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8"/>
  </p:notesMasterIdLst>
  <p:handoutMasterIdLst>
    <p:handoutMasterId r:id="rId89"/>
  </p:handoutMasterIdLst>
  <p:sldIdLst>
    <p:sldId id="258" r:id="rId2"/>
    <p:sldId id="424" r:id="rId3"/>
    <p:sldId id="381" r:id="rId4"/>
    <p:sldId id="293" r:id="rId5"/>
    <p:sldId id="382" r:id="rId6"/>
    <p:sldId id="455" r:id="rId7"/>
    <p:sldId id="412" r:id="rId8"/>
    <p:sldId id="386" r:id="rId9"/>
    <p:sldId id="451" r:id="rId10"/>
    <p:sldId id="457" r:id="rId11"/>
    <p:sldId id="487" r:id="rId12"/>
    <p:sldId id="502" r:id="rId13"/>
    <p:sldId id="486" r:id="rId14"/>
    <p:sldId id="390" r:id="rId15"/>
    <p:sldId id="485" r:id="rId16"/>
    <p:sldId id="489" r:id="rId17"/>
    <p:sldId id="403" r:id="rId18"/>
    <p:sldId id="319" r:id="rId19"/>
    <p:sldId id="433" r:id="rId20"/>
    <p:sldId id="490" r:id="rId21"/>
    <p:sldId id="395" r:id="rId22"/>
    <p:sldId id="494" r:id="rId23"/>
    <p:sldId id="495" r:id="rId24"/>
    <p:sldId id="459" r:id="rId25"/>
    <p:sldId id="460" r:id="rId26"/>
    <p:sldId id="497" r:id="rId27"/>
    <p:sldId id="488" r:id="rId28"/>
    <p:sldId id="383" r:id="rId29"/>
    <p:sldId id="384" r:id="rId30"/>
    <p:sldId id="392" r:id="rId31"/>
    <p:sldId id="404" r:id="rId32"/>
    <p:sldId id="387" r:id="rId33"/>
    <p:sldId id="388" r:id="rId34"/>
    <p:sldId id="389" r:id="rId35"/>
    <p:sldId id="405" r:id="rId36"/>
    <p:sldId id="391" r:id="rId37"/>
    <p:sldId id="492" r:id="rId38"/>
    <p:sldId id="393" r:id="rId39"/>
    <p:sldId id="493" r:id="rId40"/>
    <p:sldId id="413" r:id="rId41"/>
    <p:sldId id="465" r:id="rId42"/>
    <p:sldId id="466" r:id="rId43"/>
    <p:sldId id="419" r:id="rId44"/>
    <p:sldId id="420" r:id="rId45"/>
    <p:sldId id="454" r:id="rId46"/>
    <p:sldId id="406" r:id="rId47"/>
    <p:sldId id="407" r:id="rId48"/>
    <p:sldId id="470" r:id="rId49"/>
    <p:sldId id="479" r:id="rId50"/>
    <p:sldId id="472" r:id="rId51"/>
    <p:sldId id="408" r:id="rId52"/>
    <p:sldId id="499" r:id="rId53"/>
    <p:sldId id="500" r:id="rId54"/>
    <p:sldId id="513" r:id="rId55"/>
    <p:sldId id="262" r:id="rId56"/>
    <p:sldId id="498" r:id="rId57"/>
    <p:sldId id="503" r:id="rId58"/>
    <p:sldId id="504" r:id="rId59"/>
    <p:sldId id="505" r:id="rId60"/>
    <p:sldId id="506" r:id="rId61"/>
    <p:sldId id="507" r:id="rId62"/>
    <p:sldId id="508" r:id="rId63"/>
    <p:sldId id="509" r:id="rId64"/>
    <p:sldId id="510" r:id="rId65"/>
    <p:sldId id="511" r:id="rId66"/>
    <p:sldId id="512" r:id="rId67"/>
    <p:sldId id="520" r:id="rId68"/>
    <p:sldId id="514" r:id="rId69"/>
    <p:sldId id="515" r:id="rId70"/>
    <p:sldId id="516" r:id="rId71"/>
    <p:sldId id="517" r:id="rId72"/>
    <p:sldId id="518" r:id="rId73"/>
    <p:sldId id="519" r:id="rId74"/>
    <p:sldId id="521" r:id="rId75"/>
    <p:sldId id="522" r:id="rId76"/>
    <p:sldId id="523" r:id="rId77"/>
    <p:sldId id="307" r:id="rId78"/>
    <p:sldId id="308" r:id="rId79"/>
    <p:sldId id="309" r:id="rId80"/>
    <p:sldId id="310" r:id="rId81"/>
    <p:sldId id="311" r:id="rId82"/>
    <p:sldId id="312" r:id="rId83"/>
    <p:sldId id="313" r:id="rId84"/>
    <p:sldId id="314" r:id="rId85"/>
    <p:sldId id="315" r:id="rId86"/>
    <p:sldId id="316" r:id="rId8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39A"/>
    <a:srgbClr val="F1BE48"/>
    <a:srgbClr val="6E6259"/>
    <a:srgbClr val="010000"/>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72" autoAdjust="0"/>
    <p:restoredTop sz="96807" autoAdjust="0"/>
  </p:normalViewPr>
  <p:slideViewPr>
    <p:cSldViewPr>
      <p:cViewPr varScale="1">
        <p:scale>
          <a:sx n="94" d="100"/>
          <a:sy n="94" d="100"/>
        </p:scale>
        <p:origin x="16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11/2/2022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11/2/2022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a:t>
            </a:fld>
            <a:endParaRPr lang="en-US"/>
          </a:p>
        </p:txBody>
      </p:sp>
    </p:spTree>
    <p:extLst>
      <p:ext uri="{BB962C8B-B14F-4D97-AF65-F5344CB8AC3E}">
        <p14:creationId xmlns:p14="http://schemas.microsoft.com/office/powerpoint/2010/main" val="8205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11</a:t>
            </a:fld>
            <a:endParaRPr lang="en-US"/>
          </a:p>
        </p:txBody>
      </p:sp>
    </p:spTree>
    <p:extLst>
      <p:ext uri="{BB962C8B-B14F-4D97-AF65-F5344CB8AC3E}">
        <p14:creationId xmlns:p14="http://schemas.microsoft.com/office/powerpoint/2010/main" val="2852334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12</a:t>
            </a:fld>
            <a:endParaRPr lang="en-US"/>
          </a:p>
        </p:txBody>
      </p:sp>
    </p:spTree>
    <p:extLst>
      <p:ext uri="{BB962C8B-B14F-4D97-AF65-F5344CB8AC3E}">
        <p14:creationId xmlns:p14="http://schemas.microsoft.com/office/powerpoint/2010/main" val="2003619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13</a:t>
            </a:fld>
            <a:endParaRPr lang="en-US"/>
          </a:p>
        </p:txBody>
      </p:sp>
    </p:spTree>
    <p:extLst>
      <p:ext uri="{BB962C8B-B14F-4D97-AF65-F5344CB8AC3E}">
        <p14:creationId xmlns:p14="http://schemas.microsoft.com/office/powerpoint/2010/main" val="1266844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14</a:t>
            </a:fld>
            <a:endParaRPr lang="en-US"/>
          </a:p>
        </p:txBody>
      </p:sp>
    </p:spTree>
    <p:extLst>
      <p:ext uri="{BB962C8B-B14F-4D97-AF65-F5344CB8AC3E}">
        <p14:creationId xmlns:p14="http://schemas.microsoft.com/office/powerpoint/2010/main" val="1618984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15</a:t>
            </a:fld>
            <a:endParaRPr lang="en-US"/>
          </a:p>
        </p:txBody>
      </p:sp>
    </p:spTree>
    <p:extLst>
      <p:ext uri="{BB962C8B-B14F-4D97-AF65-F5344CB8AC3E}">
        <p14:creationId xmlns:p14="http://schemas.microsoft.com/office/powerpoint/2010/main" val="484409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16</a:t>
            </a:fld>
            <a:endParaRPr lang="en-US"/>
          </a:p>
        </p:txBody>
      </p:sp>
    </p:spTree>
    <p:extLst>
      <p:ext uri="{BB962C8B-B14F-4D97-AF65-F5344CB8AC3E}">
        <p14:creationId xmlns:p14="http://schemas.microsoft.com/office/powerpoint/2010/main" val="4213550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17</a:t>
            </a:fld>
            <a:endParaRPr lang="en-US"/>
          </a:p>
        </p:txBody>
      </p:sp>
    </p:spTree>
    <p:extLst>
      <p:ext uri="{BB962C8B-B14F-4D97-AF65-F5344CB8AC3E}">
        <p14:creationId xmlns:p14="http://schemas.microsoft.com/office/powerpoint/2010/main" val="4072955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18</a:t>
            </a:fld>
            <a:endParaRPr lang="en-US"/>
          </a:p>
        </p:txBody>
      </p:sp>
    </p:spTree>
    <p:extLst>
      <p:ext uri="{BB962C8B-B14F-4D97-AF65-F5344CB8AC3E}">
        <p14:creationId xmlns:p14="http://schemas.microsoft.com/office/powerpoint/2010/main" val="3543962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19</a:t>
            </a:fld>
            <a:endParaRPr lang="en-US"/>
          </a:p>
        </p:txBody>
      </p:sp>
    </p:spTree>
    <p:extLst>
      <p:ext uri="{BB962C8B-B14F-4D97-AF65-F5344CB8AC3E}">
        <p14:creationId xmlns:p14="http://schemas.microsoft.com/office/powerpoint/2010/main" val="432131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20</a:t>
            </a:fld>
            <a:endParaRPr lang="en-US"/>
          </a:p>
        </p:txBody>
      </p:sp>
    </p:spTree>
    <p:extLst>
      <p:ext uri="{BB962C8B-B14F-4D97-AF65-F5344CB8AC3E}">
        <p14:creationId xmlns:p14="http://schemas.microsoft.com/office/powerpoint/2010/main" val="35536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a:t>
            </a:fld>
            <a:endParaRPr lang="en-US"/>
          </a:p>
        </p:txBody>
      </p:sp>
    </p:spTree>
    <p:extLst>
      <p:ext uri="{BB962C8B-B14F-4D97-AF65-F5344CB8AC3E}">
        <p14:creationId xmlns:p14="http://schemas.microsoft.com/office/powerpoint/2010/main" val="3015727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 New Roman" panose="02020603050405020304" pitchFamily="18" charset="0"/>
              </a:rPr>
              <a:t>Taking the substation bus as the reference bus, a </a:t>
            </a:r>
            <a:r>
              <a:rPr lang="en-US" sz="1800" b="1" i="1" u="none" strike="noStrike" baseline="0" dirty="0">
                <a:latin typeface="Times New Roman" panose="02020603050405020304" pitchFamily="18" charset="0"/>
              </a:rPr>
              <a:t>forward </a:t>
            </a:r>
            <a:r>
              <a:rPr lang="en-US" sz="1800" b="1" i="1" u="none" strike="noStrike" baseline="0" dirty="0">
                <a:latin typeface="Arial" panose="020B0604020202020204" pitchFamily="34" charset="0"/>
              </a:rPr>
              <a:t>sweep </a:t>
            </a:r>
            <a:r>
              <a:rPr lang="en-US" sz="1800" b="0" i="0" u="none" strike="noStrike" baseline="0" dirty="0">
                <a:latin typeface="Times New Roman" panose="02020603050405020304" pitchFamily="18" charset="0"/>
              </a:rPr>
              <a:t>procedure can find the node voltages by starting from the substation</a:t>
            </a:r>
          </a:p>
          <a:p>
            <a:pPr algn="l"/>
            <a:r>
              <a:rPr lang="en-US" sz="1800" b="0" i="0" u="none" strike="noStrike" baseline="0" dirty="0">
                <a:latin typeface="Times New Roman" panose="02020603050405020304" pitchFamily="18" charset="0"/>
              </a:rPr>
              <a:t>and moving down the feeder visiting branches and updating the bus voltages at their receiving end by using the line equations.</a:t>
            </a:r>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21</a:t>
            </a:fld>
            <a:endParaRPr lang="en-US"/>
          </a:p>
        </p:txBody>
      </p:sp>
    </p:spTree>
    <p:extLst>
      <p:ext uri="{BB962C8B-B14F-4D97-AF65-F5344CB8AC3E}">
        <p14:creationId xmlns:p14="http://schemas.microsoft.com/office/powerpoint/2010/main" val="2927465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22</a:t>
            </a:fld>
            <a:endParaRPr lang="en-US"/>
          </a:p>
        </p:txBody>
      </p:sp>
    </p:spTree>
    <p:extLst>
      <p:ext uri="{BB962C8B-B14F-4D97-AF65-F5344CB8AC3E}">
        <p14:creationId xmlns:p14="http://schemas.microsoft.com/office/powerpoint/2010/main" val="1670659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23</a:t>
            </a:fld>
            <a:endParaRPr lang="en-US"/>
          </a:p>
        </p:txBody>
      </p:sp>
    </p:spTree>
    <p:extLst>
      <p:ext uri="{BB962C8B-B14F-4D97-AF65-F5344CB8AC3E}">
        <p14:creationId xmlns:p14="http://schemas.microsoft.com/office/powerpoint/2010/main" val="2164172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24</a:t>
            </a:fld>
            <a:endParaRPr lang="en-US"/>
          </a:p>
        </p:txBody>
      </p:sp>
    </p:spTree>
    <p:extLst>
      <p:ext uri="{BB962C8B-B14F-4D97-AF65-F5344CB8AC3E}">
        <p14:creationId xmlns:p14="http://schemas.microsoft.com/office/powerpoint/2010/main" val="747977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25</a:t>
            </a:fld>
            <a:endParaRPr lang="en-US"/>
          </a:p>
        </p:txBody>
      </p:sp>
    </p:spTree>
    <p:extLst>
      <p:ext uri="{BB962C8B-B14F-4D97-AF65-F5344CB8AC3E}">
        <p14:creationId xmlns:p14="http://schemas.microsoft.com/office/powerpoint/2010/main" val="4146477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24A6D18E-8B09-B24B-9169-4FC527B8D84F}" type="slidenum">
              <a:rPr lang="en-US" smtClean="0"/>
              <a:pPr/>
              <a:t>26</a:t>
            </a:fld>
            <a:endParaRPr lang="en-US"/>
          </a:p>
        </p:txBody>
      </p:sp>
    </p:spTree>
    <p:extLst>
      <p:ext uri="{BB962C8B-B14F-4D97-AF65-F5344CB8AC3E}">
        <p14:creationId xmlns:p14="http://schemas.microsoft.com/office/powerpoint/2010/main" val="2696079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27</a:t>
            </a:fld>
            <a:endParaRPr lang="en-US"/>
          </a:p>
        </p:txBody>
      </p:sp>
    </p:spTree>
    <p:extLst>
      <p:ext uri="{BB962C8B-B14F-4D97-AF65-F5344CB8AC3E}">
        <p14:creationId xmlns:p14="http://schemas.microsoft.com/office/powerpoint/2010/main" val="3757742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28</a:t>
            </a:fld>
            <a:endParaRPr lang="en-US"/>
          </a:p>
        </p:txBody>
      </p:sp>
    </p:spTree>
    <p:extLst>
      <p:ext uri="{BB962C8B-B14F-4D97-AF65-F5344CB8AC3E}">
        <p14:creationId xmlns:p14="http://schemas.microsoft.com/office/powerpoint/2010/main" val="1750470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29</a:t>
            </a:fld>
            <a:endParaRPr lang="en-US"/>
          </a:p>
        </p:txBody>
      </p:sp>
    </p:spTree>
    <p:extLst>
      <p:ext uri="{BB962C8B-B14F-4D97-AF65-F5344CB8AC3E}">
        <p14:creationId xmlns:p14="http://schemas.microsoft.com/office/powerpoint/2010/main" val="3683078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30</a:t>
            </a:fld>
            <a:endParaRPr lang="en-US"/>
          </a:p>
        </p:txBody>
      </p:sp>
    </p:spTree>
    <p:extLst>
      <p:ext uri="{BB962C8B-B14F-4D97-AF65-F5344CB8AC3E}">
        <p14:creationId xmlns:p14="http://schemas.microsoft.com/office/powerpoint/2010/main" val="4196094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a:t>
            </a:fld>
            <a:endParaRPr lang="en-US"/>
          </a:p>
        </p:txBody>
      </p:sp>
    </p:spTree>
    <p:extLst>
      <p:ext uri="{BB962C8B-B14F-4D97-AF65-F5344CB8AC3E}">
        <p14:creationId xmlns:p14="http://schemas.microsoft.com/office/powerpoint/2010/main" val="1465715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31</a:t>
            </a:fld>
            <a:endParaRPr lang="en-US"/>
          </a:p>
        </p:txBody>
      </p:sp>
    </p:spTree>
    <p:extLst>
      <p:ext uri="{BB962C8B-B14F-4D97-AF65-F5344CB8AC3E}">
        <p14:creationId xmlns:p14="http://schemas.microsoft.com/office/powerpoint/2010/main" val="1996246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32</a:t>
            </a:fld>
            <a:endParaRPr lang="en-US"/>
          </a:p>
        </p:txBody>
      </p:sp>
    </p:spTree>
    <p:extLst>
      <p:ext uri="{BB962C8B-B14F-4D97-AF65-F5344CB8AC3E}">
        <p14:creationId xmlns:p14="http://schemas.microsoft.com/office/powerpoint/2010/main" val="3551936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33</a:t>
            </a:fld>
            <a:endParaRPr lang="en-US"/>
          </a:p>
        </p:txBody>
      </p:sp>
    </p:spTree>
    <p:extLst>
      <p:ext uri="{BB962C8B-B14F-4D97-AF65-F5344CB8AC3E}">
        <p14:creationId xmlns:p14="http://schemas.microsoft.com/office/powerpoint/2010/main" val="2254666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34</a:t>
            </a:fld>
            <a:endParaRPr lang="en-US"/>
          </a:p>
        </p:txBody>
      </p:sp>
    </p:spTree>
    <p:extLst>
      <p:ext uri="{BB962C8B-B14F-4D97-AF65-F5344CB8AC3E}">
        <p14:creationId xmlns:p14="http://schemas.microsoft.com/office/powerpoint/2010/main" val="1070304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35</a:t>
            </a:fld>
            <a:endParaRPr lang="en-US"/>
          </a:p>
        </p:txBody>
      </p:sp>
    </p:spTree>
    <p:extLst>
      <p:ext uri="{BB962C8B-B14F-4D97-AF65-F5344CB8AC3E}">
        <p14:creationId xmlns:p14="http://schemas.microsoft.com/office/powerpoint/2010/main" val="3082758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36</a:t>
            </a:fld>
            <a:endParaRPr lang="en-US"/>
          </a:p>
        </p:txBody>
      </p:sp>
    </p:spTree>
    <p:extLst>
      <p:ext uri="{BB962C8B-B14F-4D97-AF65-F5344CB8AC3E}">
        <p14:creationId xmlns:p14="http://schemas.microsoft.com/office/powerpoint/2010/main" val="2291152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37</a:t>
            </a:fld>
            <a:endParaRPr lang="en-US"/>
          </a:p>
        </p:txBody>
      </p:sp>
    </p:spTree>
    <p:extLst>
      <p:ext uri="{BB962C8B-B14F-4D97-AF65-F5344CB8AC3E}">
        <p14:creationId xmlns:p14="http://schemas.microsoft.com/office/powerpoint/2010/main" val="798648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38</a:t>
            </a:fld>
            <a:endParaRPr lang="en-US"/>
          </a:p>
        </p:txBody>
      </p:sp>
    </p:spTree>
    <p:extLst>
      <p:ext uri="{BB962C8B-B14F-4D97-AF65-F5344CB8AC3E}">
        <p14:creationId xmlns:p14="http://schemas.microsoft.com/office/powerpoint/2010/main" val="1384973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39</a:t>
            </a:fld>
            <a:endParaRPr lang="en-US"/>
          </a:p>
        </p:txBody>
      </p:sp>
    </p:spTree>
    <p:extLst>
      <p:ext uri="{BB962C8B-B14F-4D97-AF65-F5344CB8AC3E}">
        <p14:creationId xmlns:p14="http://schemas.microsoft.com/office/powerpoint/2010/main" val="479447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40</a:t>
            </a:fld>
            <a:endParaRPr lang="en-US"/>
          </a:p>
        </p:txBody>
      </p:sp>
    </p:spTree>
    <p:extLst>
      <p:ext uri="{BB962C8B-B14F-4D97-AF65-F5344CB8AC3E}">
        <p14:creationId xmlns:p14="http://schemas.microsoft.com/office/powerpoint/2010/main" val="2645319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a:t>
            </a:fld>
            <a:endParaRPr lang="en-US"/>
          </a:p>
        </p:txBody>
      </p:sp>
    </p:spTree>
    <p:extLst>
      <p:ext uri="{BB962C8B-B14F-4D97-AF65-F5344CB8AC3E}">
        <p14:creationId xmlns:p14="http://schemas.microsoft.com/office/powerpoint/2010/main" val="3216482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41</a:t>
            </a:fld>
            <a:endParaRPr lang="en-US"/>
          </a:p>
        </p:txBody>
      </p:sp>
    </p:spTree>
    <p:extLst>
      <p:ext uri="{BB962C8B-B14F-4D97-AF65-F5344CB8AC3E}">
        <p14:creationId xmlns:p14="http://schemas.microsoft.com/office/powerpoint/2010/main" val="13956700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42</a:t>
            </a:fld>
            <a:endParaRPr lang="en-US"/>
          </a:p>
        </p:txBody>
      </p:sp>
    </p:spTree>
    <p:extLst>
      <p:ext uri="{BB962C8B-B14F-4D97-AF65-F5344CB8AC3E}">
        <p14:creationId xmlns:p14="http://schemas.microsoft.com/office/powerpoint/2010/main" val="1217555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43</a:t>
            </a:fld>
            <a:endParaRPr lang="en-US"/>
          </a:p>
        </p:txBody>
      </p:sp>
    </p:spTree>
    <p:extLst>
      <p:ext uri="{BB962C8B-B14F-4D97-AF65-F5344CB8AC3E}">
        <p14:creationId xmlns:p14="http://schemas.microsoft.com/office/powerpoint/2010/main" val="1100874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44</a:t>
            </a:fld>
            <a:endParaRPr lang="en-US"/>
          </a:p>
        </p:txBody>
      </p:sp>
    </p:spTree>
    <p:extLst>
      <p:ext uri="{BB962C8B-B14F-4D97-AF65-F5344CB8AC3E}">
        <p14:creationId xmlns:p14="http://schemas.microsoft.com/office/powerpoint/2010/main" val="1717488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45</a:t>
            </a:fld>
            <a:endParaRPr lang="en-US"/>
          </a:p>
        </p:txBody>
      </p:sp>
    </p:spTree>
    <p:extLst>
      <p:ext uri="{BB962C8B-B14F-4D97-AF65-F5344CB8AC3E}">
        <p14:creationId xmlns:p14="http://schemas.microsoft.com/office/powerpoint/2010/main" val="3597653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46</a:t>
            </a:fld>
            <a:endParaRPr lang="en-US"/>
          </a:p>
        </p:txBody>
      </p:sp>
    </p:spTree>
    <p:extLst>
      <p:ext uri="{BB962C8B-B14F-4D97-AF65-F5344CB8AC3E}">
        <p14:creationId xmlns:p14="http://schemas.microsoft.com/office/powerpoint/2010/main" val="2928071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47</a:t>
            </a:fld>
            <a:endParaRPr lang="en-US"/>
          </a:p>
        </p:txBody>
      </p:sp>
    </p:spTree>
    <p:extLst>
      <p:ext uri="{BB962C8B-B14F-4D97-AF65-F5344CB8AC3E}">
        <p14:creationId xmlns:p14="http://schemas.microsoft.com/office/powerpoint/2010/main" val="342359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48</a:t>
            </a:fld>
            <a:endParaRPr lang="en-US"/>
          </a:p>
        </p:txBody>
      </p:sp>
    </p:spTree>
    <p:extLst>
      <p:ext uri="{BB962C8B-B14F-4D97-AF65-F5344CB8AC3E}">
        <p14:creationId xmlns:p14="http://schemas.microsoft.com/office/powerpoint/2010/main" val="4597183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49</a:t>
            </a:fld>
            <a:endParaRPr lang="en-US"/>
          </a:p>
        </p:txBody>
      </p:sp>
    </p:spTree>
    <p:extLst>
      <p:ext uri="{BB962C8B-B14F-4D97-AF65-F5344CB8AC3E}">
        <p14:creationId xmlns:p14="http://schemas.microsoft.com/office/powerpoint/2010/main" val="38428753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50</a:t>
            </a:fld>
            <a:endParaRPr lang="en-US"/>
          </a:p>
        </p:txBody>
      </p:sp>
    </p:spTree>
    <p:extLst>
      <p:ext uri="{BB962C8B-B14F-4D97-AF65-F5344CB8AC3E}">
        <p14:creationId xmlns:p14="http://schemas.microsoft.com/office/powerpoint/2010/main" val="332672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a:t>
            </a:fld>
            <a:endParaRPr lang="en-US"/>
          </a:p>
        </p:txBody>
      </p:sp>
    </p:spTree>
    <p:extLst>
      <p:ext uri="{BB962C8B-B14F-4D97-AF65-F5344CB8AC3E}">
        <p14:creationId xmlns:p14="http://schemas.microsoft.com/office/powerpoint/2010/main" val="2146542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471001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286487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017139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Symbolic MATLAB Toolbox provides symbolic calculation in MATLAB environment. Doing symbolic calculus is one of the more useful things that MATLAB can perform. Symbolic variables are necessary when the objects to be manipulated are not just numbers but rather expressions involving mathematical variables. Symbolic variables belongs to the class </a:t>
            </a:r>
            <a:r>
              <a:rPr lang="en-US" dirty="0" err="1"/>
              <a:t>sym</a:t>
            </a:r>
            <a:r>
              <a:rPr lang="en-US" dirty="0"/>
              <a:t> (defined by the Symbolic Toolbox). Thus, in order to perform symbolic computations with a certain set of variables, first they need to be declared as a variables from that class. In this example, voltage magnitudes and angles, active and reactive power and load flow are symbolic quantities.</a:t>
            </a:r>
          </a:p>
          <a:p>
            <a:endParaRPr lang="en-US" dirty="0"/>
          </a:p>
        </p:txBody>
      </p:sp>
      <p:sp>
        <p:nvSpPr>
          <p:cNvPr id="4" name="Slide Number Placeholder 3"/>
          <p:cNvSpPr>
            <a:spLocks noGrp="1"/>
          </p:cNvSpPr>
          <p:nvPr>
            <p:ph type="sldNum" sz="quarter" idx="5"/>
          </p:nvPr>
        </p:nvSpPr>
        <p:spPr/>
        <p:txBody>
          <a:bodyPr/>
          <a:lstStyle/>
          <a:p>
            <a:fld id="{24A6D18E-8B09-B24B-9169-4FC527B8D84F}" type="slidenum">
              <a:rPr lang="en-US" smtClean="0"/>
              <a:pPr/>
              <a:t>70</a:t>
            </a:fld>
            <a:endParaRPr lang="en-US"/>
          </a:p>
        </p:txBody>
      </p:sp>
    </p:spTree>
    <p:extLst>
      <p:ext uri="{BB962C8B-B14F-4D97-AF65-F5344CB8AC3E}">
        <p14:creationId xmlns:p14="http://schemas.microsoft.com/office/powerpoint/2010/main" val="3591207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LMRoman10-Regular"/>
              </a:rPr>
              <a:t>Equality constraints are given as power balance for each node and all three phases. Note that load power is defined just for those nodes where load is placed, and for all other it is set to zero,</a:t>
            </a:r>
            <a:endParaRPr lang="en-US" dirty="0"/>
          </a:p>
        </p:txBody>
      </p:sp>
      <p:sp>
        <p:nvSpPr>
          <p:cNvPr id="4" name="Slide Number Placeholder 3"/>
          <p:cNvSpPr>
            <a:spLocks noGrp="1"/>
          </p:cNvSpPr>
          <p:nvPr>
            <p:ph type="sldNum" sz="quarter" idx="5"/>
          </p:nvPr>
        </p:nvSpPr>
        <p:spPr/>
        <p:txBody>
          <a:bodyPr/>
          <a:lstStyle/>
          <a:p>
            <a:fld id="{24A6D18E-8B09-B24B-9169-4FC527B8D84F}" type="slidenum">
              <a:rPr lang="en-US" smtClean="0"/>
              <a:pPr/>
              <a:t>72</a:t>
            </a:fld>
            <a:endParaRPr lang="en-US"/>
          </a:p>
        </p:txBody>
      </p:sp>
    </p:spTree>
    <p:extLst>
      <p:ext uri="{BB962C8B-B14F-4D97-AF65-F5344CB8AC3E}">
        <p14:creationId xmlns:p14="http://schemas.microsoft.com/office/powerpoint/2010/main" val="33003160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Matrix C is defined using MATLAB function </a:t>
            </a:r>
            <a:r>
              <a:rPr lang="en-US" dirty="0" err="1"/>
              <a:t>jacobian</a:t>
            </a:r>
            <a:r>
              <a:rPr lang="en-US" dirty="0"/>
              <a:t>. It represents partial derivatives of equality constraints with respect to the state variables. Matrix W is a diagonal matrix of weights associated to each measurement.</a:t>
            </a:r>
          </a:p>
          <a:p>
            <a:endParaRPr lang="en-US" dirty="0"/>
          </a:p>
          <a:p>
            <a:pPr algn="l"/>
            <a:r>
              <a:rPr lang="en-US" sz="1800" b="0" i="0" u="none" strike="noStrike" baseline="0" dirty="0">
                <a:latin typeface="LMRoman10-Regular"/>
              </a:rPr>
              <a:t>With all matrices defined Gauss-Newton method can be described as iterative process for solving vector </a:t>
            </a:r>
            <a:r>
              <a:rPr lang="en-US" sz="1800" b="0" i="1" u="none" strike="noStrike" baseline="0" dirty="0">
                <a:latin typeface="LMMathItalic10-Regular"/>
              </a:rPr>
              <a:t>X </a:t>
            </a:r>
            <a:r>
              <a:rPr lang="en-US" sz="1800" b="0" i="0" u="none" strike="noStrike" baseline="0" dirty="0">
                <a:latin typeface="LMRoman10-Regular"/>
              </a:rPr>
              <a:t>in the matrix equation </a:t>
            </a:r>
            <a:r>
              <a:rPr lang="en-US" sz="1800" b="0" i="1" u="none" strike="noStrike" baseline="0" dirty="0">
                <a:latin typeface="LMMathItalic10-Regular"/>
              </a:rPr>
              <a:t>A</a:t>
            </a:r>
            <a:r>
              <a:rPr lang="en-US" sz="1800" b="0" i="0" u="none" strike="noStrike" baseline="0" dirty="0">
                <a:latin typeface="LMMathSymbols10-Regular"/>
              </a:rPr>
              <a:t>×</a:t>
            </a:r>
            <a:r>
              <a:rPr lang="en-US" sz="1800" b="0" i="1" u="none" strike="noStrike" baseline="0" dirty="0">
                <a:latin typeface="LMMathItalic10-Regular"/>
              </a:rPr>
              <a:t>X </a:t>
            </a:r>
            <a:r>
              <a:rPr lang="en-US" sz="1800" b="0" i="0" u="none" strike="noStrike" baseline="0" dirty="0">
                <a:latin typeface="LMRoman10-Regular"/>
              </a:rPr>
              <a:t>= </a:t>
            </a:r>
            <a:r>
              <a:rPr lang="en-US" sz="1800" b="0" i="1" u="none" strike="noStrike" baseline="0" dirty="0">
                <a:latin typeface="LMMathItalic10-Regular"/>
              </a:rPr>
              <a:t>B</a:t>
            </a:r>
            <a:endParaRPr lang="en-US" dirty="0"/>
          </a:p>
        </p:txBody>
      </p:sp>
      <p:sp>
        <p:nvSpPr>
          <p:cNvPr id="4" name="Slide Number Placeholder 3"/>
          <p:cNvSpPr>
            <a:spLocks noGrp="1"/>
          </p:cNvSpPr>
          <p:nvPr>
            <p:ph type="sldNum" sz="quarter" idx="5"/>
          </p:nvPr>
        </p:nvSpPr>
        <p:spPr/>
        <p:txBody>
          <a:bodyPr/>
          <a:lstStyle/>
          <a:p>
            <a:fld id="{24A6D18E-8B09-B24B-9169-4FC527B8D84F}" type="slidenum">
              <a:rPr lang="en-US" smtClean="0"/>
              <a:pPr/>
              <a:t>73</a:t>
            </a:fld>
            <a:endParaRPr lang="en-US"/>
          </a:p>
        </p:txBody>
      </p:sp>
    </p:spTree>
    <p:extLst>
      <p:ext uri="{BB962C8B-B14F-4D97-AF65-F5344CB8AC3E}">
        <p14:creationId xmlns:p14="http://schemas.microsoft.com/office/powerpoint/2010/main" val="17030595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LMRoman10-Regular"/>
              </a:rPr>
              <a:t>With initial values defined, Gauss- Newton algorithm is lunched. Convergence criteria is set to 10</a:t>
            </a:r>
            <a:r>
              <a:rPr lang="en-US" sz="1800" b="0" i="0" u="none" strike="noStrike" baseline="0" dirty="0">
                <a:latin typeface="LMMathSymbols8-Regular"/>
              </a:rPr>
              <a:t>−</a:t>
            </a:r>
            <a:r>
              <a:rPr lang="en-US" sz="1800" b="0" i="0" u="none" strike="noStrike" baseline="0" dirty="0">
                <a:latin typeface="LMRoman8-Regular"/>
              </a:rPr>
              <a:t>5</a:t>
            </a:r>
            <a:r>
              <a:rPr lang="en-US" sz="1800" b="0" i="1" u="none" strike="noStrike" baseline="0" dirty="0">
                <a:latin typeface="LMMathItalic10-Regular"/>
              </a:rPr>
              <a:t>. </a:t>
            </a:r>
            <a:r>
              <a:rPr lang="en-US" sz="1800" b="0" i="0" u="none" strike="noStrike" baseline="0" dirty="0">
                <a:latin typeface="LMRoman10-Regular"/>
              </a:rPr>
              <a:t>The algorithm is repeated until convergence occurs. MATLAB functions </a:t>
            </a:r>
            <a:r>
              <a:rPr lang="en-US" sz="1800" b="0" i="1" u="none" strike="noStrike" baseline="0" dirty="0">
                <a:latin typeface="LMRoman10-Italic"/>
              </a:rPr>
              <a:t>subs </a:t>
            </a:r>
            <a:r>
              <a:rPr lang="en-US" sz="1800" b="0" i="0" u="none" strike="noStrike" baseline="0" dirty="0">
                <a:latin typeface="LMRoman10-Regular"/>
              </a:rPr>
              <a:t>and </a:t>
            </a:r>
            <a:r>
              <a:rPr lang="en-US" sz="1800" b="0" i="1" u="none" strike="noStrike" baseline="0" dirty="0">
                <a:latin typeface="LMRoman10-Italic"/>
              </a:rPr>
              <a:t>eval </a:t>
            </a:r>
            <a:r>
              <a:rPr lang="en-US" sz="1800" b="0" i="0" u="none" strike="noStrike" baseline="0" dirty="0">
                <a:latin typeface="LMRoman10-Regular"/>
              </a:rPr>
              <a:t>are used to replaces all the variables in the symbolic expression with initial values and evaluate the numerical value in the string expression, respectively.</a:t>
            </a:r>
            <a:endParaRPr lang="en-US" dirty="0"/>
          </a:p>
        </p:txBody>
      </p:sp>
      <p:sp>
        <p:nvSpPr>
          <p:cNvPr id="4" name="Slide Number Placeholder 3"/>
          <p:cNvSpPr>
            <a:spLocks noGrp="1"/>
          </p:cNvSpPr>
          <p:nvPr>
            <p:ph type="sldNum" sz="quarter" idx="5"/>
          </p:nvPr>
        </p:nvSpPr>
        <p:spPr/>
        <p:txBody>
          <a:bodyPr/>
          <a:lstStyle/>
          <a:p>
            <a:fld id="{24A6D18E-8B09-B24B-9169-4FC527B8D84F}" type="slidenum">
              <a:rPr lang="en-US" smtClean="0"/>
              <a:pPr/>
              <a:t>75</a:t>
            </a:fld>
            <a:endParaRPr lang="en-US"/>
          </a:p>
        </p:txBody>
      </p:sp>
    </p:spTree>
    <p:extLst>
      <p:ext uri="{BB962C8B-B14F-4D97-AF65-F5344CB8AC3E}">
        <p14:creationId xmlns:p14="http://schemas.microsoft.com/office/powerpoint/2010/main" val="7145019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29828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a:t>
            </a:fld>
            <a:endParaRPr lang="en-US"/>
          </a:p>
        </p:txBody>
      </p:sp>
    </p:spTree>
    <p:extLst>
      <p:ext uri="{BB962C8B-B14F-4D97-AF65-F5344CB8AC3E}">
        <p14:creationId xmlns:p14="http://schemas.microsoft.com/office/powerpoint/2010/main" val="758245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24A6D18E-8B09-B24B-9169-4FC527B8D84F}" type="slidenum">
              <a:rPr lang="en-US" smtClean="0"/>
              <a:pPr/>
              <a:t>8</a:t>
            </a:fld>
            <a:endParaRPr lang="en-US"/>
          </a:p>
        </p:txBody>
      </p:sp>
    </p:spTree>
    <p:extLst>
      <p:ext uri="{BB962C8B-B14F-4D97-AF65-F5344CB8AC3E}">
        <p14:creationId xmlns:p14="http://schemas.microsoft.com/office/powerpoint/2010/main" val="171520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aseline="0" dirty="0"/>
              <a:t>J denotes the objective function of the WLS problem. G is the system gain matrix.</a:t>
            </a:r>
          </a:p>
        </p:txBody>
      </p:sp>
      <p:sp>
        <p:nvSpPr>
          <p:cNvPr id="4" name="灯片编号占位符 3"/>
          <p:cNvSpPr>
            <a:spLocks noGrp="1"/>
          </p:cNvSpPr>
          <p:nvPr>
            <p:ph type="sldNum" sz="quarter" idx="5"/>
          </p:nvPr>
        </p:nvSpPr>
        <p:spPr/>
        <p:txBody>
          <a:bodyPr/>
          <a:lstStyle/>
          <a:p>
            <a:fld id="{24A6D18E-8B09-B24B-9169-4FC527B8D84F}" type="slidenum">
              <a:rPr lang="en-US" smtClean="0"/>
              <a:pPr/>
              <a:t>9</a:t>
            </a:fld>
            <a:endParaRPr lang="en-US"/>
          </a:p>
        </p:txBody>
      </p:sp>
    </p:spTree>
    <p:extLst>
      <p:ext uri="{BB962C8B-B14F-4D97-AF65-F5344CB8AC3E}">
        <p14:creationId xmlns:p14="http://schemas.microsoft.com/office/powerpoint/2010/main" val="1798573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24A6D18E-8B09-B24B-9169-4FC527B8D84F}" type="slidenum">
              <a:rPr lang="en-US" smtClean="0"/>
              <a:pPr/>
              <a:t>10</a:t>
            </a:fld>
            <a:endParaRPr lang="en-US"/>
          </a:p>
        </p:txBody>
      </p:sp>
    </p:spTree>
    <p:extLst>
      <p:ext uri="{BB962C8B-B14F-4D97-AF65-F5344CB8AC3E}">
        <p14:creationId xmlns:p14="http://schemas.microsoft.com/office/powerpoint/2010/main" val="2936405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773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0825D90-C5A2-4463-ACB8-558A03502454}"/>
              </a:ext>
            </a:extLst>
          </p:cNvPr>
          <p:cNvSpPr>
            <a:spLocks noGrp="1"/>
          </p:cNvSpPr>
          <p:nvPr>
            <p:ph type="title"/>
          </p:nvPr>
        </p:nvSpPr>
        <p:spPr>
          <a:xfrm>
            <a:off x="90239" y="165777"/>
            <a:ext cx="8680784" cy="621633"/>
          </a:xfrm>
          <a:prstGeom prst="rect">
            <a:avLst/>
          </a:prstGeom>
        </p:spPr>
        <p:txBody>
          <a:bodyPr/>
          <a:lstStyle>
            <a:lvl1pPr>
              <a:defRPr sz="2600"/>
            </a:lvl1pPr>
          </a:lstStyle>
          <a:p>
            <a:r>
              <a:rPr lang="en-US"/>
              <a:t>Click to edit Master title style</a:t>
            </a:r>
            <a:endParaRPr lang="en-US" dirty="0"/>
          </a:p>
        </p:txBody>
      </p:sp>
      <p:sp>
        <p:nvSpPr>
          <p:cNvPr id="6" name="Text Placeholder 6">
            <a:extLst>
              <a:ext uri="{FF2B5EF4-FFF2-40B4-BE49-F238E27FC236}">
                <a16:creationId xmlns:a16="http://schemas.microsoft.com/office/drawing/2014/main" id="{8916D21A-A9B8-44E9-BE8B-6F3C2A1433BF}"/>
              </a:ext>
            </a:extLst>
          </p:cNvPr>
          <p:cNvSpPr>
            <a:spLocks noGrp="1"/>
          </p:cNvSpPr>
          <p:nvPr>
            <p:ph type="body" sz="quarter" idx="10"/>
          </p:nvPr>
        </p:nvSpPr>
        <p:spPr>
          <a:xfrm>
            <a:off x="90239" y="990601"/>
            <a:ext cx="8839200" cy="2687721"/>
          </a:xfrm>
          <a:prstGeom prst="rect">
            <a:avLst/>
          </a:prstGeom>
        </p:spPr>
        <p:txBody>
          <a:bodyPr/>
          <a:lstStyle>
            <a:lvl1pPr marL="342872" indent="-342872">
              <a:buClr>
                <a:srgbClr val="C00000"/>
              </a:buClr>
              <a:buSzPct val="100000"/>
              <a:buFont typeface="Arial" panose="020B0604020202020204" pitchFamily="34" charset="0"/>
              <a:buChar char="•"/>
              <a:defRPr sz="1400">
                <a:solidFill>
                  <a:schemeClr val="tx1"/>
                </a:solidFill>
                <a:latin typeface="Times" panose="02020603050405020304" pitchFamily="18" charset="0"/>
                <a:cs typeface="Times" panose="02020603050405020304" pitchFamily="18" charset="0"/>
              </a:defRPr>
            </a:lvl1pPr>
            <a:lvl2pPr>
              <a:defRPr sz="1400">
                <a:solidFill>
                  <a:schemeClr val="tx1"/>
                </a:solidFill>
                <a:latin typeface="Times" panose="02020603050405020304" pitchFamily="18" charset="0"/>
                <a:cs typeface="Times" panose="02020603050405020304" pitchFamily="18" charset="0"/>
              </a:defRPr>
            </a:lvl2pPr>
            <a:lvl3pPr>
              <a:defRPr sz="1400">
                <a:solidFill>
                  <a:schemeClr val="tx1"/>
                </a:solidFill>
                <a:latin typeface="Times" panose="02020603050405020304" pitchFamily="18" charset="0"/>
                <a:cs typeface="Times" panose="02020603050405020304" pitchFamily="18" charset="0"/>
              </a:defRPr>
            </a:lvl3pPr>
            <a:lvl4pPr>
              <a:defRPr sz="1400">
                <a:solidFill>
                  <a:schemeClr val="tx1"/>
                </a:solidFill>
                <a:latin typeface="Times" panose="02020603050405020304" pitchFamily="18" charset="0"/>
                <a:cs typeface="Times" panose="02020603050405020304" pitchFamily="18" charset="0"/>
              </a:defRPr>
            </a:lvl4pPr>
            <a:lvl5pPr>
              <a:defRPr sz="1400">
                <a:solidFill>
                  <a:schemeClr val="tx1"/>
                </a:solidFill>
                <a:latin typeface="Times" panose="02020603050405020304" pitchFamily="18" charset="0"/>
                <a:cs typeface="Times"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393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5"/>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err="1"/>
              <a:t>ECpE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20.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wmf"/><Relationship Id="rId5" Type="http://schemas.openxmlformats.org/officeDocument/2006/relationships/oleObject" Target="../embeddings/oleObject1.bin"/><Relationship Id="rId10" Type="http://schemas.openxmlformats.org/officeDocument/2006/relationships/image" Target="../media/image27.wmf"/><Relationship Id="rId4" Type="http://schemas.openxmlformats.org/officeDocument/2006/relationships/image" Target="../media/image28.png"/><Relationship Id="rId9"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9.png"/><Relationship Id="rId5" Type="http://schemas.openxmlformats.org/officeDocument/2006/relationships/image" Target="../media/image28.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2.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9.w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42.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895600"/>
            <a:ext cx="8686800" cy="1066800"/>
          </a:xfrm>
        </p:spPr>
        <p:txBody>
          <a:bodyPr/>
          <a:lstStyle/>
          <a:p>
            <a:pPr algn="ctr"/>
            <a:r>
              <a:rPr lang="en-US" sz="4000" dirty="0">
                <a:solidFill>
                  <a:schemeClr val="tx1"/>
                </a:solidFill>
                <a:latin typeface="Arial" panose="020B0604020202020204" pitchFamily="34" charset="0"/>
                <a:cs typeface="Arial" panose="020B0604020202020204" pitchFamily="34" charset="0"/>
              </a:rPr>
              <a:t>Distribution System State Estimation and Smart Meter Analysis</a:t>
            </a:r>
          </a:p>
        </p:txBody>
      </p:sp>
      <p:sp>
        <p:nvSpPr>
          <p:cNvPr id="3" name="Subtitle 2"/>
          <p:cNvSpPr>
            <a:spLocks noGrp="1"/>
          </p:cNvSpPr>
          <p:nvPr>
            <p:ph type="subTitle" idx="1"/>
          </p:nvPr>
        </p:nvSpPr>
        <p:spPr>
          <a:xfrm>
            <a:off x="228600" y="3585117"/>
            <a:ext cx="8686800" cy="1066800"/>
          </a:xfrm>
        </p:spPr>
        <p:txBody>
          <a:bodyPr/>
          <a:lstStyle/>
          <a:p>
            <a:endParaRPr lang="en-US" sz="2800" dirty="0">
              <a:solidFill>
                <a:schemeClr val="tx1"/>
              </a:solidFill>
            </a:endParaRPr>
          </a:p>
          <a:p>
            <a:endParaRPr lang="en-US" sz="2800" dirty="0">
              <a:solidFill>
                <a:schemeClr val="tx1"/>
              </a:solidFill>
            </a:endParaRPr>
          </a:p>
        </p:txBody>
      </p:sp>
      <p:sp>
        <p:nvSpPr>
          <p:cNvPr id="5" name="TextBox 4">
            <a:extLst>
              <a:ext uri="{FF2B5EF4-FFF2-40B4-BE49-F238E27FC236}">
                <a16:creationId xmlns:a16="http://schemas.microsoft.com/office/drawing/2014/main" id="{D2E2F0EE-94E0-8281-7452-D378F86DBEB9}"/>
              </a:ext>
            </a:extLst>
          </p:cNvPr>
          <p:cNvSpPr txBox="1"/>
          <p:nvPr/>
        </p:nvSpPr>
        <p:spPr>
          <a:xfrm>
            <a:off x="967440" y="4556604"/>
            <a:ext cx="7209119" cy="1569660"/>
          </a:xfrm>
          <a:prstGeom prst="rect">
            <a:avLst/>
          </a:prstGeom>
          <a:noFill/>
        </p:spPr>
        <p:txBody>
          <a:bodyPr wrap="square">
            <a:spAutoFit/>
          </a:bodyPr>
          <a:lstStyle/>
          <a:p>
            <a:pPr algn="ctr"/>
            <a:r>
              <a:rPr lang="en-US" sz="2400" dirty="0">
                <a:solidFill>
                  <a:schemeClr val="tx1"/>
                </a:solidFill>
              </a:rPr>
              <a:t>Instructor: Dr. </a:t>
            </a:r>
            <a:r>
              <a:rPr lang="en-US" sz="2400" dirty="0" err="1">
                <a:solidFill>
                  <a:schemeClr val="tx1"/>
                </a:solidFill>
              </a:rPr>
              <a:t>Zhaoyu</a:t>
            </a:r>
            <a:r>
              <a:rPr lang="en-US" sz="2400" dirty="0">
                <a:solidFill>
                  <a:schemeClr val="tx1"/>
                </a:solidFill>
              </a:rPr>
              <a:t> Wang</a:t>
            </a:r>
          </a:p>
          <a:p>
            <a:pPr algn="ctr"/>
            <a:r>
              <a:rPr lang="en-US" dirty="0"/>
              <a:t>GRA: </a:t>
            </a:r>
            <a:r>
              <a:rPr lang="en-US" dirty="0" err="1"/>
              <a:t>Dingwei</a:t>
            </a:r>
            <a:r>
              <a:rPr lang="en-US" dirty="0"/>
              <a:t> Wang</a:t>
            </a:r>
            <a:endParaRPr lang="en-US" sz="2400" dirty="0">
              <a:solidFill>
                <a:schemeClr val="tx1"/>
              </a:solidFill>
            </a:endParaRPr>
          </a:p>
          <a:p>
            <a:pPr algn="ctr"/>
            <a:r>
              <a:rPr lang="en-US" sz="2400" dirty="0">
                <a:solidFill>
                  <a:schemeClr val="tx1"/>
                </a:solidFill>
              </a:rPr>
              <a:t>Department of Electrical and Computer Engineering</a:t>
            </a:r>
          </a:p>
          <a:p>
            <a:pPr algn="ctr"/>
            <a:r>
              <a:rPr lang="en-US" sz="2400" dirty="0">
                <a:solidFill>
                  <a:schemeClr val="tx1"/>
                </a:solidFill>
              </a:rPr>
              <a:t>Iowa State University</a:t>
            </a:r>
          </a:p>
        </p:txBody>
      </p:sp>
    </p:spTree>
    <p:extLst>
      <p:ext uri="{BB962C8B-B14F-4D97-AF65-F5344CB8AC3E}">
        <p14:creationId xmlns:p14="http://schemas.microsoft.com/office/powerpoint/2010/main" val="87335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74"/>
            <a:ext cx="7772400" cy="533400"/>
          </a:xfrm>
        </p:spPr>
        <p:txBody>
          <a:bodyPr/>
          <a:lstStyle/>
          <a:p>
            <a:r>
              <a:rPr lang="en-US" sz="2800" dirty="0">
                <a:latin typeface="Times New Roman" panose="02020603050405020304" pitchFamily="18" charset="0"/>
                <a:cs typeface="Times New Roman" panose="02020603050405020304" pitchFamily="18" charset="0"/>
              </a:rPr>
              <a:t>Conventional SE Method</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10</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6" name="矩形 5">
            <a:extLst>
              <a:ext uri="{FF2B5EF4-FFF2-40B4-BE49-F238E27FC236}">
                <a16:creationId xmlns:a16="http://schemas.microsoft.com/office/drawing/2014/main" id="{A6C41B27-D444-466E-AC71-9425F86210F8}"/>
              </a:ext>
            </a:extLst>
          </p:cNvPr>
          <p:cNvSpPr/>
          <p:nvPr/>
        </p:nvSpPr>
        <p:spPr bwMode="auto">
          <a:xfrm>
            <a:off x="609600" y="990600"/>
            <a:ext cx="2667000" cy="527398"/>
          </a:xfrm>
          <a:prstGeom prst="rect">
            <a:avLst/>
          </a:prstGeom>
          <a:solidFill>
            <a:schemeClr val="bg1"/>
          </a:solidFill>
          <a:ln w="28575" cap="flat" cmpd="sng" algn="ctr">
            <a:solidFill>
              <a:schemeClr val="accent5">
                <a:lumMod val="2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State Variables</a:t>
            </a:r>
            <a:endParaRPr kumimoji="0" lang="en-US" sz="2400" b="0" i="0" u="none" strike="noStrike" cap="none" normalizeH="0" baseline="0" dirty="0">
              <a:ln>
                <a:noFill/>
              </a:ln>
              <a:effectLst/>
            </a:endParaRPr>
          </a:p>
        </p:txBody>
      </p:sp>
      <p:sp>
        <p:nvSpPr>
          <p:cNvPr id="8" name="矩形 7">
            <a:extLst>
              <a:ext uri="{FF2B5EF4-FFF2-40B4-BE49-F238E27FC236}">
                <a16:creationId xmlns:a16="http://schemas.microsoft.com/office/drawing/2014/main" id="{779488D7-2307-4516-ADF3-E99D47976A01}"/>
              </a:ext>
            </a:extLst>
          </p:cNvPr>
          <p:cNvSpPr/>
          <p:nvPr/>
        </p:nvSpPr>
        <p:spPr bwMode="auto">
          <a:xfrm>
            <a:off x="381000" y="1834802"/>
            <a:ext cx="3276600" cy="527398"/>
          </a:xfrm>
          <a:prstGeom prst="rect">
            <a:avLst/>
          </a:prstGeom>
          <a:solidFill>
            <a:schemeClr val="bg1"/>
          </a:solidFill>
          <a:ln w="28575" cap="flat" cmpd="sng" algn="ctr">
            <a:solidFill>
              <a:schemeClr val="accent5">
                <a:lumMod val="2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charset="0"/>
              </a:rPr>
              <a:t>Measurement Variables </a:t>
            </a:r>
          </a:p>
        </p:txBody>
      </p:sp>
      <p:sp>
        <p:nvSpPr>
          <p:cNvPr id="10" name="矩形 9">
            <a:extLst>
              <a:ext uri="{FF2B5EF4-FFF2-40B4-BE49-F238E27FC236}">
                <a16:creationId xmlns:a16="http://schemas.microsoft.com/office/drawing/2014/main" id="{0A3DB5B4-0605-45EB-8510-D64129540FE2}"/>
              </a:ext>
            </a:extLst>
          </p:cNvPr>
          <p:cNvSpPr/>
          <p:nvPr/>
        </p:nvSpPr>
        <p:spPr bwMode="auto">
          <a:xfrm>
            <a:off x="381000" y="2743200"/>
            <a:ext cx="3276600" cy="845323"/>
          </a:xfrm>
          <a:prstGeom prst="rect">
            <a:avLst/>
          </a:prstGeom>
          <a:solidFill>
            <a:schemeClr val="bg1"/>
          </a:solidFill>
          <a:ln w="28575" cap="flat" cmpd="sng" algn="ctr">
            <a:solidFill>
              <a:schemeClr val="accent5">
                <a:lumMod val="2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charset="0"/>
              </a:rPr>
              <a:t>Jacobian Matrix of the State Equations</a:t>
            </a:r>
          </a:p>
        </p:txBody>
      </p:sp>
      <p:sp>
        <p:nvSpPr>
          <p:cNvPr id="12" name="矩形 11">
            <a:extLst>
              <a:ext uri="{FF2B5EF4-FFF2-40B4-BE49-F238E27FC236}">
                <a16:creationId xmlns:a16="http://schemas.microsoft.com/office/drawing/2014/main" id="{35986749-71F4-41FE-852E-748FF4E9D666}"/>
              </a:ext>
            </a:extLst>
          </p:cNvPr>
          <p:cNvSpPr/>
          <p:nvPr/>
        </p:nvSpPr>
        <p:spPr bwMode="auto">
          <a:xfrm>
            <a:off x="685800" y="4038600"/>
            <a:ext cx="2667000" cy="534521"/>
          </a:xfrm>
          <a:prstGeom prst="rect">
            <a:avLst/>
          </a:prstGeom>
          <a:solidFill>
            <a:schemeClr val="bg1"/>
          </a:solidFill>
          <a:ln w="28575" cap="flat" cmpd="sng" algn="ctr">
            <a:solidFill>
              <a:schemeClr val="accent5">
                <a:lumMod val="2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charset="0"/>
              </a:rPr>
              <a:t>Weight matrix</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8A39CB2F-BB49-4C83-8316-6B317F7E9467}"/>
                  </a:ext>
                </a:extLst>
              </p:cNvPr>
              <p:cNvSpPr txBox="1"/>
              <p:nvPr/>
            </p:nvSpPr>
            <p:spPr>
              <a:xfrm>
                <a:off x="4876800" y="972221"/>
                <a:ext cx="113838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𝑉</m:t>
                      </m:r>
                      <m:r>
                        <a:rPr lang="en-US" sz="2000" b="0" i="1" smtClean="0">
                          <a:latin typeface="Cambria Math" panose="02040503050406030204" pitchFamily="18" charset="0"/>
                        </a:rPr>
                        <m:t>,</m:t>
                      </m:r>
                      <m:r>
                        <a:rPr lang="en-US" sz="2000" b="0" i="1" smtClean="0">
                          <a:latin typeface="Cambria Math" panose="02040503050406030204" pitchFamily="18" charset="0"/>
                        </a:rPr>
                        <m:t>𝜃</m:t>
                      </m:r>
                      <m:r>
                        <a:rPr lang="en-US" sz="2000" b="0" i="1" smtClean="0">
                          <a:latin typeface="Cambria Math" panose="02040503050406030204" pitchFamily="18" charset="0"/>
                        </a:rPr>
                        <m:t>]</m:t>
                      </m:r>
                    </m:oMath>
                  </m:oMathPara>
                </a14:m>
                <a:endParaRPr lang="en-US" sz="2000" dirty="0"/>
              </a:p>
            </p:txBody>
          </p:sp>
        </mc:Choice>
        <mc:Fallback xmlns="">
          <p:sp>
            <p:nvSpPr>
              <p:cNvPr id="9" name="文本框 8">
                <a:extLst>
                  <a:ext uri="{FF2B5EF4-FFF2-40B4-BE49-F238E27FC236}">
                    <a16:creationId xmlns:a16="http://schemas.microsoft.com/office/drawing/2014/main" id="{8A39CB2F-BB49-4C83-8316-6B317F7E9467}"/>
                  </a:ext>
                </a:extLst>
              </p:cNvPr>
              <p:cNvSpPr txBox="1">
                <a:spLocks noRot="1" noChangeAspect="1" noMove="1" noResize="1" noEditPoints="1" noAdjustHandles="1" noChangeArrowheads="1" noChangeShapeType="1" noTextEdit="1"/>
              </p:cNvSpPr>
              <p:nvPr/>
            </p:nvSpPr>
            <p:spPr>
              <a:xfrm>
                <a:off x="4876800" y="972221"/>
                <a:ext cx="1138389" cy="307777"/>
              </a:xfrm>
              <a:prstGeom prst="rect">
                <a:avLst/>
              </a:prstGeom>
              <a:blipFill>
                <a:blip r:embed="rId3"/>
                <a:stretch>
                  <a:fillRect l="-2139" r="-7487"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C28DA190-6C48-43BA-8112-D1042BF4DC1E}"/>
                  </a:ext>
                </a:extLst>
              </p:cNvPr>
              <p:cNvSpPr txBox="1"/>
              <p:nvPr/>
            </p:nvSpPr>
            <p:spPr>
              <a:xfrm>
                <a:off x="4804545" y="1854576"/>
                <a:ext cx="33039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𝐼</m:t>
                      </m:r>
                      <m:r>
                        <a:rPr lang="en-US" sz="2000" b="0" i="1" smtClean="0">
                          <a:latin typeface="Cambria Math" panose="02040503050406030204" pitchFamily="18" charset="0"/>
                        </a:rPr>
                        <m:t>,</m:t>
                      </m:r>
                      <m:r>
                        <a:rPr lang="en-US" sz="2000" b="0" i="1" smtClean="0">
                          <a:latin typeface="Cambria Math" panose="02040503050406030204" pitchFamily="18" charset="0"/>
                        </a:rPr>
                        <m:t>𝑉</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𝑃</m:t>
                          </m:r>
                        </m:e>
                        <m:sub>
                          <m:r>
                            <a:rPr lang="en-US" sz="2000" i="1">
                              <a:latin typeface="Cambria Math" panose="02040503050406030204" pitchFamily="18" charset="0"/>
                            </a:rPr>
                            <m:t>𝐿</m:t>
                          </m:r>
                        </m:sub>
                        <m:sup>
                          <m:r>
                            <a:rPr lang="en-US" sz="2000" i="1">
                              <a:latin typeface="Cambria Math" panose="02040503050406030204" pitchFamily="18" charset="0"/>
                            </a:rPr>
                            <m:t>𝑠</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𝑄</m:t>
                          </m:r>
                        </m:e>
                        <m:sub>
                          <m:r>
                            <a:rPr lang="en-US" sz="2000" i="1">
                              <a:latin typeface="Cambria Math" panose="02040503050406030204" pitchFamily="18" charset="0"/>
                            </a:rPr>
                            <m:t>𝐿</m:t>
                          </m:r>
                        </m:sub>
                        <m:sup>
                          <m:r>
                            <a:rPr lang="en-US" sz="2000" i="1">
                              <a:latin typeface="Cambria Math" panose="02040503050406030204" pitchFamily="18" charset="0"/>
                            </a:rPr>
                            <m:t>𝑠</m:t>
                          </m:r>
                        </m:sup>
                      </m:sSubSup>
                      <m:r>
                        <a:rPr lang="en-US" sz="2000" b="0" i="1" smtClean="0">
                          <a:latin typeface="Cambria Math" panose="02040503050406030204" pitchFamily="18" charset="0"/>
                        </a:rPr>
                        <m:t>]</m:t>
                      </m:r>
                    </m:oMath>
                  </m:oMathPara>
                </a14:m>
                <a:endParaRPr lang="en-US" sz="2000" dirty="0"/>
              </a:p>
            </p:txBody>
          </p:sp>
        </mc:Choice>
        <mc:Fallback xmlns="">
          <p:sp>
            <p:nvSpPr>
              <p:cNvPr id="13" name="文本框 12">
                <a:extLst>
                  <a:ext uri="{FF2B5EF4-FFF2-40B4-BE49-F238E27FC236}">
                    <a16:creationId xmlns:a16="http://schemas.microsoft.com/office/drawing/2014/main" id="{C28DA190-6C48-43BA-8112-D1042BF4DC1E}"/>
                  </a:ext>
                </a:extLst>
              </p:cNvPr>
              <p:cNvSpPr txBox="1">
                <a:spLocks noRot="1" noChangeAspect="1" noMove="1" noResize="1" noEditPoints="1" noAdjustHandles="1" noChangeArrowheads="1" noChangeShapeType="1" noTextEdit="1"/>
              </p:cNvSpPr>
              <p:nvPr/>
            </p:nvSpPr>
            <p:spPr>
              <a:xfrm>
                <a:off x="4804545" y="1854576"/>
                <a:ext cx="3303981" cy="307777"/>
              </a:xfrm>
              <a:prstGeom prst="rect">
                <a:avLst/>
              </a:prstGeom>
              <a:blipFill>
                <a:blip r:embed="rId4"/>
                <a:stretch>
                  <a:fillRect l="-369" r="-2399"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4F07A1D8-B6C0-48D3-9E75-6D874F9B96CB}"/>
                  </a:ext>
                </a:extLst>
              </p:cNvPr>
              <p:cNvSpPr txBox="1"/>
              <p:nvPr/>
            </p:nvSpPr>
            <p:spPr>
              <a:xfrm>
                <a:off x="4804545" y="2513923"/>
                <a:ext cx="2674770" cy="1214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f>
                                  <m:fPr>
                                    <m:ctrlPr>
                                      <a:rPr lang="en-US" sz="2000" b="0" i="1" smtClean="0">
                                        <a:latin typeface="Cambria Math" panose="02040503050406030204" pitchFamily="18" charset="0"/>
                                      </a:rPr>
                                    </m:ctrlPr>
                                  </m:fPr>
                                  <m:num>
                                    <m:r>
                                      <m:rPr>
                                        <m:brk m:alnAt="7"/>
                                      </m:rP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𝑃</m:t>
                                        </m:r>
                                      </m:e>
                                      <m:sub>
                                        <m:r>
                                          <m:rPr>
                                            <m:brk m:alnAt="7"/>
                                          </m:rPr>
                                          <a:rPr lang="en-US" sz="2000" b="0" i="1" smtClean="0">
                                            <a:latin typeface="Cambria Math" panose="02040503050406030204" pitchFamily="18" charset="0"/>
                                          </a:rPr>
                                          <m:t>𝑏</m:t>
                                        </m:r>
                                      </m:sub>
                                    </m:sSub>
                                  </m:num>
                                  <m:den>
                                    <m:r>
                                      <m:rPr>
                                        <m:brk m:alnAt="7"/>
                                      </m:rPr>
                                      <a:rPr lang="en-US" sz="2000" b="0" i="1" smtClean="0">
                                        <a:latin typeface="Cambria Math" panose="02040503050406030204" pitchFamily="18" charset="0"/>
                                      </a:rPr>
                                      <m:t>𝜕</m:t>
                                    </m:r>
                                    <m:r>
                                      <a:rPr lang="en-US" sz="2000" b="0" i="1" smtClean="0">
                                        <a:latin typeface="Cambria Math" panose="02040503050406030204" pitchFamily="18" charset="0"/>
                                      </a:rPr>
                                      <m:t>𝑉</m:t>
                                    </m:r>
                                  </m:den>
                                </m:f>
                              </m:e>
                              <m:e>
                                <m:r>
                                  <a:rPr lang="en-US" sz="2000" b="0" i="1" smtClean="0">
                                    <a:latin typeface="Cambria Math" panose="02040503050406030204" pitchFamily="18" charset="0"/>
                                  </a:rPr>
                                  <m:t>…</m:t>
                                </m:r>
                              </m:e>
                              <m:e>
                                <m:f>
                                  <m:fPr>
                                    <m:ctrlPr>
                                      <a:rPr lang="en-US" sz="2000" i="1">
                                        <a:latin typeface="Cambria Math" panose="02040503050406030204" pitchFamily="18" charset="0"/>
                                      </a:rPr>
                                    </m:ctrlPr>
                                  </m:fPr>
                                  <m:num>
                                    <m:r>
                                      <m:rPr>
                                        <m:brk m:alnAt="7"/>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𝑃</m:t>
                                        </m:r>
                                      </m:e>
                                      <m:sub>
                                        <m:r>
                                          <a:rPr lang="en-US" sz="2000" b="0" i="1" smtClean="0">
                                            <a:latin typeface="Cambria Math" panose="02040503050406030204" pitchFamily="18" charset="0"/>
                                          </a:rPr>
                                          <m:t>𝐿</m:t>
                                        </m:r>
                                      </m:sub>
                                    </m:sSub>
                                  </m:num>
                                  <m:den>
                                    <m:r>
                                      <m:rPr>
                                        <m:brk m:alnAt="7"/>
                                      </m:rPr>
                                      <a:rPr lang="en-US" sz="2000" i="1">
                                        <a:latin typeface="Cambria Math" panose="02040503050406030204" pitchFamily="18" charset="0"/>
                                      </a:rPr>
                                      <m:t>𝜕</m:t>
                                    </m:r>
                                    <m:r>
                                      <a:rPr lang="en-US" sz="2000" i="1">
                                        <a:latin typeface="Cambria Math" panose="02040503050406030204" pitchFamily="18" charset="0"/>
                                      </a:rPr>
                                      <m:t>𝑉</m:t>
                                    </m:r>
                                  </m:den>
                                </m:f>
                              </m:e>
                            </m:mr>
                            <m:mr>
                              <m:e>
                                <m:f>
                                  <m:fPr>
                                    <m:ctrlPr>
                                      <a:rPr lang="en-US" sz="2000" i="1">
                                        <a:latin typeface="Cambria Math" panose="02040503050406030204" pitchFamily="18" charset="0"/>
                                      </a:rPr>
                                    </m:ctrlPr>
                                  </m:fPr>
                                  <m:num>
                                    <m:r>
                                      <m:rPr>
                                        <m:brk m:alnAt="7"/>
                                      </m:rP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𝑄</m:t>
                                        </m:r>
                                      </m:e>
                                      <m:sub>
                                        <m:r>
                                          <m:rPr>
                                            <m:brk m:alnAt="7"/>
                                          </m:rPr>
                                          <a:rPr lang="en-US" sz="2000" i="1">
                                            <a:latin typeface="Cambria Math" panose="02040503050406030204" pitchFamily="18" charset="0"/>
                                          </a:rPr>
                                          <m:t>𝑏</m:t>
                                        </m:r>
                                      </m:sub>
                                    </m:sSub>
                                  </m:num>
                                  <m:den>
                                    <m:r>
                                      <m:rPr>
                                        <m:brk m:alnAt="7"/>
                                      </m:rPr>
                                      <a:rPr lang="en-US" sz="2000" i="1">
                                        <a:latin typeface="Cambria Math" panose="02040503050406030204" pitchFamily="18" charset="0"/>
                                      </a:rPr>
                                      <m:t>𝜕</m:t>
                                    </m:r>
                                    <m:r>
                                      <a:rPr lang="en-US" sz="2000" b="0" i="1" smtClean="0">
                                        <a:latin typeface="Cambria Math" panose="02040503050406030204" pitchFamily="18" charset="0"/>
                                      </a:rPr>
                                      <m:t>𝜃</m:t>
                                    </m:r>
                                  </m:den>
                                </m:f>
                              </m:e>
                              <m:e>
                                <m:r>
                                  <a:rPr lang="en-US" sz="2000" b="0" i="1" smtClean="0">
                                    <a:latin typeface="Cambria Math" panose="02040503050406030204" pitchFamily="18" charset="0"/>
                                  </a:rPr>
                                  <m:t>…</m:t>
                                </m:r>
                              </m:e>
                              <m:e>
                                <m:f>
                                  <m:fPr>
                                    <m:ctrlPr>
                                      <a:rPr lang="en-US" sz="2000" i="1">
                                        <a:latin typeface="Cambria Math" panose="02040503050406030204" pitchFamily="18" charset="0"/>
                                      </a:rPr>
                                    </m:ctrlPr>
                                  </m:fPr>
                                  <m:num>
                                    <m:r>
                                      <m:rPr>
                                        <m:brk m:alnAt="7"/>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𝑃</m:t>
                                        </m:r>
                                      </m:e>
                                      <m:sub>
                                        <m:r>
                                          <a:rPr lang="en-US" sz="2000" b="0" i="1" smtClean="0">
                                            <a:latin typeface="Cambria Math" panose="02040503050406030204" pitchFamily="18" charset="0"/>
                                          </a:rPr>
                                          <m:t>𝐿</m:t>
                                        </m:r>
                                      </m:sub>
                                    </m:sSub>
                                  </m:num>
                                  <m:den>
                                    <m:r>
                                      <m:rPr>
                                        <m:brk m:alnAt="7"/>
                                      </m:rPr>
                                      <a:rPr lang="en-US" sz="2000" i="1">
                                        <a:latin typeface="Cambria Math" panose="02040503050406030204" pitchFamily="18" charset="0"/>
                                      </a:rPr>
                                      <m:t>𝜕</m:t>
                                    </m:r>
                                    <m:r>
                                      <a:rPr lang="en-US" sz="2000" b="0" i="1" smtClean="0">
                                        <a:latin typeface="Cambria Math" panose="02040503050406030204" pitchFamily="18" charset="0"/>
                                      </a:rPr>
                                      <m:t>𝜃</m:t>
                                    </m:r>
                                  </m:den>
                                </m:f>
                              </m:e>
                            </m:mr>
                          </m:m>
                        </m:e>
                      </m:d>
                    </m:oMath>
                  </m:oMathPara>
                </a14:m>
                <a:endParaRPr lang="en-US" dirty="0"/>
              </a:p>
            </p:txBody>
          </p:sp>
        </mc:Choice>
        <mc:Fallback xmlns="">
          <p:sp>
            <p:nvSpPr>
              <p:cNvPr id="14" name="文本框 13">
                <a:extLst>
                  <a:ext uri="{FF2B5EF4-FFF2-40B4-BE49-F238E27FC236}">
                    <a16:creationId xmlns:a16="http://schemas.microsoft.com/office/drawing/2014/main" id="{4F07A1D8-B6C0-48D3-9E75-6D874F9B96CB}"/>
                  </a:ext>
                </a:extLst>
              </p:cNvPr>
              <p:cNvSpPr txBox="1">
                <a:spLocks noRot="1" noChangeAspect="1" noMove="1" noResize="1" noEditPoints="1" noAdjustHandles="1" noChangeArrowheads="1" noChangeShapeType="1" noTextEdit="1"/>
              </p:cNvSpPr>
              <p:nvPr/>
            </p:nvSpPr>
            <p:spPr>
              <a:xfrm>
                <a:off x="4804545" y="2513923"/>
                <a:ext cx="2674770" cy="12146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D807E47C-71F2-4911-8031-F171D9ABFEC1}"/>
                  </a:ext>
                </a:extLst>
              </p:cNvPr>
              <p:cNvSpPr txBox="1"/>
              <p:nvPr/>
            </p:nvSpPr>
            <p:spPr>
              <a:xfrm>
                <a:off x="4876800" y="4013600"/>
                <a:ext cx="1170129" cy="6865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𝑖𝑖</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1</m:t>
                              </m:r>
                            </m:e>
                            <m:e>
                              <m:r>
                                <a:rPr lang="en-US" sz="2000" b="0" i="1" smtClean="0">
                                  <a:latin typeface="Cambria Math" panose="02040503050406030204" pitchFamily="18" charset="0"/>
                                </a:rPr>
                                <m:t>10</m:t>
                              </m:r>
                            </m:e>
                          </m:eqArr>
                        </m:e>
                      </m:d>
                    </m:oMath>
                  </m:oMathPara>
                </a14:m>
                <a:endParaRPr lang="en-US" sz="2000" dirty="0"/>
              </a:p>
            </p:txBody>
          </p:sp>
        </mc:Choice>
        <mc:Fallback xmlns="">
          <p:sp>
            <p:nvSpPr>
              <p:cNvPr id="15" name="文本框 14">
                <a:extLst>
                  <a:ext uri="{FF2B5EF4-FFF2-40B4-BE49-F238E27FC236}">
                    <a16:creationId xmlns:a16="http://schemas.microsoft.com/office/drawing/2014/main" id="{D807E47C-71F2-4911-8031-F171D9ABFEC1}"/>
                  </a:ext>
                </a:extLst>
              </p:cNvPr>
              <p:cNvSpPr txBox="1">
                <a:spLocks noRot="1" noChangeAspect="1" noMove="1" noResize="1" noEditPoints="1" noAdjustHandles="1" noChangeArrowheads="1" noChangeShapeType="1" noTextEdit="1"/>
              </p:cNvSpPr>
              <p:nvPr/>
            </p:nvSpPr>
            <p:spPr>
              <a:xfrm>
                <a:off x="4876800" y="4013600"/>
                <a:ext cx="1170129" cy="686535"/>
              </a:xfrm>
              <a:prstGeom prst="rect">
                <a:avLst/>
              </a:prstGeom>
              <a:blipFill>
                <a:blip r:embed="rId6"/>
                <a:stretch>
                  <a:fillRect/>
                </a:stretch>
              </a:blipFill>
            </p:spPr>
            <p:txBody>
              <a:bodyPr/>
              <a:lstStyle/>
              <a:p>
                <a:r>
                  <a:rPr lang="en-US">
                    <a:noFill/>
                  </a:rPr>
                  <a:t> </a:t>
                </a:r>
              </a:p>
            </p:txBody>
          </p:sp>
        </mc:Fallback>
      </mc:AlternateContent>
      <p:sp>
        <p:nvSpPr>
          <p:cNvPr id="16" name="文本框 15">
            <a:extLst>
              <a:ext uri="{FF2B5EF4-FFF2-40B4-BE49-F238E27FC236}">
                <a16:creationId xmlns:a16="http://schemas.microsoft.com/office/drawing/2014/main" id="{CDE5EEBE-DD8E-4867-94EE-0DE3AE59E969}"/>
              </a:ext>
            </a:extLst>
          </p:cNvPr>
          <p:cNvSpPr txBox="1"/>
          <p:nvPr/>
        </p:nvSpPr>
        <p:spPr>
          <a:xfrm>
            <a:off x="6141930" y="4033950"/>
            <a:ext cx="2020296" cy="369332"/>
          </a:xfrm>
          <a:prstGeom prst="rect">
            <a:avLst/>
          </a:prstGeom>
          <a:noFill/>
        </p:spPr>
        <p:txBody>
          <a:bodyPr wrap="square" rtlCol="0">
            <a:spAutoFit/>
          </a:bodyPr>
          <a:lstStyle/>
          <a:p>
            <a:r>
              <a:rPr lang="en-US" sz="1800" dirty="0"/>
              <a:t>For the pseudo load</a:t>
            </a:r>
          </a:p>
        </p:txBody>
      </p:sp>
      <p:sp>
        <p:nvSpPr>
          <p:cNvPr id="17" name="文本框 16">
            <a:extLst>
              <a:ext uri="{FF2B5EF4-FFF2-40B4-BE49-F238E27FC236}">
                <a16:creationId xmlns:a16="http://schemas.microsoft.com/office/drawing/2014/main" id="{978A759F-D1D5-45D0-97F9-A063E1862AA3}"/>
              </a:ext>
            </a:extLst>
          </p:cNvPr>
          <p:cNvSpPr txBox="1"/>
          <p:nvPr/>
        </p:nvSpPr>
        <p:spPr>
          <a:xfrm>
            <a:off x="6141930" y="4319942"/>
            <a:ext cx="2849670" cy="369332"/>
          </a:xfrm>
          <a:prstGeom prst="rect">
            <a:avLst/>
          </a:prstGeom>
          <a:noFill/>
        </p:spPr>
        <p:txBody>
          <a:bodyPr wrap="square" rtlCol="0">
            <a:spAutoFit/>
          </a:bodyPr>
          <a:lstStyle/>
          <a:p>
            <a:r>
              <a:rPr lang="en-US" sz="1800" dirty="0"/>
              <a:t>For the actual measurements</a:t>
            </a:r>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E44009FE-72EA-46E3-A3D8-24C41E431018}"/>
                  </a:ext>
                </a:extLst>
              </p:cNvPr>
              <p:cNvSpPr txBox="1"/>
              <p:nvPr/>
            </p:nvSpPr>
            <p:spPr>
              <a:xfrm>
                <a:off x="152400" y="4683653"/>
                <a:ext cx="8839200" cy="830997"/>
              </a:xfrm>
              <a:prstGeom prst="rect">
                <a:avLst/>
              </a:prstGeom>
              <a:noFill/>
            </p:spPr>
            <p:txBody>
              <a:bodyPr wrap="square" rtlCol="0">
                <a:spAutoFit/>
              </a:bodyPr>
              <a:lstStyle/>
              <a:p>
                <a14:m>
                  <m:oMath xmlns:m="http://schemas.openxmlformats.org/officeDocument/2006/math">
                    <m:r>
                      <a:rPr lang="en-US" sz="1600" b="0" i="1" smtClean="0">
                        <a:latin typeface="Cambria Math" panose="02040503050406030204" pitchFamily="18" charset="0"/>
                      </a:rPr>
                      <m:t>𝐼</m:t>
                    </m:r>
                  </m:oMath>
                </a14:m>
                <a:r>
                  <a:rPr lang="en-US" sz="1600" dirty="0"/>
                  <a:t>: Line current measurements </a:t>
                </a:r>
                <a14:m>
                  <m:oMath xmlns:m="http://schemas.openxmlformats.org/officeDocument/2006/math">
                    <m:r>
                      <a:rPr lang="en-US" sz="1600" b="0" i="0" smtClean="0">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𝑏</m:t>
                        </m:r>
                      </m:sub>
                    </m:sSub>
                  </m:oMath>
                </a14:m>
                <a:r>
                  <a:rPr lang="en-US" sz="1600" dirty="0"/>
                  <a:t>:  Branch real power </a:t>
                </a:r>
                <a14:m>
                  <m:oMath xmlns:m="http://schemas.openxmlformats.org/officeDocument/2006/math">
                    <m:r>
                      <a:rPr lang="en-US" sz="1600" b="0" i="0" smtClean="0">
                        <a:latin typeface="Cambria Math" panose="02040503050406030204" pitchFamily="18" charset="0"/>
                      </a:rPr>
                      <m:t>        </m:t>
                    </m:r>
                    <m:r>
                      <a:rPr lang="en-US" sz="1600" b="0" i="1" smtClean="0">
                        <a:latin typeface="Cambria Math" panose="02040503050406030204" pitchFamily="18" charset="0"/>
                      </a:rPr>
                      <m:t>      </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𝑄</m:t>
                        </m:r>
                      </m:e>
                      <m:sub>
                        <m:r>
                          <a:rPr lang="en-US" sz="1600" i="1">
                            <a:latin typeface="Cambria Math" panose="02040503050406030204" pitchFamily="18" charset="0"/>
                          </a:rPr>
                          <m:t>𝐿</m:t>
                        </m:r>
                      </m:sub>
                    </m:sSub>
                  </m:oMath>
                </a14:m>
                <a:r>
                  <a:rPr lang="en-US" sz="1600" dirty="0"/>
                  <a:t>:  Injection reactive power </a:t>
                </a:r>
              </a:p>
              <a:p>
                <a14:m>
                  <m:oMath xmlns:m="http://schemas.openxmlformats.org/officeDocument/2006/math">
                    <m:r>
                      <a:rPr lang="en-US" sz="1600" i="1">
                        <a:latin typeface="Cambria Math" panose="02040503050406030204" pitchFamily="18" charset="0"/>
                      </a:rPr>
                      <m:t>𝑉</m:t>
                    </m:r>
                  </m:oMath>
                </a14:m>
                <a:r>
                  <a:rPr lang="en-US" sz="1600" dirty="0"/>
                  <a:t>: Voltage magnitudes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𝑄</m:t>
                        </m:r>
                      </m:e>
                      <m:sub>
                        <m:r>
                          <a:rPr lang="en-US" sz="1600" i="1">
                            <a:latin typeface="Cambria Math" panose="02040503050406030204" pitchFamily="18" charset="0"/>
                          </a:rPr>
                          <m:t>𝑏</m:t>
                        </m:r>
                      </m:sub>
                    </m:sSub>
                  </m:oMath>
                </a14:m>
                <a:r>
                  <a:rPr lang="en-US" sz="1600" dirty="0"/>
                  <a:t>:  Branch reactive power  </a:t>
                </a:r>
                <a14:m>
                  <m:oMath xmlns:m="http://schemas.openxmlformats.org/officeDocument/2006/math">
                    <m:r>
                      <a:rPr lang="en-US" sz="1600" b="0" i="0" smtClean="0">
                        <a:latin typeface="Cambria Math" panose="02040503050406030204" pitchFamily="18" charset="0"/>
                      </a:rPr>
                      <m:t> </m:t>
                    </m:r>
                    <m:r>
                      <a:rPr lang="en-US" sz="1600" b="0" i="1" smtClean="0">
                        <a:latin typeface="Cambria Math" panose="02040503050406030204" pitchFamily="18" charset="0"/>
                      </a:rPr>
                      <m:t>    </m:t>
                    </m:r>
                    <m:sSubSup>
                      <m:sSubSupPr>
                        <m:ctrlPr>
                          <a:rPr lang="en-US" sz="1600" b="0" i="1" smtClean="0">
                            <a:latin typeface="Cambria Math" panose="02040503050406030204" pitchFamily="18" charset="0"/>
                          </a:rPr>
                        </m:ctrlPr>
                      </m:sSubSupPr>
                      <m:e>
                        <m:r>
                          <a:rPr lang="en-US" sz="1600" i="1">
                            <a:latin typeface="Cambria Math" panose="02040503050406030204" pitchFamily="18" charset="0"/>
                          </a:rPr>
                          <m:t>𝑃</m:t>
                        </m:r>
                      </m:e>
                      <m:sub>
                        <m:r>
                          <a:rPr lang="en-US" sz="1600" i="1">
                            <a:latin typeface="Cambria Math" panose="02040503050406030204" pitchFamily="18" charset="0"/>
                          </a:rPr>
                          <m:t>𝐿</m:t>
                        </m:r>
                      </m:sub>
                      <m:sup>
                        <m:r>
                          <a:rPr lang="en-US" sz="1600" b="0" i="1" smtClean="0">
                            <a:latin typeface="Cambria Math" panose="02040503050406030204" pitchFamily="18" charset="0"/>
                          </a:rPr>
                          <m:t>𝑠</m:t>
                        </m:r>
                      </m:sup>
                    </m:sSubSup>
                  </m:oMath>
                </a14:m>
                <a:r>
                  <a:rPr lang="en-US" sz="1600" dirty="0"/>
                  <a:t>:  Pseudo injection real power </a:t>
                </a:r>
              </a:p>
              <a:p>
                <a14:m>
                  <m:oMath xmlns:m="http://schemas.openxmlformats.org/officeDocument/2006/math">
                    <m:r>
                      <a:rPr lang="en-US" sz="1600" i="1">
                        <a:latin typeface="Cambria Math" panose="02040503050406030204" pitchFamily="18" charset="0"/>
                      </a:rPr>
                      <m:t>𝜃</m:t>
                    </m:r>
                  </m:oMath>
                </a14:m>
                <a:r>
                  <a:rPr lang="en-US" sz="1600" dirty="0"/>
                  <a:t>: Voltage angles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b="0" i="1" smtClean="0">
                            <a:latin typeface="Cambria Math" panose="02040503050406030204" pitchFamily="18" charset="0"/>
                          </a:rPr>
                          <m:t>𝐿</m:t>
                        </m:r>
                      </m:sub>
                    </m:sSub>
                  </m:oMath>
                </a14:m>
                <a:r>
                  <a:rPr lang="en-US" sz="1600" dirty="0"/>
                  <a:t>:  Injection real power           </a:t>
                </a:r>
                <a14:m>
                  <m:oMath xmlns:m="http://schemas.openxmlformats.org/officeDocument/2006/math">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𝑄</m:t>
                        </m:r>
                      </m:e>
                      <m:sub>
                        <m:r>
                          <a:rPr lang="en-US" sz="1600" i="1">
                            <a:latin typeface="Cambria Math" panose="02040503050406030204" pitchFamily="18" charset="0"/>
                          </a:rPr>
                          <m:t>𝐿</m:t>
                        </m:r>
                      </m:sub>
                      <m:sup>
                        <m:r>
                          <a:rPr lang="en-US" sz="1600" i="1">
                            <a:latin typeface="Cambria Math" panose="02040503050406030204" pitchFamily="18" charset="0"/>
                          </a:rPr>
                          <m:t>𝑠</m:t>
                        </m:r>
                      </m:sup>
                    </m:sSubSup>
                  </m:oMath>
                </a14:m>
                <a:r>
                  <a:rPr lang="en-US" sz="1600" dirty="0"/>
                  <a:t>:  Pseudo injection reactive power </a:t>
                </a:r>
              </a:p>
            </p:txBody>
          </p:sp>
        </mc:Choice>
        <mc:Fallback xmlns="">
          <p:sp>
            <p:nvSpPr>
              <p:cNvPr id="18" name="文本框 17">
                <a:extLst>
                  <a:ext uri="{FF2B5EF4-FFF2-40B4-BE49-F238E27FC236}">
                    <a16:creationId xmlns:a16="http://schemas.microsoft.com/office/drawing/2014/main" id="{E44009FE-72EA-46E3-A3D8-24C41E431018}"/>
                  </a:ext>
                </a:extLst>
              </p:cNvPr>
              <p:cNvSpPr txBox="1">
                <a:spLocks noRot="1" noChangeAspect="1" noMove="1" noResize="1" noEditPoints="1" noAdjustHandles="1" noChangeArrowheads="1" noChangeShapeType="1" noTextEdit="1"/>
              </p:cNvSpPr>
              <p:nvPr/>
            </p:nvSpPr>
            <p:spPr>
              <a:xfrm>
                <a:off x="152400" y="4683653"/>
                <a:ext cx="8839200" cy="830997"/>
              </a:xfrm>
              <a:prstGeom prst="rect">
                <a:avLst/>
              </a:prstGeom>
              <a:blipFill>
                <a:blip r:embed="rId7"/>
                <a:stretch>
                  <a:fillRect t="-2190" b="-8029"/>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56681834-BE9F-4439-B18E-58FDC514F79A}"/>
              </a:ext>
            </a:extLst>
          </p:cNvPr>
          <p:cNvSpPr txBox="1"/>
          <p:nvPr/>
        </p:nvSpPr>
        <p:spPr>
          <a:xfrm>
            <a:off x="228600" y="5574458"/>
            <a:ext cx="8458200" cy="369332"/>
          </a:xfrm>
          <a:prstGeom prst="rect">
            <a:avLst/>
          </a:prstGeom>
          <a:noFill/>
        </p:spPr>
        <p:txBody>
          <a:bodyPr wrap="square" rtlCol="0">
            <a:spAutoFit/>
          </a:bodyPr>
          <a:lstStyle/>
          <a:p>
            <a:r>
              <a:rPr lang="en-US" sz="1800" dirty="0"/>
              <a:t>The voltage here can be used for both prediction features and verifications.</a:t>
            </a:r>
          </a:p>
        </p:txBody>
      </p:sp>
      <p:sp>
        <p:nvSpPr>
          <p:cNvPr id="20" name="Star: 5 Points 19">
            <a:extLst>
              <a:ext uri="{FF2B5EF4-FFF2-40B4-BE49-F238E27FC236}">
                <a16:creationId xmlns:a16="http://schemas.microsoft.com/office/drawing/2014/main" id="{87CF166E-5614-4E5D-B3F4-38562C9AFF6F}"/>
              </a:ext>
            </a:extLst>
          </p:cNvPr>
          <p:cNvSpPr/>
          <p:nvPr/>
        </p:nvSpPr>
        <p:spPr bwMode="auto">
          <a:xfrm>
            <a:off x="8064459" y="1706094"/>
            <a:ext cx="196156" cy="186433"/>
          </a:xfrm>
          <a:prstGeom prst="star5">
            <a:avLst>
              <a:gd name="adj" fmla="val 0"/>
              <a:gd name="hf" fmla="val 105146"/>
              <a:gd name="vf" fmla="val 11055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1" name="Star: 5 Points 20">
            <a:extLst>
              <a:ext uri="{FF2B5EF4-FFF2-40B4-BE49-F238E27FC236}">
                <a16:creationId xmlns:a16="http://schemas.microsoft.com/office/drawing/2014/main" id="{8D46F495-61E8-490F-B6F3-5123A06F163E}"/>
              </a:ext>
            </a:extLst>
          </p:cNvPr>
          <p:cNvSpPr/>
          <p:nvPr/>
        </p:nvSpPr>
        <p:spPr bwMode="auto">
          <a:xfrm>
            <a:off x="72078" y="5665908"/>
            <a:ext cx="196156" cy="186433"/>
          </a:xfrm>
          <a:prstGeom prst="star5">
            <a:avLst>
              <a:gd name="adj" fmla="val 0"/>
              <a:gd name="hf" fmla="val 105146"/>
              <a:gd name="vf" fmla="val 11055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419826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685800"/>
          </a:xfrm>
        </p:spPr>
        <p:txBody>
          <a:bodyPr/>
          <a:lstStyle/>
          <a:p>
            <a:r>
              <a:rPr lang="en-US" sz="2800" dirty="0">
                <a:latin typeface="Times New Roman" panose="02020603050405020304" pitchFamily="18" charset="0"/>
                <a:cs typeface="Times New Roman" panose="02020603050405020304" pitchFamily="18" charset="0"/>
              </a:rPr>
              <a:t>Contents</a:t>
            </a:r>
          </a:p>
        </p:txBody>
      </p:sp>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11</a:t>
            </a:fld>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ECE</a:t>
            </a:r>
          </a:p>
        </p:txBody>
      </p:sp>
      <p:sp>
        <p:nvSpPr>
          <p:cNvPr id="3" name="TextBox 2"/>
          <p:cNvSpPr txBox="1"/>
          <p:nvPr/>
        </p:nvSpPr>
        <p:spPr>
          <a:xfrm>
            <a:off x="190500" y="857250"/>
            <a:ext cx="8763000" cy="5262979"/>
          </a:xfrm>
          <a:prstGeom prst="rect">
            <a:avLst/>
          </a:prstGeom>
          <a:noFill/>
        </p:spPr>
        <p:txBody>
          <a:bodyPr wrap="square" rtlCol="0">
            <a:spAutoFit/>
          </a:bodyPr>
          <a:lstStyle/>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to State Estimation (SE)</a:t>
            </a:r>
          </a:p>
          <a:p>
            <a:pPr marL="800100" lvl="1" indent="-342900">
              <a:buFontTx/>
              <a:buChar char="-"/>
            </a:pPr>
            <a:r>
              <a:rPr lang="en-US" sz="1800" dirty="0">
                <a:latin typeface="Times New Roman" panose="02020603050405020304" pitchFamily="18" charset="0"/>
                <a:cs typeface="Times New Roman" panose="02020603050405020304" pitchFamily="18" charset="0"/>
              </a:rPr>
              <a:t>The concept of SE</a:t>
            </a:r>
          </a:p>
          <a:p>
            <a:pPr marL="800100" lvl="1" indent="-342900">
              <a:buFontTx/>
              <a:buChar char="-"/>
            </a:pPr>
            <a:r>
              <a:rPr lang="en-US" sz="1800" dirty="0">
                <a:latin typeface="Times New Roman" panose="02020603050405020304" pitchFamily="18" charset="0"/>
                <a:cs typeface="Times New Roman" panose="02020603050405020304" pitchFamily="18" charset="0"/>
              </a:rPr>
              <a:t>Conventional SE method</a:t>
            </a:r>
            <a:endParaRPr lang="en-US"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Introduction to Distribution System State Estimation (DSSE)</a:t>
            </a:r>
          </a:p>
          <a:p>
            <a:pPr marL="800100" lvl="1" indent="-342900">
              <a:buFontTx/>
              <a:buChar char="-"/>
            </a:pPr>
            <a:r>
              <a:rPr lang="en-US" sz="1800" b="1" dirty="0">
                <a:latin typeface="Times New Roman" panose="02020603050405020304" pitchFamily="18" charset="0"/>
                <a:cs typeface="Times New Roman" panose="02020603050405020304" pitchFamily="18" charset="0"/>
              </a:rPr>
              <a:t>Transmission and distribution grids</a:t>
            </a:r>
          </a:p>
          <a:p>
            <a:pPr marL="800100" lvl="1" indent="-342900">
              <a:buFontTx/>
              <a:buChar char="-"/>
            </a:pPr>
            <a:r>
              <a:rPr lang="en-US" sz="1800" b="1" dirty="0">
                <a:latin typeface="Times New Roman" panose="02020603050405020304" pitchFamily="18" charset="0"/>
                <a:cs typeface="Times New Roman" panose="02020603050405020304" pitchFamily="18" charset="0"/>
              </a:rPr>
              <a:t>The concept of DSSE</a:t>
            </a:r>
          </a:p>
          <a:p>
            <a:pPr marL="800100" lvl="1" indent="-342900">
              <a:buFontTx/>
              <a:buChar char="-"/>
            </a:pPr>
            <a:r>
              <a:rPr lang="en-US" sz="1800" b="1" dirty="0">
                <a:latin typeface="Times New Roman" panose="02020603050405020304" pitchFamily="18" charset="0"/>
                <a:cs typeface="Times New Roman" panose="02020603050405020304" pitchFamily="18" charset="0"/>
              </a:rPr>
              <a:t>Conventional DSSE method</a:t>
            </a: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DSSE Research Topics</a:t>
            </a:r>
          </a:p>
          <a:p>
            <a:pPr marL="800100" lvl="1" indent="-342900">
              <a:buFontTx/>
              <a:buChar char="-"/>
            </a:pPr>
            <a:r>
              <a:rPr lang="en-US" sz="1800" dirty="0">
                <a:latin typeface="Times New Roman" panose="02020603050405020304" pitchFamily="18" charset="0"/>
                <a:cs typeface="Times New Roman" panose="02020603050405020304" pitchFamily="18" charset="0"/>
              </a:rPr>
              <a:t>The challenge</a:t>
            </a:r>
            <a:r>
              <a:rPr lang="en-US" altLang="zh-CN" sz="1800" dirty="0">
                <a:latin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cs typeface="Times New Roman" panose="02020603050405020304" pitchFamily="18" charset="0"/>
              </a:rPr>
              <a:t> of DSSE</a:t>
            </a:r>
          </a:p>
          <a:p>
            <a:pPr marL="1257300" lvl="2" indent="-342900">
              <a:buFontTx/>
              <a:buChar char="-"/>
            </a:pPr>
            <a:r>
              <a:rPr lang="en-US" sz="1800" dirty="0">
                <a:latin typeface="Times New Roman" panose="02020603050405020304" pitchFamily="18" charset="0"/>
                <a:cs typeface="Times New Roman" panose="02020603050405020304" pitchFamily="18" charset="0"/>
              </a:rPr>
              <a:t>Observability problem</a:t>
            </a:r>
          </a:p>
          <a:p>
            <a:pPr marL="1257300" lvl="2" indent="-342900">
              <a:buFontTx/>
              <a:buChar char="-"/>
            </a:pPr>
            <a:r>
              <a:rPr lang="en-US" sz="1800" dirty="0">
                <a:latin typeface="Times New Roman" panose="02020603050405020304" pitchFamily="18" charset="0"/>
                <a:cs typeface="Times New Roman" panose="02020603050405020304" pitchFamily="18" charset="0"/>
              </a:rPr>
              <a:t>Metering device placement</a:t>
            </a:r>
          </a:p>
          <a:p>
            <a:pPr marL="1257300" lvl="2" indent="-342900">
              <a:buFontTx/>
              <a:buChar char="-"/>
            </a:pPr>
            <a:r>
              <a:rPr lang="en-US" sz="1800" dirty="0">
                <a:latin typeface="Times New Roman" panose="02020603050405020304" pitchFamily="18" charset="0"/>
                <a:cs typeface="Times New Roman" panose="02020603050405020304" pitchFamily="18" charset="0"/>
              </a:rPr>
              <a:t>Unbalanced problem</a:t>
            </a:r>
          </a:p>
          <a:p>
            <a:pPr marL="1257300" lvl="2" indent="-342900">
              <a:buFontTx/>
              <a:buChar char="-"/>
            </a:pPr>
            <a:r>
              <a:rPr lang="en-US" sz="1800" dirty="0">
                <a:latin typeface="Times New Roman" panose="02020603050405020304" pitchFamily="18" charset="0"/>
                <a:cs typeface="Times New Roman" panose="02020603050405020304" pitchFamily="18" charset="0"/>
              </a:rPr>
              <a:t>Topology configuration</a:t>
            </a:r>
          </a:p>
          <a:p>
            <a:pPr marL="1257300" lvl="2" indent="-342900">
              <a:buFontTx/>
              <a:buChar char="-"/>
            </a:pPr>
            <a:r>
              <a:rPr lang="en-US" sz="1800" dirty="0">
                <a:latin typeface="Times New Roman" panose="02020603050405020304" pitchFamily="18" charset="0"/>
                <a:cs typeface="Times New Roman" panose="02020603050405020304" pitchFamily="18" charset="0"/>
              </a:rPr>
              <a:t>R</a:t>
            </a:r>
            <a:r>
              <a:rPr lang="en-US" altLang="zh-CN" sz="1800" dirty="0">
                <a:latin typeface="Times New Roman" panose="02020603050405020304" pitchFamily="18" charset="0"/>
                <a:cs typeface="Times New Roman" panose="02020603050405020304" pitchFamily="18" charset="0"/>
              </a:rPr>
              <a:t>enewable integration</a:t>
            </a:r>
          </a:p>
          <a:p>
            <a:pPr marL="1257300" lvl="2" indent="-342900">
              <a:buFontTx/>
              <a:buChar char="-"/>
            </a:pPr>
            <a:r>
              <a:rPr lang="en-US" sz="1800" dirty="0">
                <a:latin typeface="Times New Roman" panose="02020603050405020304" pitchFamily="18" charset="0"/>
                <a:cs typeface="Times New Roman" panose="02020603050405020304" pitchFamily="18" charset="0"/>
              </a:rPr>
              <a:t>Robust DSSE methods</a:t>
            </a:r>
            <a:endParaRPr lang="en-US" altLang="zh-CN" sz="1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Smart meter data analysis</a:t>
            </a:r>
          </a:p>
          <a:p>
            <a:pPr lvl="1"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3512510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T</a:t>
            </a:r>
            <a:r>
              <a:rPr lang="en-US" altLang="zh-CN" sz="2800" dirty="0">
                <a:latin typeface="Times New Roman" panose="02020603050405020304" pitchFamily="18" charset="0"/>
                <a:cs typeface="Times New Roman" panose="02020603050405020304" pitchFamily="18" charset="0"/>
              </a:rPr>
              <a:t>ransmission Grid vs. Distribution Grid</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12</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11" name="Rectangle 10"/>
          <p:cNvSpPr/>
          <p:nvPr/>
        </p:nvSpPr>
        <p:spPr>
          <a:xfrm>
            <a:off x="254593" y="745842"/>
            <a:ext cx="8610600" cy="830997"/>
          </a:xfrm>
          <a:prstGeom prst="rect">
            <a:avLst/>
          </a:prstGeom>
        </p:spPr>
        <p:txBody>
          <a:bodyPr wrap="square">
            <a:spAutoFit/>
          </a:bodyPr>
          <a:lstStyle/>
          <a:p>
            <a:r>
              <a:rPr lang="en-US" b="1" i="1" dirty="0"/>
              <a:t>Differences between transmission system and distribution system</a:t>
            </a:r>
          </a:p>
          <a:p>
            <a:endParaRPr lang="en-US" i="1" dirty="0"/>
          </a:p>
        </p:txBody>
      </p:sp>
      <p:sp>
        <p:nvSpPr>
          <p:cNvPr id="8" name="TextBox 7"/>
          <p:cNvSpPr txBox="1"/>
          <p:nvPr/>
        </p:nvSpPr>
        <p:spPr>
          <a:xfrm>
            <a:off x="1134198" y="4495800"/>
            <a:ext cx="2541273" cy="307777"/>
          </a:xfrm>
          <a:prstGeom prst="rect">
            <a:avLst/>
          </a:prstGeom>
          <a:noFill/>
        </p:spPr>
        <p:txBody>
          <a:bodyPr wrap="none" rtlCol="0">
            <a:spAutoFit/>
          </a:bodyPr>
          <a:lstStyle/>
          <a:p>
            <a:r>
              <a:rPr lang="en-US" sz="1400" dirty="0"/>
              <a:t>Fig. 3 IEEE 24 Bus Test System.</a:t>
            </a:r>
          </a:p>
        </p:txBody>
      </p:sp>
      <p:pic>
        <p:nvPicPr>
          <p:cNvPr id="7" name="图片 6" descr="图片包含 文字&#10;&#10;描述已自动生成">
            <a:extLst>
              <a:ext uri="{FF2B5EF4-FFF2-40B4-BE49-F238E27FC236}">
                <a16:creationId xmlns:a16="http://schemas.microsoft.com/office/drawing/2014/main" id="{F69620D7-123F-4B33-A585-6F6374E9ED94}"/>
              </a:ext>
            </a:extLst>
          </p:cNvPr>
          <p:cNvPicPr>
            <a:picLocks noChangeAspect="1"/>
          </p:cNvPicPr>
          <p:nvPr/>
        </p:nvPicPr>
        <p:blipFill>
          <a:blip r:embed="rId3"/>
          <a:stretch>
            <a:fillRect/>
          </a:stretch>
        </p:blipFill>
        <p:spPr>
          <a:xfrm>
            <a:off x="914400" y="1214263"/>
            <a:ext cx="2761071" cy="3281537"/>
          </a:xfrm>
          <a:prstGeom prst="rect">
            <a:avLst/>
          </a:prstGeom>
        </p:spPr>
      </p:pic>
      <p:pic>
        <p:nvPicPr>
          <p:cNvPr id="10" name="图片 9">
            <a:extLst>
              <a:ext uri="{FF2B5EF4-FFF2-40B4-BE49-F238E27FC236}">
                <a16:creationId xmlns:a16="http://schemas.microsoft.com/office/drawing/2014/main" id="{03A9E95F-3D1C-4E16-BE9F-CBF8A61F5798}"/>
              </a:ext>
            </a:extLst>
          </p:cNvPr>
          <p:cNvPicPr>
            <a:picLocks noChangeAspect="1"/>
          </p:cNvPicPr>
          <p:nvPr/>
        </p:nvPicPr>
        <p:blipFill>
          <a:blip r:embed="rId4"/>
          <a:stretch>
            <a:fillRect/>
          </a:stretch>
        </p:blipFill>
        <p:spPr>
          <a:xfrm>
            <a:off x="4162425" y="1882079"/>
            <a:ext cx="4524375" cy="2093368"/>
          </a:xfrm>
          <a:prstGeom prst="rect">
            <a:avLst/>
          </a:prstGeom>
        </p:spPr>
      </p:pic>
      <p:sp>
        <p:nvSpPr>
          <p:cNvPr id="12" name="TextBox 7">
            <a:extLst>
              <a:ext uri="{FF2B5EF4-FFF2-40B4-BE49-F238E27FC236}">
                <a16:creationId xmlns:a16="http://schemas.microsoft.com/office/drawing/2014/main" id="{0D4157E1-6674-4FF7-ACF9-D74338EF89B8}"/>
              </a:ext>
            </a:extLst>
          </p:cNvPr>
          <p:cNvSpPr txBox="1"/>
          <p:nvPr/>
        </p:nvSpPr>
        <p:spPr>
          <a:xfrm>
            <a:off x="5525611" y="4280687"/>
            <a:ext cx="2541273" cy="307777"/>
          </a:xfrm>
          <a:prstGeom prst="rect">
            <a:avLst/>
          </a:prstGeom>
          <a:noFill/>
        </p:spPr>
        <p:txBody>
          <a:bodyPr wrap="none" rtlCol="0">
            <a:spAutoFit/>
          </a:bodyPr>
          <a:lstStyle/>
          <a:p>
            <a:r>
              <a:rPr lang="en-US" sz="1400" dirty="0"/>
              <a:t>Fig. 4 IEEE 34 Bus Test System.</a:t>
            </a:r>
          </a:p>
        </p:txBody>
      </p:sp>
      <p:sp>
        <p:nvSpPr>
          <p:cNvPr id="14" name="矩形 13">
            <a:extLst>
              <a:ext uri="{FF2B5EF4-FFF2-40B4-BE49-F238E27FC236}">
                <a16:creationId xmlns:a16="http://schemas.microsoft.com/office/drawing/2014/main" id="{C816046D-2596-492B-BB6E-B02E75E96C8A}"/>
              </a:ext>
            </a:extLst>
          </p:cNvPr>
          <p:cNvSpPr/>
          <p:nvPr/>
        </p:nvSpPr>
        <p:spPr bwMode="auto">
          <a:xfrm>
            <a:off x="959708" y="4844519"/>
            <a:ext cx="2850292" cy="1175280"/>
          </a:xfrm>
          <a:prstGeom prst="rect">
            <a:avLst/>
          </a:prstGeom>
          <a:solidFill>
            <a:schemeClr val="bg1"/>
          </a:solidFill>
          <a:ln w="28575" cap="flat" cmpd="sng" algn="ctr">
            <a:solidFill>
              <a:schemeClr val="accent5">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800" dirty="0"/>
              <a:t>Meshed topology</a:t>
            </a:r>
          </a:p>
          <a:p>
            <a:pPr algn="ctr"/>
            <a:r>
              <a:rPr lang="en-US" sz="1800" dirty="0"/>
              <a:t>Uni-directional power flows</a:t>
            </a:r>
          </a:p>
          <a:p>
            <a:pPr algn="ctr"/>
            <a:r>
              <a:rPr lang="en-US" sz="1800" dirty="0"/>
              <a:t>Balanced lines and loads</a:t>
            </a:r>
          </a:p>
          <a:p>
            <a:pPr algn="ctr"/>
            <a:r>
              <a:rPr lang="en-US" sz="1800" dirty="0"/>
              <a:t>S</a:t>
            </a:r>
            <a:r>
              <a:rPr lang="en-US" altLang="zh-CN" sz="1800" dirty="0"/>
              <a:t>ingle phase analysis</a:t>
            </a:r>
            <a:endParaRPr lang="en-US" sz="1800" dirty="0"/>
          </a:p>
        </p:txBody>
      </p:sp>
      <p:sp>
        <p:nvSpPr>
          <p:cNvPr id="15" name="矩形 14">
            <a:extLst>
              <a:ext uri="{FF2B5EF4-FFF2-40B4-BE49-F238E27FC236}">
                <a16:creationId xmlns:a16="http://schemas.microsoft.com/office/drawing/2014/main" id="{70B9CF9A-B281-45E9-BD04-8D926FF316BC}"/>
              </a:ext>
            </a:extLst>
          </p:cNvPr>
          <p:cNvSpPr/>
          <p:nvPr/>
        </p:nvSpPr>
        <p:spPr bwMode="auto">
          <a:xfrm>
            <a:off x="5216592" y="4832938"/>
            <a:ext cx="2967700" cy="1186861"/>
          </a:xfrm>
          <a:prstGeom prst="rect">
            <a:avLst/>
          </a:prstGeom>
          <a:solidFill>
            <a:schemeClr val="bg1"/>
          </a:solidFill>
          <a:ln w="28575" cap="flat" cmpd="sng" algn="ctr">
            <a:solidFill>
              <a:schemeClr val="accent5">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800" dirty="0"/>
              <a:t>Radial topology</a:t>
            </a:r>
          </a:p>
          <a:p>
            <a:pPr algn="ctr"/>
            <a:r>
              <a:rPr lang="en-US" sz="1800" dirty="0"/>
              <a:t>Bi-directional power flows</a:t>
            </a:r>
          </a:p>
          <a:p>
            <a:pPr algn="ctr"/>
            <a:r>
              <a:rPr lang="en-US" sz="1800" dirty="0"/>
              <a:t>Unbalanced lines and loads</a:t>
            </a:r>
          </a:p>
          <a:p>
            <a:pPr algn="ctr"/>
            <a:r>
              <a:rPr lang="en-US" sz="1800" dirty="0"/>
              <a:t>T</a:t>
            </a:r>
            <a:r>
              <a:rPr lang="en-US" altLang="zh-CN" sz="1800" dirty="0"/>
              <a:t>hree phase analysis</a:t>
            </a:r>
            <a:endParaRPr lang="en-US" sz="1800" dirty="0"/>
          </a:p>
        </p:txBody>
      </p:sp>
    </p:spTree>
    <p:extLst>
      <p:ext uri="{BB962C8B-B14F-4D97-AF65-F5344CB8AC3E}">
        <p14:creationId xmlns:p14="http://schemas.microsoft.com/office/powerpoint/2010/main" val="1440818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T</a:t>
            </a:r>
            <a:r>
              <a:rPr lang="en-US" altLang="zh-CN" sz="2800" dirty="0">
                <a:latin typeface="Times New Roman" panose="02020603050405020304" pitchFamily="18" charset="0"/>
                <a:cs typeface="Times New Roman" panose="02020603050405020304" pitchFamily="18" charset="0"/>
              </a:rPr>
              <a:t>ransmission Grid vs. Distribution Grid</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13</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11" name="Rectangle 10"/>
          <p:cNvSpPr/>
          <p:nvPr/>
        </p:nvSpPr>
        <p:spPr>
          <a:xfrm>
            <a:off x="254593" y="745842"/>
            <a:ext cx="8610600" cy="830997"/>
          </a:xfrm>
          <a:prstGeom prst="rect">
            <a:avLst/>
          </a:prstGeom>
        </p:spPr>
        <p:txBody>
          <a:bodyPr wrap="square">
            <a:spAutoFit/>
          </a:bodyPr>
          <a:lstStyle/>
          <a:p>
            <a:r>
              <a:rPr lang="en-US" b="1" i="1" dirty="0"/>
              <a:t>Differences between transmission system and distribution system</a:t>
            </a:r>
          </a:p>
          <a:p>
            <a:endParaRPr lang="en-US" i="1" dirty="0"/>
          </a:p>
        </p:txBody>
      </p:sp>
      <p:graphicFrame>
        <p:nvGraphicFramePr>
          <p:cNvPr id="13" name="Table 12">
            <a:extLst>
              <a:ext uri="{FF2B5EF4-FFF2-40B4-BE49-F238E27FC236}">
                <a16:creationId xmlns:a16="http://schemas.microsoft.com/office/drawing/2014/main" id="{E9FE3D9E-E829-4BFA-BB9C-8292027D7F6C}"/>
              </a:ext>
            </a:extLst>
          </p:cNvPr>
          <p:cNvGraphicFramePr>
            <a:graphicFrameLocks noGrp="1"/>
          </p:cNvGraphicFramePr>
          <p:nvPr>
            <p:extLst>
              <p:ext uri="{D42A27DB-BD31-4B8C-83A1-F6EECF244321}">
                <p14:modId xmlns:p14="http://schemas.microsoft.com/office/powerpoint/2010/main" val="2315023779"/>
              </p:ext>
            </p:extLst>
          </p:nvPr>
        </p:nvGraphicFramePr>
        <p:xfrm>
          <a:off x="278807" y="1298960"/>
          <a:ext cx="8610600" cy="4693920"/>
        </p:xfrm>
        <a:graphic>
          <a:graphicData uri="http://schemas.openxmlformats.org/drawingml/2006/table">
            <a:tbl>
              <a:tblPr/>
              <a:tblGrid>
                <a:gridCol w="1415460">
                  <a:extLst>
                    <a:ext uri="{9D8B030D-6E8A-4147-A177-3AD203B41FA5}">
                      <a16:colId xmlns:a16="http://schemas.microsoft.com/office/drawing/2014/main" val="325015149"/>
                    </a:ext>
                  </a:extLst>
                </a:gridCol>
                <a:gridCol w="3829989">
                  <a:extLst>
                    <a:ext uri="{9D8B030D-6E8A-4147-A177-3AD203B41FA5}">
                      <a16:colId xmlns:a16="http://schemas.microsoft.com/office/drawing/2014/main" val="2556547860"/>
                    </a:ext>
                  </a:extLst>
                </a:gridCol>
                <a:gridCol w="3365151">
                  <a:extLst>
                    <a:ext uri="{9D8B030D-6E8A-4147-A177-3AD203B41FA5}">
                      <a16:colId xmlns:a16="http://schemas.microsoft.com/office/drawing/2014/main" val="3232494111"/>
                    </a:ext>
                  </a:extLst>
                </a:gridCol>
              </a:tblGrid>
              <a:tr h="130629">
                <a:tc>
                  <a:txBody>
                    <a:bodyPr/>
                    <a:lstStyle/>
                    <a:p>
                      <a:pPr algn="ctr" fontAlgn="base" hangingPunct="0"/>
                      <a:r>
                        <a:rPr lang="en-US" sz="1400" dirty="0">
                          <a:effectLst/>
                          <a:latin typeface="+mn-lt"/>
                        </a:rPr>
                        <a:t>Items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hangingPunct="0"/>
                      <a:r>
                        <a:rPr lang="en-US" sz="1400" dirty="0">
                          <a:effectLst/>
                          <a:latin typeface="+mn-lt"/>
                        </a:rPr>
                        <a:t>Transmission Network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hangingPunct="0"/>
                      <a:r>
                        <a:rPr lang="en-US" sz="1400" dirty="0">
                          <a:effectLst/>
                          <a:latin typeface="+mn-lt"/>
                        </a:rPr>
                        <a:t>Distribution Network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1525892"/>
                  </a:ext>
                </a:extLst>
              </a:tr>
              <a:tr h="783771">
                <a:tc>
                  <a:txBody>
                    <a:bodyPr/>
                    <a:lstStyle/>
                    <a:p>
                      <a:pPr algn="ctr" fontAlgn="base" hangingPunct="0"/>
                      <a:r>
                        <a:rPr lang="en-US" sz="1400" dirty="0">
                          <a:effectLst/>
                          <a:latin typeface="+mn-lt"/>
                        </a:rPr>
                        <a:t>Topology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fontAlgn="base" hangingPunct="0"/>
                      <a:r>
                        <a:rPr lang="en-US" sz="1400" dirty="0">
                          <a:effectLst/>
                          <a:latin typeface="+mn-lt"/>
                        </a:rPr>
                        <a:t>The general network topology is mesh-shaped and needs to be analyzed as a whole.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fontAlgn="base" hangingPunct="0"/>
                      <a:r>
                        <a:rPr lang="en-US" sz="1400">
                          <a:effectLst/>
                          <a:latin typeface="+mn-lt"/>
                        </a:rPr>
                        <a:t>The power supply situation is regional power supply, the network topology in the region is radial, the closed-loop design between the regions, and the open-loop operation.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7686677"/>
                  </a:ext>
                </a:extLst>
              </a:tr>
              <a:tr h="979714">
                <a:tc>
                  <a:txBody>
                    <a:bodyPr/>
                    <a:lstStyle/>
                    <a:p>
                      <a:pPr algn="ctr" fontAlgn="base" hangingPunct="0"/>
                      <a:r>
                        <a:rPr lang="en-US" sz="1400">
                          <a:effectLst/>
                          <a:latin typeface="+mn-lt"/>
                        </a:rPr>
                        <a:t>Network imbalance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fontAlgn="base" hangingPunct="0"/>
                      <a:r>
                        <a:rPr lang="en-US" sz="1400" dirty="0">
                          <a:effectLst/>
                          <a:latin typeface="+mn-lt"/>
                        </a:rPr>
                        <a:t>The imbalance of the network is small and can basically be ignored. It can be considered that the three-phase line parameter balance and three-phase load balance can be analyzed in single-phase or positive sequence.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fontAlgn="base" hangingPunct="0"/>
                      <a:r>
                        <a:rPr lang="en-US" sz="1400" dirty="0">
                          <a:effectLst/>
                          <a:latin typeface="+mn-lt"/>
                        </a:rPr>
                        <a:t>The three-phase line parameters are unbalanced, the R/X ratio fluctuates greatly, the three-phase load is unbalanced, and there are single-phase and two-phase loads, which cannot be analyzed independently.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1951417"/>
                  </a:ext>
                </a:extLst>
              </a:tr>
              <a:tr h="1110343">
                <a:tc>
                  <a:txBody>
                    <a:bodyPr/>
                    <a:lstStyle/>
                    <a:p>
                      <a:pPr algn="ctr" fontAlgn="base" hangingPunct="0"/>
                      <a:r>
                        <a:rPr lang="en-US" sz="1400">
                          <a:effectLst/>
                          <a:latin typeface="+mn-lt"/>
                        </a:rPr>
                        <a:t>SCADA measuring device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fontAlgn="base" hangingPunct="0"/>
                      <a:r>
                        <a:rPr lang="en-US" sz="1400" dirty="0">
                          <a:effectLst/>
                          <a:latin typeface="+mn-lt"/>
                        </a:rPr>
                        <a:t>There are a large number of real-time measurement devices and a small number of pseudo-measurements, and the measurement redundancy is high.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fontAlgn="base" hangingPunct="0"/>
                      <a:r>
                        <a:rPr lang="en-US" sz="1400" dirty="0">
                          <a:effectLst/>
                          <a:latin typeface="+mn-lt"/>
                        </a:rPr>
                        <a:t>A small amount of real-time measurement, a large number of load pseudo-measurement, from the perspective of real-time measurement, the measurement redundancy is low, and the network value is generally unobservable.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8600197"/>
                  </a:ext>
                </a:extLst>
              </a:tr>
              <a:tr h="391886">
                <a:tc>
                  <a:txBody>
                    <a:bodyPr/>
                    <a:lstStyle/>
                    <a:p>
                      <a:pPr algn="ctr" fontAlgn="base" hangingPunct="0"/>
                      <a:r>
                        <a:rPr lang="en-US" sz="1400">
                          <a:effectLst/>
                          <a:latin typeface="+mn-lt"/>
                        </a:rPr>
                        <a:t>Network scale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fontAlgn="base" hangingPunct="0"/>
                      <a:r>
                        <a:rPr lang="en-US" sz="1400" dirty="0">
                          <a:effectLst/>
                          <a:latin typeface="+mn-lt"/>
                        </a:rPr>
                        <a:t>A typical network generally contains hundreds of buses to one or two thousand buses.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fontAlgn="base" hangingPunct="0"/>
                      <a:r>
                        <a:rPr lang="en-US" sz="1400" dirty="0">
                          <a:effectLst/>
                          <a:latin typeface="+mn-lt"/>
                        </a:rPr>
                        <a:t>A typical network generally contains 10,000 to 100,000 nodes.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0900306"/>
                  </a:ext>
                </a:extLst>
              </a:tr>
              <a:tr h="718457">
                <a:tc>
                  <a:txBody>
                    <a:bodyPr/>
                    <a:lstStyle/>
                    <a:p>
                      <a:pPr algn="ctr" fontAlgn="base" hangingPunct="0"/>
                      <a:r>
                        <a:rPr lang="en-US" sz="1400">
                          <a:effectLst/>
                          <a:latin typeface="+mn-lt"/>
                        </a:rPr>
                        <a:t>Existing power plant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fontAlgn="base" hangingPunct="0"/>
                      <a:r>
                        <a:rPr lang="en-US" sz="1400" dirty="0">
                          <a:effectLst/>
                          <a:latin typeface="+mn-lt"/>
                        </a:rPr>
                        <a:t>Generally, thermal power, large-scale hydropower and nuclear power generation, the output power is basically stable and adjustable with the load.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fontAlgn="base" hangingPunct="0"/>
                      <a:r>
                        <a:rPr lang="en-US" sz="1400" dirty="0">
                          <a:effectLst/>
                          <a:latin typeface="+mn-lt"/>
                        </a:rPr>
                        <a:t>Mostly distributed DG distributed in the feeder of the distribution network, the output power fluctuates greatly, and has certain controllability.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1451875"/>
                  </a:ext>
                </a:extLst>
              </a:tr>
            </a:tbl>
          </a:graphicData>
        </a:graphic>
      </p:graphicFrame>
    </p:spTree>
    <p:extLst>
      <p:ext uri="{BB962C8B-B14F-4D97-AF65-F5344CB8AC3E}">
        <p14:creationId xmlns:p14="http://schemas.microsoft.com/office/powerpoint/2010/main" val="415454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The Concept of DSSE</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14</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11" name="Rectangle 10"/>
          <p:cNvSpPr/>
          <p:nvPr/>
        </p:nvSpPr>
        <p:spPr>
          <a:xfrm>
            <a:off x="254593" y="768350"/>
            <a:ext cx="8724900" cy="3293209"/>
          </a:xfrm>
          <a:prstGeom prst="rect">
            <a:avLst/>
          </a:prstGeom>
        </p:spPr>
        <p:txBody>
          <a:bodyPr wrap="square">
            <a:spAutoFit/>
          </a:bodyPr>
          <a:lstStyle/>
          <a:p>
            <a:r>
              <a:rPr lang="en-US" sz="2800" b="1" i="1" dirty="0"/>
              <a:t>Why do we need to perform DSSE-</a:t>
            </a:r>
          </a:p>
          <a:p>
            <a:endParaRPr lang="en-US" i="1" dirty="0"/>
          </a:p>
          <a:p>
            <a:r>
              <a:rPr lang="en-US" sz="2600" dirty="0"/>
              <a:t>With complex </a:t>
            </a:r>
            <a:r>
              <a:rPr lang="en-US" altLang="zh-CN" sz="2600" dirty="0"/>
              <a:t>interactions in distribution networks and </a:t>
            </a:r>
            <a:r>
              <a:rPr lang="en-US" sz="2600" dirty="0"/>
              <a:t>rapid growth of distributed energy resources (DER), electric </a:t>
            </a:r>
            <a:r>
              <a:rPr lang="en-US" altLang="zh-CN" sz="2600" dirty="0"/>
              <a:t>vehicles</a:t>
            </a:r>
            <a:r>
              <a:rPr lang="en-US" sz="2600" dirty="0"/>
              <a:t>, SCADA, and advanced metering infrastructure (AMI), DSSE is expected to become a significant function in monitoring and power management of smart grids by estimating the high accurate system states [5]-[6].</a:t>
            </a:r>
          </a:p>
        </p:txBody>
      </p:sp>
      <p:sp>
        <p:nvSpPr>
          <p:cNvPr id="7" name="Rectangle 6"/>
          <p:cNvSpPr/>
          <p:nvPr/>
        </p:nvSpPr>
        <p:spPr>
          <a:xfrm>
            <a:off x="140293" y="5055027"/>
            <a:ext cx="8839200" cy="577081"/>
          </a:xfrm>
          <a:prstGeom prst="rect">
            <a:avLst/>
          </a:prstGeom>
        </p:spPr>
        <p:txBody>
          <a:bodyPr wrap="square">
            <a:spAutoFit/>
          </a:bodyPr>
          <a:lstStyle/>
          <a:p>
            <a:r>
              <a:rPr lang="en-US" sz="1050" dirty="0"/>
              <a:t>[5] </a:t>
            </a:r>
            <a:r>
              <a:rPr lang="en-US" sz="1050" dirty="0">
                <a:latin typeface="NimbusRomNo9L-Regu"/>
              </a:rPr>
              <a:t>“FERC staff report: Assessment of demand response and advanced metering - Dec. 2017.” [Online]. Available: https://www.ferc.gov/legal/</a:t>
            </a:r>
          </a:p>
          <a:p>
            <a:r>
              <a:rPr lang="en-US" sz="1050" dirty="0">
                <a:latin typeface="NimbusRomNo9L-Regu"/>
              </a:rPr>
              <a:t>staff-reports/2017/DR-AM-Report2017.pdf.</a:t>
            </a:r>
          </a:p>
          <a:p>
            <a:r>
              <a:rPr lang="en-US" sz="1050" dirty="0">
                <a:latin typeface="NimbusRomNo9L-Regu"/>
              </a:rPr>
              <a:t>[6] A. </a:t>
            </a:r>
            <a:r>
              <a:rPr lang="en-US" sz="1050" dirty="0" err="1">
                <a:latin typeface="NimbusRomNo9L-Regu"/>
              </a:rPr>
              <a:t>Primadianto</a:t>
            </a:r>
            <a:r>
              <a:rPr lang="en-US" sz="1050" dirty="0">
                <a:latin typeface="NimbusRomNo9L-Regu"/>
              </a:rPr>
              <a:t> and C. N. Lu, “A review on distribution system state estimation,” </a:t>
            </a:r>
            <a:r>
              <a:rPr lang="en-US" sz="1050" dirty="0">
                <a:latin typeface="NimbusRomNo9L-ReguItal"/>
              </a:rPr>
              <a:t>IEEE Trans. Power Syst.</a:t>
            </a:r>
            <a:r>
              <a:rPr lang="en-US" sz="1050" dirty="0">
                <a:latin typeface="NimbusRomNo9L-Regu"/>
              </a:rPr>
              <a:t>, vol. 32, no. 5, pp. 3875–3883, Sep. 2017.</a:t>
            </a:r>
            <a:endParaRPr lang="en-US" sz="1050" dirty="0"/>
          </a:p>
        </p:txBody>
      </p:sp>
    </p:spTree>
    <p:extLst>
      <p:ext uri="{BB962C8B-B14F-4D97-AF65-F5344CB8AC3E}">
        <p14:creationId xmlns:p14="http://schemas.microsoft.com/office/powerpoint/2010/main" val="2270888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Transmission System SE vs Distribution System SE</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15</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3" name="TextBox 2">
            <a:extLst>
              <a:ext uri="{FF2B5EF4-FFF2-40B4-BE49-F238E27FC236}">
                <a16:creationId xmlns:a16="http://schemas.microsoft.com/office/drawing/2014/main" id="{04B94622-A2FC-A0B4-E53A-EA957DA9497C}"/>
              </a:ext>
            </a:extLst>
          </p:cNvPr>
          <p:cNvSpPr txBox="1"/>
          <p:nvPr/>
        </p:nvSpPr>
        <p:spPr>
          <a:xfrm>
            <a:off x="304801" y="1066800"/>
            <a:ext cx="8458200" cy="1754326"/>
          </a:xfrm>
          <a:prstGeom prst="rect">
            <a:avLst/>
          </a:prstGeom>
          <a:noFill/>
        </p:spPr>
        <p:txBody>
          <a:bodyPr wrap="square" rtlCol="0">
            <a:spAutoFit/>
          </a:bodyPr>
          <a:lstStyle/>
          <a:p>
            <a:pPr marL="342900" indent="-342900">
              <a:buFont typeface="Arial" panose="020B0604020202020204" pitchFamily="34" charset="0"/>
              <a:buChar char="•"/>
            </a:pPr>
            <a:r>
              <a:rPr lang="en-US" sz="1800" dirty="0">
                <a:latin typeface="Times" panose="02020603050405020304" pitchFamily="18" charset="0"/>
                <a:cs typeface="Times" panose="02020603050405020304" pitchFamily="18" charset="0"/>
              </a:rPr>
              <a:t>System Analysis Process:</a:t>
            </a:r>
          </a:p>
          <a:p>
            <a:pPr marL="800100" lvl="1" indent="-342900">
              <a:buFont typeface="Arial" panose="020B0604020202020204" pitchFamily="34" charset="0"/>
              <a:buChar char="•"/>
            </a:pPr>
            <a:r>
              <a:rPr lang="en-US" sz="1800" dirty="0">
                <a:latin typeface="Times" panose="02020603050405020304" pitchFamily="18" charset="0"/>
                <a:cs typeface="Times" panose="02020603050405020304" pitchFamily="18" charset="0"/>
              </a:rPr>
              <a:t>Transmission: Single phase analysis and </a:t>
            </a:r>
            <a:r>
              <a:rPr lang="en-US" sz="1800" b="0" i="0" u="none" strike="noStrike" baseline="0" dirty="0">
                <a:latin typeface="Times" panose="02020603050405020304" pitchFamily="18" charset="0"/>
                <a:cs typeface="Times" panose="02020603050405020304" pitchFamily="18" charset="0"/>
              </a:rPr>
              <a:t>one-line diagram of the system is configured.</a:t>
            </a:r>
          </a:p>
          <a:p>
            <a:pPr marL="800100" lvl="1" indent="-342900">
              <a:buFont typeface="Arial" panose="020B0604020202020204" pitchFamily="34" charset="0"/>
              <a:buChar char="•"/>
            </a:pPr>
            <a:endParaRPr lang="en-US" sz="1800" b="0" i="0" u="none" strike="noStrike" baseline="0" dirty="0">
              <a:latin typeface="Times" panose="02020603050405020304" pitchFamily="18" charset="0"/>
              <a:cs typeface="Times" panose="02020603050405020304" pitchFamily="18" charset="0"/>
            </a:endParaRPr>
          </a:p>
          <a:p>
            <a:pPr marL="800100" lvl="1" indent="-342900">
              <a:buFont typeface="Arial" panose="020B0604020202020204" pitchFamily="34" charset="0"/>
              <a:buChar char="•"/>
            </a:pPr>
            <a:r>
              <a:rPr lang="en-US" sz="1800" dirty="0">
                <a:latin typeface="Times" panose="02020603050405020304" pitchFamily="18" charset="0"/>
                <a:cs typeface="Times" panose="02020603050405020304" pitchFamily="18" charset="0"/>
              </a:rPr>
              <a:t>Distribution: Unbalanced three-phase analysis and power flow constraints are necessary.</a:t>
            </a:r>
          </a:p>
        </p:txBody>
      </p:sp>
      <p:sp>
        <p:nvSpPr>
          <p:cNvPr id="14" name="TextBox 13">
            <a:extLst>
              <a:ext uri="{FF2B5EF4-FFF2-40B4-BE49-F238E27FC236}">
                <a16:creationId xmlns:a16="http://schemas.microsoft.com/office/drawing/2014/main" id="{CC8A7F0B-53B8-D407-73D8-EA201C3C4EF4}"/>
              </a:ext>
            </a:extLst>
          </p:cNvPr>
          <p:cNvSpPr txBox="1"/>
          <p:nvPr/>
        </p:nvSpPr>
        <p:spPr>
          <a:xfrm>
            <a:off x="304801" y="3101161"/>
            <a:ext cx="8458199" cy="2031325"/>
          </a:xfrm>
          <a:prstGeom prst="rect">
            <a:avLst/>
          </a:prstGeom>
          <a:noFill/>
        </p:spPr>
        <p:txBody>
          <a:bodyPr wrap="square">
            <a:spAutoFit/>
          </a:bodyPr>
          <a:lstStyle/>
          <a:p>
            <a:pPr marL="342900" indent="-342900">
              <a:buFont typeface="Arial" panose="020B0604020202020204" pitchFamily="34" charset="0"/>
              <a:buChar char="•"/>
            </a:pPr>
            <a:r>
              <a:rPr lang="en-US" sz="1800" dirty="0">
                <a:latin typeface="Times" panose="02020603050405020304" pitchFamily="18" charset="0"/>
                <a:cs typeface="Times" panose="02020603050405020304" pitchFamily="18" charset="0"/>
              </a:rPr>
              <a:t>Data Availability:</a:t>
            </a:r>
          </a:p>
          <a:p>
            <a:pPr marL="800100" lvl="1" indent="-342900">
              <a:buFont typeface="Arial" panose="020B0604020202020204" pitchFamily="34" charset="0"/>
              <a:buChar char="•"/>
            </a:pPr>
            <a:r>
              <a:rPr lang="en-US" sz="1800" dirty="0">
                <a:latin typeface="Times" panose="02020603050405020304" pitchFamily="18" charset="0"/>
                <a:cs typeface="Times" panose="02020603050405020304" pitchFamily="18" charset="0"/>
              </a:rPr>
              <a:t>Transmission: </a:t>
            </a:r>
            <a:r>
              <a:rPr lang="en-US" sz="1800" b="0" i="0" u="none" strike="noStrike" baseline="0" dirty="0">
                <a:latin typeface="Times" panose="02020603050405020304" pitchFamily="18" charset="0"/>
                <a:cs typeface="Times" panose="02020603050405020304" pitchFamily="18" charset="0"/>
              </a:rPr>
              <a:t>Data </a:t>
            </a:r>
            <a:r>
              <a:rPr lang="en-US" sz="1800" dirty="0">
                <a:latin typeface="Times" panose="02020603050405020304" pitchFamily="18" charset="0"/>
                <a:cs typeface="Times" panose="02020603050405020304" pitchFamily="18" charset="0"/>
              </a:rPr>
              <a:t>is </a:t>
            </a:r>
            <a:r>
              <a:rPr lang="en-US" sz="1800" b="0" i="0" u="none" strike="noStrike" baseline="0" dirty="0">
                <a:latin typeface="Times" panose="02020603050405020304" pitchFamily="18" charset="0"/>
                <a:cs typeface="Times" panose="02020603050405020304" pitchFamily="18" charset="0"/>
              </a:rPr>
              <a:t>over-determined (the number of available measurements is more than the number of estimations).</a:t>
            </a:r>
          </a:p>
          <a:p>
            <a:pPr marL="800100" lvl="1" indent="-342900">
              <a:buFont typeface="Arial" panose="020B0604020202020204" pitchFamily="34" charset="0"/>
              <a:buChar char="•"/>
            </a:pPr>
            <a:endParaRPr lang="en-US" sz="1800" b="0" i="0" u="none" strike="noStrike" baseline="0" dirty="0">
              <a:latin typeface="Times" panose="02020603050405020304" pitchFamily="18" charset="0"/>
              <a:cs typeface="Times" panose="02020603050405020304" pitchFamily="18" charset="0"/>
            </a:endParaRPr>
          </a:p>
          <a:p>
            <a:pPr marL="800100" lvl="1" indent="-342900">
              <a:buFont typeface="Arial" panose="020B0604020202020204" pitchFamily="34" charset="0"/>
              <a:buChar char="•"/>
            </a:pPr>
            <a:r>
              <a:rPr lang="en-US" sz="1800" dirty="0">
                <a:latin typeface="Times" panose="02020603050405020304" pitchFamily="18" charset="0"/>
                <a:cs typeface="Times" panose="02020603050405020304" pitchFamily="18" charset="0"/>
              </a:rPr>
              <a:t>Distribution:  As the number of meter points is much lower in the distribution network, most of the measurement data used in DSSE are </a:t>
            </a:r>
            <a:r>
              <a:rPr lang="en-US" sz="1800" dirty="0">
                <a:solidFill>
                  <a:srgbClr val="FF0000"/>
                </a:solidFill>
                <a:latin typeface="Times" panose="02020603050405020304" pitchFamily="18" charset="0"/>
                <a:cs typeface="Times" panose="02020603050405020304" pitchFamily="18" charset="0"/>
              </a:rPr>
              <a:t>pseudo measurements </a:t>
            </a:r>
            <a:r>
              <a:rPr lang="en-US" sz="1800" dirty="0">
                <a:latin typeface="Times" panose="02020603050405020304" pitchFamily="18" charset="0"/>
                <a:cs typeface="Times" panose="02020603050405020304" pitchFamily="18" charset="0"/>
              </a:rPr>
              <a:t>data.</a:t>
            </a:r>
          </a:p>
        </p:txBody>
      </p:sp>
    </p:spTree>
    <p:extLst>
      <p:ext uri="{BB962C8B-B14F-4D97-AF65-F5344CB8AC3E}">
        <p14:creationId xmlns:p14="http://schemas.microsoft.com/office/powerpoint/2010/main" val="310475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Transmission System SE vs Distribution System SE</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16</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6" name="TextBox 5">
            <a:extLst>
              <a:ext uri="{FF2B5EF4-FFF2-40B4-BE49-F238E27FC236}">
                <a16:creationId xmlns:a16="http://schemas.microsoft.com/office/drawing/2014/main" id="{E63F7896-D33E-08DF-324A-0959DCD1F1AC}"/>
              </a:ext>
            </a:extLst>
          </p:cNvPr>
          <p:cNvSpPr txBox="1"/>
          <p:nvPr/>
        </p:nvSpPr>
        <p:spPr>
          <a:xfrm>
            <a:off x="342900" y="1022170"/>
            <a:ext cx="8458200" cy="369332"/>
          </a:xfrm>
          <a:prstGeom prst="rect">
            <a:avLst/>
          </a:prstGeom>
          <a:noFill/>
        </p:spPr>
        <p:txBody>
          <a:bodyPr wrap="square" rtlCol="0">
            <a:spAutoFit/>
          </a:bodyPr>
          <a:lstStyle/>
          <a:p>
            <a:pPr marL="342900" indent="-342900">
              <a:buFont typeface="Arial" panose="020B0604020202020204" pitchFamily="34" charset="0"/>
              <a:buChar char="•"/>
            </a:pPr>
            <a:r>
              <a:rPr lang="en-US" sz="1800" dirty="0"/>
              <a:t>Measurement Jacobian Matrix:</a:t>
            </a:r>
          </a:p>
        </p:txBody>
      </p:sp>
      <p:pic>
        <p:nvPicPr>
          <p:cNvPr id="8" name="Picture 7">
            <a:extLst>
              <a:ext uri="{FF2B5EF4-FFF2-40B4-BE49-F238E27FC236}">
                <a16:creationId xmlns:a16="http://schemas.microsoft.com/office/drawing/2014/main" id="{AFFAC52F-BEEB-92CF-D59A-48D0884B5776}"/>
              </a:ext>
            </a:extLst>
          </p:cNvPr>
          <p:cNvPicPr>
            <a:picLocks noChangeAspect="1"/>
          </p:cNvPicPr>
          <p:nvPr/>
        </p:nvPicPr>
        <p:blipFill>
          <a:blip r:embed="rId3"/>
          <a:stretch>
            <a:fillRect/>
          </a:stretch>
        </p:blipFill>
        <p:spPr>
          <a:xfrm>
            <a:off x="588264" y="2113890"/>
            <a:ext cx="2930083" cy="2990372"/>
          </a:xfrm>
          <a:prstGeom prst="rect">
            <a:avLst/>
          </a:prstGeom>
        </p:spPr>
      </p:pic>
      <p:pic>
        <p:nvPicPr>
          <p:cNvPr id="10" name="Picture 9">
            <a:extLst>
              <a:ext uri="{FF2B5EF4-FFF2-40B4-BE49-F238E27FC236}">
                <a16:creationId xmlns:a16="http://schemas.microsoft.com/office/drawing/2014/main" id="{D7A26388-6C3D-5249-9CF7-8E7D0D8CF7DA}"/>
              </a:ext>
            </a:extLst>
          </p:cNvPr>
          <p:cNvPicPr>
            <a:picLocks noChangeAspect="1"/>
          </p:cNvPicPr>
          <p:nvPr/>
        </p:nvPicPr>
        <p:blipFill>
          <a:blip r:embed="rId4"/>
          <a:stretch>
            <a:fillRect/>
          </a:stretch>
        </p:blipFill>
        <p:spPr>
          <a:xfrm>
            <a:off x="4145280" y="2218413"/>
            <a:ext cx="4929262" cy="2810787"/>
          </a:xfrm>
          <a:prstGeom prst="rect">
            <a:avLst/>
          </a:prstGeom>
        </p:spPr>
      </p:pic>
      <p:sp>
        <p:nvSpPr>
          <p:cNvPr id="11" name="TextBox 10">
            <a:extLst>
              <a:ext uri="{FF2B5EF4-FFF2-40B4-BE49-F238E27FC236}">
                <a16:creationId xmlns:a16="http://schemas.microsoft.com/office/drawing/2014/main" id="{1C2883DC-C3FB-2F75-2258-3B514924B1CD}"/>
              </a:ext>
            </a:extLst>
          </p:cNvPr>
          <p:cNvSpPr txBox="1"/>
          <p:nvPr/>
        </p:nvSpPr>
        <p:spPr>
          <a:xfrm>
            <a:off x="342900" y="1752696"/>
            <a:ext cx="1484574" cy="369332"/>
          </a:xfrm>
          <a:prstGeom prst="rect">
            <a:avLst/>
          </a:prstGeom>
          <a:noFill/>
        </p:spPr>
        <p:txBody>
          <a:bodyPr wrap="none" rtlCol="0">
            <a:spAutoFit/>
          </a:bodyPr>
          <a:lstStyle/>
          <a:p>
            <a:r>
              <a:rPr lang="en-US" sz="1800" dirty="0"/>
              <a:t>Transmission:</a:t>
            </a:r>
          </a:p>
        </p:txBody>
      </p:sp>
      <p:sp>
        <p:nvSpPr>
          <p:cNvPr id="12" name="TextBox 11">
            <a:extLst>
              <a:ext uri="{FF2B5EF4-FFF2-40B4-BE49-F238E27FC236}">
                <a16:creationId xmlns:a16="http://schemas.microsoft.com/office/drawing/2014/main" id="{E13CF184-415D-1461-DFEE-05835DDEEB23}"/>
              </a:ext>
            </a:extLst>
          </p:cNvPr>
          <p:cNvSpPr txBox="1"/>
          <p:nvPr/>
        </p:nvSpPr>
        <p:spPr>
          <a:xfrm>
            <a:off x="4172712" y="1752696"/>
            <a:ext cx="1364476" cy="369332"/>
          </a:xfrm>
          <a:prstGeom prst="rect">
            <a:avLst/>
          </a:prstGeom>
          <a:noFill/>
        </p:spPr>
        <p:txBody>
          <a:bodyPr wrap="none" rtlCol="0">
            <a:spAutoFit/>
          </a:bodyPr>
          <a:lstStyle/>
          <a:p>
            <a:r>
              <a:rPr lang="en-US" sz="1800" dirty="0"/>
              <a:t>Distribution:</a:t>
            </a:r>
          </a:p>
        </p:txBody>
      </p:sp>
      <p:sp>
        <p:nvSpPr>
          <p:cNvPr id="9" name="TextBox 8">
            <a:extLst>
              <a:ext uri="{FF2B5EF4-FFF2-40B4-BE49-F238E27FC236}">
                <a16:creationId xmlns:a16="http://schemas.microsoft.com/office/drawing/2014/main" id="{95AA650C-A393-28F8-2536-B7B46385B7E1}"/>
              </a:ext>
            </a:extLst>
          </p:cNvPr>
          <p:cNvSpPr txBox="1"/>
          <p:nvPr/>
        </p:nvSpPr>
        <p:spPr>
          <a:xfrm>
            <a:off x="342900" y="5339593"/>
            <a:ext cx="8229600" cy="646331"/>
          </a:xfrm>
          <a:prstGeom prst="rect">
            <a:avLst/>
          </a:prstGeom>
          <a:noFill/>
        </p:spPr>
        <p:txBody>
          <a:bodyPr wrap="square">
            <a:spAutoFit/>
          </a:bodyPr>
          <a:lstStyle/>
          <a:p>
            <a:r>
              <a:rPr lang="en-US" sz="1200" i="1" dirty="0"/>
              <a:t>Reference: </a:t>
            </a:r>
            <a:r>
              <a:rPr lang="en-US" sz="1200" dirty="0"/>
              <a:t>Sarada Devi, M. S. N. G., and G. </a:t>
            </a:r>
            <a:r>
              <a:rPr lang="en-US" sz="1200" dirty="0" err="1"/>
              <a:t>Yesuratnam</a:t>
            </a:r>
            <a:r>
              <a:rPr lang="en-US" sz="1200" dirty="0"/>
              <a:t>. "Comparison of State Estimation Process on Transmission and Distribution Systems." Advances in Decision Sciences, Image Processing, Security and Computer Vision. Springer, Cham, 2020. 414-423.</a:t>
            </a:r>
          </a:p>
        </p:txBody>
      </p:sp>
    </p:spTree>
    <p:extLst>
      <p:ext uri="{BB962C8B-B14F-4D97-AF65-F5344CB8AC3E}">
        <p14:creationId xmlns:p14="http://schemas.microsoft.com/office/powerpoint/2010/main" val="3752711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 Distribution System Real-time Measurements</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17</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7" name="Rectangle 6"/>
          <p:cNvSpPr/>
          <p:nvPr/>
        </p:nvSpPr>
        <p:spPr>
          <a:xfrm>
            <a:off x="0" y="5707091"/>
            <a:ext cx="8979493" cy="253916"/>
          </a:xfrm>
          <a:prstGeom prst="rect">
            <a:avLst/>
          </a:prstGeom>
        </p:spPr>
        <p:txBody>
          <a:bodyPr wrap="square">
            <a:spAutoFit/>
          </a:bodyPr>
          <a:lstStyle/>
          <a:p>
            <a:r>
              <a:rPr lang="en-US" sz="1050" dirty="0"/>
              <a:t>[7] </a:t>
            </a:r>
            <a:r>
              <a:rPr lang="en-US" sz="1050" dirty="0">
                <a:latin typeface="NimbusRomNo9L-Regu"/>
              </a:rPr>
              <a:t>Energy Information Administration. (2017) Annual Electric Power Industry Report. [Online]. Available:https://www.eia.gov/electricity/data/eia861/</a:t>
            </a:r>
          </a:p>
        </p:txBody>
      </p:sp>
      <p:pic>
        <p:nvPicPr>
          <p:cNvPr id="3" name="Picture 2"/>
          <p:cNvPicPr>
            <a:picLocks noChangeAspect="1"/>
          </p:cNvPicPr>
          <p:nvPr/>
        </p:nvPicPr>
        <p:blipFill>
          <a:blip r:embed="rId3"/>
          <a:stretch>
            <a:fillRect/>
          </a:stretch>
        </p:blipFill>
        <p:spPr>
          <a:xfrm>
            <a:off x="0" y="1931252"/>
            <a:ext cx="4880675" cy="2351155"/>
          </a:xfrm>
          <a:prstGeom prst="rect">
            <a:avLst/>
          </a:prstGeom>
        </p:spPr>
      </p:pic>
      <p:sp>
        <p:nvSpPr>
          <p:cNvPr id="8" name="TextBox 7"/>
          <p:cNvSpPr txBox="1"/>
          <p:nvPr/>
        </p:nvSpPr>
        <p:spPr>
          <a:xfrm>
            <a:off x="2362200" y="4513288"/>
            <a:ext cx="4442242" cy="307777"/>
          </a:xfrm>
          <a:prstGeom prst="rect">
            <a:avLst/>
          </a:prstGeom>
          <a:noFill/>
        </p:spPr>
        <p:txBody>
          <a:bodyPr wrap="none" rtlCol="0">
            <a:spAutoFit/>
          </a:bodyPr>
          <a:lstStyle/>
          <a:p>
            <a:r>
              <a:rPr lang="en-US" sz="1400" dirty="0"/>
              <a:t>Fig. 5 Percent </a:t>
            </a:r>
            <a:r>
              <a:rPr lang="en-US" altLang="zh-CN" sz="1400" dirty="0"/>
              <a:t>and numbers </a:t>
            </a:r>
            <a:r>
              <a:rPr lang="en-US" sz="1400" dirty="0"/>
              <a:t>of Smart meter installations [7]</a:t>
            </a:r>
          </a:p>
        </p:txBody>
      </p:sp>
      <p:pic>
        <p:nvPicPr>
          <p:cNvPr id="9" name="Picture 8" descr="Chart, bar chart&#10;&#10;Description automatically generated">
            <a:extLst>
              <a:ext uri="{FF2B5EF4-FFF2-40B4-BE49-F238E27FC236}">
                <a16:creationId xmlns:a16="http://schemas.microsoft.com/office/drawing/2014/main" id="{E381DC3E-63EA-4D4B-AA3F-BAB568BB19EE}"/>
              </a:ext>
            </a:extLst>
          </p:cNvPr>
          <p:cNvPicPr>
            <a:picLocks noChangeAspect="1"/>
          </p:cNvPicPr>
          <p:nvPr/>
        </p:nvPicPr>
        <p:blipFill>
          <a:blip r:embed="rId4"/>
          <a:stretch>
            <a:fillRect/>
          </a:stretch>
        </p:blipFill>
        <p:spPr>
          <a:xfrm>
            <a:off x="4767667" y="1854293"/>
            <a:ext cx="4219575" cy="2505075"/>
          </a:xfrm>
          <a:prstGeom prst="rect">
            <a:avLst/>
          </a:prstGeom>
        </p:spPr>
      </p:pic>
    </p:spTree>
    <p:extLst>
      <p:ext uri="{BB962C8B-B14F-4D97-AF65-F5344CB8AC3E}">
        <p14:creationId xmlns:p14="http://schemas.microsoft.com/office/powerpoint/2010/main" val="608240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14600" y="1788852"/>
            <a:ext cx="4419599" cy="3536987"/>
          </a:xfrm>
          <a:prstGeom prst="rect">
            <a:avLst/>
          </a:prstGeom>
        </p:spPr>
      </p:pic>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The Process of DSSE</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18</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11" name="Rectangle 10"/>
          <p:cNvSpPr/>
          <p:nvPr/>
        </p:nvSpPr>
        <p:spPr>
          <a:xfrm>
            <a:off x="254593" y="745842"/>
            <a:ext cx="8610600" cy="1200329"/>
          </a:xfrm>
          <a:prstGeom prst="rect">
            <a:avLst/>
          </a:prstGeom>
        </p:spPr>
        <p:txBody>
          <a:bodyPr wrap="square">
            <a:spAutoFit/>
          </a:bodyPr>
          <a:lstStyle/>
          <a:p>
            <a:r>
              <a:rPr lang="en-US" dirty="0"/>
              <a:t>Like transmission system SE, DSSE is the process of inferring the values of the distribution system’s state variables using a limited number of measured data at certain locations in the system [8]. </a:t>
            </a:r>
          </a:p>
        </p:txBody>
      </p:sp>
      <p:sp>
        <p:nvSpPr>
          <p:cNvPr id="7" name="Rectangle 6"/>
          <p:cNvSpPr/>
          <p:nvPr/>
        </p:nvSpPr>
        <p:spPr>
          <a:xfrm>
            <a:off x="34231" y="5562600"/>
            <a:ext cx="8839200" cy="577081"/>
          </a:xfrm>
          <a:prstGeom prst="rect">
            <a:avLst/>
          </a:prstGeom>
        </p:spPr>
        <p:txBody>
          <a:bodyPr wrap="square">
            <a:spAutoFit/>
          </a:bodyPr>
          <a:lstStyle/>
          <a:p>
            <a:r>
              <a:rPr lang="en-US" sz="1000" dirty="0"/>
              <a:t>[8] </a:t>
            </a:r>
            <a:r>
              <a:rPr lang="en-US" sz="1050" dirty="0"/>
              <a:t>A. </a:t>
            </a:r>
            <a:r>
              <a:rPr lang="en-US" sz="1050" dirty="0" err="1"/>
              <a:t>Monticelli</a:t>
            </a:r>
            <a:r>
              <a:rPr lang="en-US" sz="1050" dirty="0"/>
              <a:t>, State estimation in electric power systems: a generalized approach. Springer Science &amp; Business Media, 1999.</a:t>
            </a:r>
          </a:p>
          <a:p>
            <a:r>
              <a:rPr lang="en-US" sz="1050" dirty="0"/>
              <a:t>[9] K. </a:t>
            </a:r>
            <a:r>
              <a:rPr lang="en-US" sz="1050" dirty="0" err="1"/>
              <a:t>Dehghanpour</a:t>
            </a:r>
            <a:r>
              <a:rPr lang="en-US" sz="1050" dirty="0"/>
              <a:t>, Z. Wang, J. Wang, Y. Yuan and F. Bu, "A Survey on State Estimation Techniques and Challenges in Smart Distribution Systems," in IEEE Transactions on Smart Grid, vol. 10, no. 2, pp. 2312-2322, March 2019.</a:t>
            </a:r>
          </a:p>
        </p:txBody>
      </p:sp>
      <p:sp>
        <p:nvSpPr>
          <p:cNvPr id="8" name="TextBox 7"/>
          <p:cNvSpPr txBox="1"/>
          <p:nvPr/>
        </p:nvSpPr>
        <p:spPr>
          <a:xfrm>
            <a:off x="2872572" y="5239181"/>
            <a:ext cx="3940502" cy="307777"/>
          </a:xfrm>
          <a:prstGeom prst="rect">
            <a:avLst/>
          </a:prstGeom>
          <a:noFill/>
        </p:spPr>
        <p:txBody>
          <a:bodyPr wrap="none" rtlCol="0">
            <a:spAutoFit/>
          </a:bodyPr>
          <a:lstStyle/>
          <a:p>
            <a:r>
              <a:rPr lang="en-US" sz="1400" dirty="0"/>
              <a:t>Fig. 6 DSSE function in smart grid environment [9].</a:t>
            </a:r>
          </a:p>
        </p:txBody>
      </p:sp>
    </p:spTree>
    <p:extLst>
      <p:ext uri="{BB962C8B-B14F-4D97-AF65-F5344CB8AC3E}">
        <p14:creationId xmlns:p14="http://schemas.microsoft.com/office/powerpoint/2010/main" val="1830792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The Method of DSSE</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19</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11" name="Rectangle 10"/>
          <p:cNvSpPr/>
          <p:nvPr/>
        </p:nvSpPr>
        <p:spPr>
          <a:xfrm>
            <a:off x="254593" y="964589"/>
            <a:ext cx="8660807" cy="2308324"/>
          </a:xfrm>
          <a:prstGeom prst="rect">
            <a:avLst/>
          </a:prstGeom>
        </p:spPr>
        <p:txBody>
          <a:bodyPr wrap="square">
            <a:spAutoFit/>
          </a:bodyPr>
          <a:lstStyle/>
          <a:p>
            <a:r>
              <a:rPr lang="en-US" dirty="0"/>
              <a:t>The selection of state variables in DSSE is separated into two categories:</a:t>
            </a:r>
          </a:p>
          <a:p>
            <a:endParaRPr lang="en-US" dirty="0"/>
          </a:p>
          <a:p>
            <a:pPr marL="457200" indent="-457200">
              <a:buFont typeface="+mj-lt"/>
              <a:buAutoNum type="arabicPeriod"/>
            </a:pPr>
            <a:r>
              <a:rPr lang="en-US" dirty="0"/>
              <a:t>Voltage-Based DSSE [10]-[12]</a:t>
            </a:r>
          </a:p>
          <a:p>
            <a:pPr marL="457200" indent="-457200">
              <a:buFont typeface="+mj-lt"/>
              <a:buAutoNum type="alphaLcParenR"/>
            </a:pPr>
            <a:endParaRPr lang="en-US" dirty="0"/>
          </a:p>
          <a:p>
            <a:pPr marL="457200" indent="-457200">
              <a:buFont typeface="+mj-lt"/>
              <a:buAutoNum type="arabicPeriod" startAt="2"/>
            </a:pPr>
            <a:r>
              <a:rPr lang="en-US" dirty="0"/>
              <a:t>Branch Current-Based SE (BCSE) [13]-[15]</a:t>
            </a:r>
          </a:p>
        </p:txBody>
      </p:sp>
      <p:sp>
        <p:nvSpPr>
          <p:cNvPr id="7" name="Rectangle 6"/>
          <p:cNvSpPr/>
          <p:nvPr/>
        </p:nvSpPr>
        <p:spPr>
          <a:xfrm>
            <a:off x="254593" y="4189402"/>
            <a:ext cx="8839200" cy="2031325"/>
          </a:xfrm>
          <a:prstGeom prst="rect">
            <a:avLst/>
          </a:prstGeom>
        </p:spPr>
        <p:txBody>
          <a:bodyPr wrap="square">
            <a:spAutoFit/>
          </a:bodyPr>
          <a:lstStyle/>
          <a:p>
            <a:r>
              <a:rPr lang="en-US" sz="1050" dirty="0"/>
              <a:t>[10] </a:t>
            </a:r>
            <a:r>
              <a:rPr lang="en-US" sz="1050" dirty="0">
                <a:latin typeface="NimbusRomNo9L-Regu"/>
              </a:rPr>
              <a:t>M. E. </a:t>
            </a:r>
            <a:r>
              <a:rPr lang="en-US" sz="1050" dirty="0" err="1">
                <a:latin typeface="NimbusRomNo9L-Regu"/>
              </a:rPr>
              <a:t>Baran</a:t>
            </a:r>
            <a:r>
              <a:rPr lang="en-US" sz="1050" dirty="0">
                <a:latin typeface="NimbusRomNo9L-Regu"/>
              </a:rPr>
              <a:t> and A. W. Kelley, “State estimation for real-time monitoring of distribution systems,” </a:t>
            </a:r>
            <a:r>
              <a:rPr lang="en-US" sz="1050" dirty="0">
                <a:latin typeface="NimbusRomNo9L-ReguItal"/>
              </a:rPr>
              <a:t>IEEE Trans. Power Syst.</a:t>
            </a:r>
            <a:r>
              <a:rPr lang="en-US" sz="1050" dirty="0">
                <a:latin typeface="NimbusRomNo9L-Regu"/>
              </a:rPr>
              <a:t>, vol. 9, no. 3, pp. 1601–1609, Aug. 1994</a:t>
            </a:r>
          </a:p>
          <a:p>
            <a:r>
              <a:rPr lang="en-US" sz="1050" dirty="0">
                <a:latin typeface="NimbusRomNo9L-Regu"/>
              </a:rPr>
              <a:t>[11] D. A. Haughton and G. T. </a:t>
            </a:r>
            <a:r>
              <a:rPr lang="en-US" sz="1050" dirty="0" err="1">
                <a:latin typeface="NimbusRomNo9L-Regu"/>
              </a:rPr>
              <a:t>Heydt</a:t>
            </a:r>
            <a:r>
              <a:rPr lang="en-US" sz="1050" dirty="0">
                <a:latin typeface="NimbusRomNo9L-Regu"/>
              </a:rPr>
              <a:t>, “A linear state estimation formulation for smart distribution systems,” </a:t>
            </a:r>
            <a:r>
              <a:rPr lang="en-US" sz="1050" dirty="0">
                <a:latin typeface="NimbusRomNo9L-ReguItal"/>
              </a:rPr>
              <a:t>IEEE Trans. Power Syst.</a:t>
            </a:r>
            <a:r>
              <a:rPr lang="en-US" sz="1050" dirty="0">
                <a:latin typeface="NimbusRomNo9L-Regu"/>
              </a:rPr>
              <a:t>, vol. 28, no. 2, pp. 1187–1195, May 2013.</a:t>
            </a:r>
          </a:p>
          <a:p>
            <a:r>
              <a:rPr lang="en-US" sz="1050" dirty="0">
                <a:latin typeface="NimbusRomNo9L-Regu"/>
              </a:rPr>
              <a:t>[12] C. N. Lu, J. H. Tang, and W. H. E. Liu, “Distribution system state estimation,” </a:t>
            </a:r>
            <a:r>
              <a:rPr lang="en-US" sz="1050" dirty="0">
                <a:latin typeface="NimbusRomNo9L-ReguItal"/>
              </a:rPr>
              <a:t>IEEE Trans. Power Syst.</a:t>
            </a:r>
            <a:r>
              <a:rPr lang="en-US" sz="1050" dirty="0">
                <a:latin typeface="NimbusRomNo9L-Regu"/>
              </a:rPr>
              <a:t>, vol. 10, no. 1, pp. 229–240, Feb. 1995.</a:t>
            </a:r>
          </a:p>
          <a:p>
            <a:r>
              <a:rPr lang="en-US" sz="1050" dirty="0">
                <a:latin typeface="NimbusRomNo9L-Regu"/>
              </a:rPr>
              <a:t>[13] M. E. Baran and A. W. Kelley, “A branch-current-based state estimation method for distribution systems,” </a:t>
            </a:r>
            <a:r>
              <a:rPr lang="en-US" sz="1050" dirty="0">
                <a:latin typeface="NimbusRomNo9L-ReguItal"/>
              </a:rPr>
              <a:t>IEEE Trans. Power Syst.</a:t>
            </a:r>
            <a:r>
              <a:rPr lang="en-US" sz="1050" dirty="0">
                <a:latin typeface="NimbusRomNo9L-Regu"/>
              </a:rPr>
              <a:t>, vol. 10, </a:t>
            </a:r>
            <a:r>
              <a:rPr lang="es-ES" sz="1050" dirty="0">
                <a:latin typeface="NimbusRomNo9L-Regu"/>
              </a:rPr>
              <a:t>no. 1, pp. 483–491, Feb. 1995.</a:t>
            </a:r>
          </a:p>
          <a:p>
            <a:r>
              <a:rPr lang="es-ES" sz="1050" dirty="0">
                <a:latin typeface="NimbusRomNo9L-Regu"/>
              </a:rPr>
              <a:t>[14] </a:t>
            </a:r>
            <a:r>
              <a:rPr lang="en-US" sz="1050" dirty="0">
                <a:latin typeface="NimbusRomNo9L-Regu"/>
              </a:rPr>
              <a:t>M. Pau, P. A. </a:t>
            </a:r>
            <a:r>
              <a:rPr lang="en-US" sz="1050" dirty="0" err="1">
                <a:latin typeface="NimbusRomNo9L-Regu"/>
              </a:rPr>
              <a:t>Pegoraro</a:t>
            </a:r>
            <a:r>
              <a:rPr lang="en-US" sz="1050" dirty="0">
                <a:latin typeface="NimbusRomNo9L-Regu"/>
              </a:rPr>
              <a:t>, and S. </a:t>
            </a:r>
            <a:r>
              <a:rPr lang="en-US" sz="1050" dirty="0" err="1">
                <a:latin typeface="NimbusRomNo9L-Regu"/>
              </a:rPr>
              <a:t>Sulis</a:t>
            </a:r>
            <a:r>
              <a:rPr lang="en-US" sz="1050" dirty="0">
                <a:latin typeface="NimbusRomNo9L-Regu"/>
              </a:rPr>
              <a:t>, “Efficient branch-current-based distribution system state estimation including synchronized measurements,” </a:t>
            </a:r>
            <a:r>
              <a:rPr lang="pt-BR" sz="1050" dirty="0">
                <a:latin typeface="NimbusRomNo9L-ReguItal"/>
              </a:rPr>
              <a:t>IEEE Trans. Instrum. Meas.</a:t>
            </a:r>
            <a:r>
              <a:rPr lang="pt-BR" sz="1050" dirty="0">
                <a:latin typeface="NimbusRomNo9L-Regu"/>
              </a:rPr>
              <a:t>, vol. 62, no. 9, pp. 2419–2429, </a:t>
            </a:r>
            <a:r>
              <a:rPr lang="en-US" sz="1050" dirty="0">
                <a:latin typeface="NimbusRomNo9L-Regu"/>
              </a:rPr>
              <a:t>Sep. 2013.</a:t>
            </a:r>
          </a:p>
          <a:p>
            <a:r>
              <a:rPr lang="en-US" sz="1050" dirty="0">
                <a:latin typeface="NimbusRomNo9L-Regu"/>
              </a:rPr>
              <a:t>[15] M. E. </a:t>
            </a:r>
            <a:r>
              <a:rPr lang="en-US" sz="1050" dirty="0" err="1">
                <a:latin typeface="NimbusRomNo9L-Regu"/>
              </a:rPr>
              <a:t>Baran</a:t>
            </a:r>
            <a:r>
              <a:rPr lang="en-US" sz="1050" dirty="0">
                <a:latin typeface="NimbusRomNo9L-Regu"/>
              </a:rPr>
              <a:t>, J. Jung, and T. E. McDermott, “Including voltage measurements in branch current state estimation for distribution systems,” </a:t>
            </a:r>
            <a:r>
              <a:rPr lang="en-US" sz="1050" dirty="0">
                <a:latin typeface="NimbusRomNo9L-ReguItal"/>
              </a:rPr>
              <a:t>In IEEE Power &amp; Energy Society General Meeting</a:t>
            </a:r>
            <a:r>
              <a:rPr lang="en-US" sz="1050" dirty="0">
                <a:latin typeface="NimbusRomNo9L-Regu"/>
              </a:rPr>
              <a:t>, pp. 1–5, Jul. 2009.</a:t>
            </a:r>
          </a:p>
          <a:p>
            <a:endParaRPr lang="en-US" sz="1050" dirty="0"/>
          </a:p>
        </p:txBody>
      </p:sp>
    </p:spTree>
    <p:extLst>
      <p:ext uri="{BB962C8B-B14F-4D97-AF65-F5344CB8AC3E}">
        <p14:creationId xmlns:p14="http://schemas.microsoft.com/office/powerpoint/2010/main" val="641493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685800"/>
          </a:xfrm>
        </p:spPr>
        <p:txBody>
          <a:bodyPr/>
          <a:lstStyle/>
          <a:p>
            <a:r>
              <a:rPr lang="en-US" sz="2800" dirty="0">
                <a:latin typeface="Times New Roman" panose="02020603050405020304" pitchFamily="18" charset="0"/>
                <a:cs typeface="Times New Roman" panose="02020603050405020304" pitchFamily="18" charset="0"/>
              </a:rPr>
              <a:t>Contents</a:t>
            </a:r>
          </a:p>
        </p:txBody>
      </p:sp>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2</a:t>
            </a:fld>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ECE</a:t>
            </a:r>
          </a:p>
        </p:txBody>
      </p:sp>
      <p:sp>
        <p:nvSpPr>
          <p:cNvPr id="3" name="TextBox 2"/>
          <p:cNvSpPr txBox="1"/>
          <p:nvPr/>
        </p:nvSpPr>
        <p:spPr>
          <a:xfrm>
            <a:off x="190500" y="857250"/>
            <a:ext cx="8763000" cy="5262979"/>
          </a:xfrm>
          <a:prstGeom prst="rect">
            <a:avLst/>
          </a:prstGeom>
          <a:noFill/>
        </p:spPr>
        <p:txBody>
          <a:bodyPr wrap="square" rtlCol="0">
            <a:spAutoFit/>
          </a:bodyPr>
          <a:lstStyle/>
          <a:p>
            <a:pPr marL="457200" indent="-4572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Introduction to State Estimation (SE)</a:t>
            </a:r>
          </a:p>
          <a:p>
            <a:pPr marL="800100" lvl="1" indent="-342900">
              <a:buFontTx/>
              <a:buChar char="-"/>
            </a:pPr>
            <a:r>
              <a:rPr lang="en-US" sz="1800" b="1" dirty="0">
                <a:latin typeface="Times New Roman" panose="02020603050405020304" pitchFamily="18" charset="0"/>
                <a:cs typeface="Times New Roman" panose="02020603050405020304" pitchFamily="18" charset="0"/>
              </a:rPr>
              <a:t>The concept of SE</a:t>
            </a:r>
          </a:p>
          <a:p>
            <a:pPr marL="800100" lvl="1" indent="-342900">
              <a:buFontTx/>
              <a:buChar char="-"/>
            </a:pPr>
            <a:r>
              <a:rPr lang="en-US" sz="1800" b="1" dirty="0">
                <a:latin typeface="Times New Roman" panose="02020603050405020304" pitchFamily="18" charset="0"/>
                <a:cs typeface="Times New Roman" panose="02020603050405020304" pitchFamily="18" charset="0"/>
              </a:rPr>
              <a:t>Conventional SE method</a:t>
            </a:r>
            <a:endParaRPr lang="en-US"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to Distribution System State Estimation (DSSE)</a:t>
            </a:r>
          </a:p>
          <a:p>
            <a:pPr marL="800100" lvl="1" indent="-342900">
              <a:buFontTx/>
              <a:buChar char="-"/>
            </a:pPr>
            <a:r>
              <a:rPr lang="en-US" sz="1800" dirty="0">
                <a:latin typeface="Times New Roman" panose="02020603050405020304" pitchFamily="18" charset="0"/>
                <a:cs typeface="Times New Roman" panose="02020603050405020304" pitchFamily="18" charset="0"/>
              </a:rPr>
              <a:t>Transmission and distribution grids</a:t>
            </a:r>
          </a:p>
          <a:p>
            <a:pPr marL="800100" lvl="1" indent="-342900">
              <a:buFontTx/>
              <a:buChar char="-"/>
            </a:pPr>
            <a:r>
              <a:rPr lang="en-US" sz="1800" dirty="0">
                <a:latin typeface="Times New Roman" panose="02020603050405020304" pitchFamily="18" charset="0"/>
                <a:cs typeface="Times New Roman" panose="02020603050405020304" pitchFamily="18" charset="0"/>
              </a:rPr>
              <a:t>The concept of DSSE</a:t>
            </a:r>
          </a:p>
          <a:p>
            <a:pPr marL="800100" lvl="1" indent="-342900">
              <a:buFontTx/>
              <a:buChar char="-"/>
            </a:pPr>
            <a:r>
              <a:rPr lang="en-US" sz="1800" dirty="0">
                <a:latin typeface="Times New Roman" panose="02020603050405020304" pitchFamily="18" charset="0"/>
                <a:cs typeface="Times New Roman" panose="02020603050405020304" pitchFamily="18" charset="0"/>
              </a:rPr>
              <a:t>Conventional DSSE method</a:t>
            </a: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DSSE Research Topics</a:t>
            </a:r>
          </a:p>
          <a:p>
            <a:pPr marL="800100" lvl="1" indent="-342900">
              <a:buFontTx/>
              <a:buChar char="-"/>
            </a:pPr>
            <a:r>
              <a:rPr lang="en-US" sz="1800" dirty="0">
                <a:latin typeface="Times New Roman" panose="02020603050405020304" pitchFamily="18" charset="0"/>
                <a:cs typeface="Times New Roman" panose="02020603050405020304" pitchFamily="18" charset="0"/>
              </a:rPr>
              <a:t>The challenge</a:t>
            </a:r>
            <a:r>
              <a:rPr lang="en-US" altLang="zh-CN" sz="1800" dirty="0">
                <a:latin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cs typeface="Times New Roman" panose="02020603050405020304" pitchFamily="18" charset="0"/>
              </a:rPr>
              <a:t> of DSSE</a:t>
            </a:r>
          </a:p>
          <a:p>
            <a:pPr marL="1257300" lvl="2" indent="-342900">
              <a:buFontTx/>
              <a:buChar char="-"/>
            </a:pPr>
            <a:r>
              <a:rPr lang="en-US" sz="1800" dirty="0">
                <a:latin typeface="Times New Roman" panose="02020603050405020304" pitchFamily="18" charset="0"/>
                <a:cs typeface="Times New Roman" panose="02020603050405020304" pitchFamily="18" charset="0"/>
              </a:rPr>
              <a:t>Observability problem</a:t>
            </a:r>
          </a:p>
          <a:p>
            <a:pPr marL="1257300" lvl="2" indent="-342900">
              <a:buFontTx/>
              <a:buChar char="-"/>
            </a:pPr>
            <a:r>
              <a:rPr lang="en-US" sz="1800" dirty="0">
                <a:latin typeface="Times New Roman" panose="02020603050405020304" pitchFamily="18" charset="0"/>
                <a:cs typeface="Times New Roman" panose="02020603050405020304" pitchFamily="18" charset="0"/>
              </a:rPr>
              <a:t>Metering device placement</a:t>
            </a:r>
          </a:p>
          <a:p>
            <a:pPr marL="1257300" lvl="2" indent="-342900">
              <a:buFontTx/>
              <a:buChar char="-"/>
            </a:pPr>
            <a:r>
              <a:rPr lang="en-US" sz="1800" dirty="0">
                <a:latin typeface="Times New Roman" panose="02020603050405020304" pitchFamily="18" charset="0"/>
                <a:cs typeface="Times New Roman" panose="02020603050405020304" pitchFamily="18" charset="0"/>
              </a:rPr>
              <a:t>Unbalanced problem</a:t>
            </a:r>
          </a:p>
          <a:p>
            <a:pPr marL="1257300" lvl="2" indent="-342900">
              <a:buFontTx/>
              <a:buChar char="-"/>
            </a:pPr>
            <a:r>
              <a:rPr lang="en-US" sz="1800" dirty="0">
                <a:latin typeface="Times New Roman" panose="02020603050405020304" pitchFamily="18" charset="0"/>
                <a:cs typeface="Times New Roman" panose="02020603050405020304" pitchFamily="18" charset="0"/>
              </a:rPr>
              <a:t>Topology configuration</a:t>
            </a:r>
          </a:p>
          <a:p>
            <a:pPr marL="1257300" lvl="2" indent="-342900">
              <a:buFontTx/>
              <a:buChar char="-"/>
            </a:pPr>
            <a:r>
              <a:rPr lang="en-US" sz="1800" dirty="0">
                <a:latin typeface="Times New Roman" panose="02020603050405020304" pitchFamily="18" charset="0"/>
                <a:cs typeface="Times New Roman" panose="02020603050405020304" pitchFamily="18" charset="0"/>
              </a:rPr>
              <a:t>R</a:t>
            </a:r>
            <a:r>
              <a:rPr lang="en-US" altLang="zh-CN" sz="1800" dirty="0">
                <a:latin typeface="Times New Roman" panose="02020603050405020304" pitchFamily="18" charset="0"/>
                <a:cs typeface="Times New Roman" panose="02020603050405020304" pitchFamily="18" charset="0"/>
              </a:rPr>
              <a:t>enewable integration</a:t>
            </a:r>
          </a:p>
          <a:p>
            <a:pPr marL="1257300" lvl="2" indent="-342900">
              <a:buFontTx/>
              <a:buChar char="-"/>
            </a:pPr>
            <a:r>
              <a:rPr lang="en-US" sz="1800" dirty="0">
                <a:latin typeface="Times New Roman" panose="02020603050405020304" pitchFamily="18" charset="0"/>
                <a:cs typeface="Times New Roman" panose="02020603050405020304" pitchFamily="18" charset="0"/>
              </a:rPr>
              <a:t>Robust DSSE methods</a:t>
            </a:r>
            <a:endParaRPr lang="en-US" altLang="zh-CN" sz="1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Smart meter data analysis</a:t>
            </a:r>
          </a:p>
          <a:p>
            <a:pPr lvl="1"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1827958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The Method of DSSE</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20</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11" name="Rectangle 10"/>
          <p:cNvSpPr/>
          <p:nvPr/>
        </p:nvSpPr>
        <p:spPr>
          <a:xfrm>
            <a:off x="254593" y="964589"/>
            <a:ext cx="8660807" cy="2616101"/>
          </a:xfrm>
          <a:prstGeom prst="rect">
            <a:avLst/>
          </a:prstGeom>
        </p:spPr>
        <p:txBody>
          <a:bodyPr wrap="square">
            <a:spAutoFit/>
          </a:bodyPr>
          <a:lstStyle/>
          <a:p>
            <a:pPr marL="457200" indent="-457200">
              <a:buFont typeface="+mj-lt"/>
              <a:buAutoNum type="arabicPeriod"/>
            </a:pPr>
            <a:r>
              <a:rPr lang="en-US" sz="2000" dirty="0"/>
              <a:t>Voltage-Based DSSE [10]-[12]</a:t>
            </a:r>
          </a:p>
          <a:p>
            <a:pPr marL="914400" lvl="1" indent="-457200">
              <a:buFont typeface="Arial" panose="020B0604020202020204" pitchFamily="34" charset="0"/>
              <a:buChar char="•"/>
            </a:pPr>
            <a:r>
              <a:rPr lang="en-US" sz="2000" dirty="0"/>
              <a:t>State variables: node voltage magnitude and angle.</a:t>
            </a:r>
          </a:p>
          <a:p>
            <a:pPr marL="914400" lvl="1" indent="-457200">
              <a:buFont typeface="Arial" panose="020B0604020202020204" pitchFamily="34" charset="0"/>
              <a:buChar char="•"/>
            </a:pPr>
            <a:r>
              <a:rPr lang="en-US" sz="2000" dirty="0"/>
              <a:t>Equations: WLS approach with PF, similar to the conventional SE method.</a:t>
            </a:r>
          </a:p>
          <a:p>
            <a:pPr marL="914400" lvl="1" indent="-457200">
              <a:buFont typeface="Arial" panose="020B0604020202020204" pitchFamily="34" charset="0"/>
              <a:buChar char="•"/>
            </a:pPr>
            <a:r>
              <a:rPr lang="en-US" sz="2000" dirty="0"/>
              <a:t>Shortage: High computational complexity, mainly used for meshed networks, sensitive to </a:t>
            </a:r>
            <a:r>
              <a:rPr lang="en-US" altLang="zh-CN" sz="2000" dirty="0"/>
              <a:t>line parameters. May not work satisfactorily for networks with a high R/X ratio [16].</a:t>
            </a:r>
          </a:p>
          <a:p>
            <a:pPr marL="914400" lvl="1" indent="-45720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90BA7FFC-E111-9BE4-79ED-5E2A54DC7A75}"/>
              </a:ext>
            </a:extLst>
          </p:cNvPr>
          <p:cNvSpPr txBox="1"/>
          <p:nvPr/>
        </p:nvSpPr>
        <p:spPr>
          <a:xfrm>
            <a:off x="195385" y="5598123"/>
            <a:ext cx="830580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[16] </a:t>
            </a:r>
            <a:r>
              <a:rPr kumimoji="0" lang="en-US" sz="1000" b="0" i="0" u="none" strike="noStrike" kern="1200" cap="none" spc="0" normalizeH="0" baseline="0" noProof="0" dirty="0">
                <a:ln>
                  <a:noFill/>
                </a:ln>
                <a:solidFill>
                  <a:srgbClr val="000000"/>
                </a:solidFill>
                <a:effectLst/>
                <a:uLnTx/>
                <a:uFillTx/>
                <a:latin typeface="NimbusRomNo9L-Regu"/>
                <a:ea typeface="+mn-ea"/>
                <a:cs typeface="+mn-cs"/>
              </a:rPr>
              <a:t>Mohamed Ben Ahmed and </a:t>
            </a:r>
            <a:r>
              <a:rPr kumimoji="0" lang="en-US" sz="1000" b="0" i="0" u="none" strike="noStrike" kern="1200" cap="none" spc="0" normalizeH="0" baseline="0" noProof="0" dirty="0" err="1">
                <a:ln>
                  <a:noFill/>
                </a:ln>
                <a:solidFill>
                  <a:srgbClr val="000000"/>
                </a:solidFill>
                <a:effectLst/>
                <a:uLnTx/>
                <a:uFillTx/>
                <a:latin typeface="NimbusRomNo9L-Regu"/>
                <a:ea typeface="+mn-ea"/>
                <a:cs typeface="+mn-cs"/>
              </a:rPr>
              <a:t>Anouar</a:t>
            </a:r>
            <a:r>
              <a:rPr kumimoji="0" lang="en-US" sz="1000" b="0" i="0" u="none" strike="noStrike" kern="1200" cap="none" spc="0" normalizeH="0" baseline="0" noProof="0" dirty="0">
                <a:ln>
                  <a:noFill/>
                </a:ln>
                <a:solidFill>
                  <a:srgbClr val="000000"/>
                </a:solidFill>
                <a:effectLst/>
                <a:uLnTx/>
                <a:uFillTx/>
                <a:latin typeface="NimbusRomNo9L-Regu"/>
                <a:ea typeface="+mn-ea"/>
                <a:cs typeface="+mn-cs"/>
              </a:rPr>
              <a:t> </a:t>
            </a:r>
            <a:r>
              <a:rPr kumimoji="0" lang="en-US" sz="1000" b="0" i="0" u="none" strike="noStrike" kern="1200" cap="none" spc="0" normalizeH="0" baseline="0" noProof="0" dirty="0" err="1">
                <a:ln>
                  <a:noFill/>
                </a:ln>
                <a:solidFill>
                  <a:srgbClr val="000000"/>
                </a:solidFill>
                <a:effectLst/>
                <a:uLnTx/>
                <a:uFillTx/>
                <a:latin typeface="NimbusRomNo9L-Regu"/>
                <a:ea typeface="+mn-ea"/>
                <a:cs typeface="+mn-cs"/>
              </a:rPr>
              <a:t>Abdelhakim</a:t>
            </a:r>
            <a:r>
              <a:rPr kumimoji="0" lang="en-US" sz="1000" b="0" i="0" u="none" strike="noStrike" kern="1200" cap="none" spc="0" normalizeH="0" baseline="0" noProof="0" dirty="0">
                <a:ln>
                  <a:noFill/>
                </a:ln>
                <a:solidFill>
                  <a:srgbClr val="000000"/>
                </a:solidFill>
                <a:effectLst/>
                <a:uLnTx/>
                <a:uFillTx/>
                <a:latin typeface="NimbusRomNo9L-Regu"/>
                <a:ea typeface="+mn-ea"/>
                <a:cs typeface="+mn-cs"/>
              </a:rPr>
              <a:t> </a:t>
            </a:r>
            <a:r>
              <a:rPr kumimoji="0" lang="en-US" sz="1000" b="0" i="0" u="none" strike="noStrike" kern="1200" cap="none" spc="0" normalizeH="0" baseline="0" noProof="0" dirty="0" err="1">
                <a:ln>
                  <a:noFill/>
                </a:ln>
                <a:solidFill>
                  <a:srgbClr val="000000"/>
                </a:solidFill>
                <a:effectLst/>
                <a:uLnTx/>
                <a:uFillTx/>
                <a:latin typeface="NimbusRomNo9L-Regu"/>
                <a:ea typeface="+mn-ea"/>
                <a:cs typeface="+mn-cs"/>
              </a:rPr>
              <a:t>Boudhir</a:t>
            </a:r>
            <a:r>
              <a:rPr kumimoji="0" lang="en-US" sz="1000" b="0" i="0" u="none" strike="noStrike" kern="1200" cap="none" spc="0" normalizeH="0" baseline="0" noProof="0" dirty="0">
                <a:ln>
                  <a:noFill/>
                </a:ln>
                <a:solidFill>
                  <a:srgbClr val="000000"/>
                </a:solidFill>
                <a:effectLst/>
                <a:uLnTx/>
                <a:uFillTx/>
                <a:latin typeface="NimbusRomNo9L-Regu"/>
                <a:ea typeface="+mn-ea"/>
                <a:cs typeface="+mn-cs"/>
              </a:rPr>
              <a:t>. 2018. Innovations in Smart Cities and Applications: Proceedings of the 2nd Mediterranean Symposium on Smart City Applications (1st ed.). Springer Publishing Company, Incorporated.</a:t>
            </a:r>
          </a:p>
        </p:txBody>
      </p:sp>
      <p:sp>
        <p:nvSpPr>
          <p:cNvPr id="12" name="TextBox 11">
            <a:extLst>
              <a:ext uri="{FF2B5EF4-FFF2-40B4-BE49-F238E27FC236}">
                <a16:creationId xmlns:a16="http://schemas.microsoft.com/office/drawing/2014/main" id="{A19AC96D-32E9-ED42-4FC9-5EC15CA0616E}"/>
              </a:ext>
            </a:extLst>
          </p:cNvPr>
          <p:cNvSpPr txBox="1"/>
          <p:nvPr/>
        </p:nvSpPr>
        <p:spPr>
          <a:xfrm>
            <a:off x="228600" y="3200400"/>
            <a:ext cx="8889408" cy="2246769"/>
          </a:xfrm>
          <a:prstGeom prst="rect">
            <a:avLst/>
          </a:prstGeom>
          <a:noFill/>
        </p:spPr>
        <p:txBody>
          <a:bodyPr wrap="square">
            <a:spAutoFit/>
          </a:bodyPr>
          <a:lstStyle/>
          <a:p>
            <a:pPr marL="457200" indent="-457200">
              <a:buFont typeface="+mj-lt"/>
              <a:buAutoNum type="arabicPeriod" startAt="2"/>
            </a:pPr>
            <a:r>
              <a:rPr lang="en-US" sz="2000" dirty="0"/>
              <a:t>Branch Current-Based SE (BCSE) [13]-[15]</a:t>
            </a:r>
          </a:p>
          <a:p>
            <a:pPr marL="914400" lvl="1" indent="-457200">
              <a:buFont typeface="Arial" panose="020B0604020202020204" pitchFamily="34" charset="0"/>
              <a:buChar char="•"/>
            </a:pPr>
            <a:r>
              <a:rPr lang="en-US" sz="2000" dirty="0"/>
              <a:t>State variables: branch current and angle.</a:t>
            </a:r>
          </a:p>
          <a:p>
            <a:pPr marL="914400" lvl="1" indent="-457200">
              <a:buFont typeface="Arial" panose="020B0604020202020204" pitchFamily="34" charset="0"/>
              <a:buChar char="•"/>
            </a:pPr>
            <a:r>
              <a:rPr lang="en-US" sz="2000" dirty="0"/>
              <a:t>Equations: </a:t>
            </a:r>
            <a:r>
              <a:rPr lang="en-US" altLang="zh-CN" sz="2000" dirty="0"/>
              <a:t>WLS approach and can be expressed using the rectangular or polar form.</a:t>
            </a:r>
            <a:endParaRPr lang="en-US" sz="2000" dirty="0"/>
          </a:p>
          <a:p>
            <a:pPr marL="914400" lvl="1" indent="-457200">
              <a:buFont typeface="Arial" panose="020B0604020202020204" pitchFamily="34" charset="0"/>
              <a:buChar char="•"/>
            </a:pPr>
            <a:r>
              <a:rPr lang="en-US" sz="2000" dirty="0"/>
              <a:t>BCSE is more insensitive to line parameters than the conventional node-voltage-based SE methods [9] and has better </a:t>
            </a:r>
            <a:r>
              <a:rPr lang="en-US" altLang="zh-CN" sz="2000" dirty="0"/>
              <a:t>computation speed and memory usage [2].</a:t>
            </a:r>
          </a:p>
        </p:txBody>
      </p:sp>
    </p:spTree>
    <p:extLst>
      <p:ext uri="{BB962C8B-B14F-4D97-AF65-F5344CB8AC3E}">
        <p14:creationId xmlns:p14="http://schemas.microsoft.com/office/powerpoint/2010/main" val="2952646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21</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8" name="TextBox 7"/>
          <p:cNvSpPr txBox="1"/>
          <p:nvPr/>
        </p:nvSpPr>
        <p:spPr>
          <a:xfrm>
            <a:off x="228600" y="914400"/>
            <a:ext cx="8338336" cy="830997"/>
          </a:xfrm>
          <a:prstGeom prst="rect">
            <a:avLst/>
          </a:prstGeom>
          <a:noFill/>
        </p:spPr>
        <p:txBody>
          <a:bodyPr wrap="square" rtlCol="0">
            <a:spAutoFit/>
          </a:bodyPr>
          <a:lstStyle/>
          <a:p>
            <a:r>
              <a:rPr lang="en-US" dirty="0">
                <a:effectLst/>
                <a:latin typeface="Times" panose="02020603050405020304" pitchFamily="18" charset="0"/>
                <a:cs typeface="Times" panose="02020603050405020304" pitchFamily="18" charset="0"/>
              </a:rPr>
              <a:t>The three-phase branch current, also known as the state variables of the system, </a:t>
            </a:r>
            <a:r>
              <a:rPr lang="en-US" i="1" dirty="0">
                <a:effectLst/>
                <a:latin typeface="Times" panose="02020603050405020304" pitchFamily="18" charset="0"/>
                <a:cs typeface="Times" panose="02020603050405020304" pitchFamily="18" charset="0"/>
              </a:rPr>
              <a:t>x</a:t>
            </a:r>
            <a:r>
              <a:rPr lang="en-US" dirty="0">
                <a:effectLst/>
                <a:latin typeface="Times" panose="02020603050405020304" pitchFamily="18" charset="0"/>
                <a:cs typeface="Times" panose="02020603050405020304" pitchFamily="18" charset="0"/>
              </a:rPr>
              <a:t> can be expressed as:</a:t>
            </a:r>
            <a:endParaRPr lang="en-US" dirty="0">
              <a:latin typeface="Times" panose="02020603050405020304" pitchFamily="18" charset="0"/>
              <a:cs typeface="Times" panose="02020603050405020304" pitchFamily="18" charset="0"/>
            </a:endParaRPr>
          </a:p>
        </p:txBody>
      </p:sp>
      <p:sp>
        <p:nvSpPr>
          <p:cNvPr id="6" name="Title 1">
            <a:extLst>
              <a:ext uri="{FF2B5EF4-FFF2-40B4-BE49-F238E27FC236}">
                <a16:creationId xmlns:a16="http://schemas.microsoft.com/office/drawing/2014/main" id="{56C05C40-DF76-62AD-4167-004F51E923EE}"/>
              </a:ext>
            </a:extLst>
          </p:cNvPr>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Branch Current-Based SE Algorithm</a:t>
            </a:r>
            <a:endParaRPr lang="en-US" sz="2800"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F5E4FAF-A2CF-9FA9-58B4-EBE0C849BCCA}"/>
                  </a:ext>
                </a:extLst>
              </p:cNvPr>
              <p:cNvSpPr txBox="1"/>
              <p:nvPr/>
            </p:nvSpPr>
            <p:spPr>
              <a:xfrm>
                <a:off x="304800" y="2636581"/>
                <a:ext cx="8077200" cy="1653786"/>
              </a:xfrm>
              <a:prstGeom prst="rect">
                <a:avLst/>
              </a:prstGeom>
              <a:noFill/>
            </p:spPr>
            <p:txBody>
              <a:bodyPr wrap="square" rtlCol="0">
                <a:spAutoFit/>
              </a:bodyPr>
              <a:lstStyle/>
              <a:p>
                <a:pPr algn="just"/>
                <a:r>
                  <a:rPr lang="en-US" dirty="0">
                    <a:latin typeface="Times" panose="02020603050405020304" pitchFamily="18" charset="0"/>
                    <a:cs typeface="Times" panose="02020603050405020304" pitchFamily="18" charset="0"/>
                  </a:rPr>
                  <a:t>Where </a:t>
                </a:r>
                <a14:m>
                  <m:oMath xmlns:m="http://schemas.openxmlformats.org/officeDocument/2006/math">
                    <m:sSubSup>
                      <m:sSubSupPr>
                        <m:ctrlPr>
                          <a:rPr lang="en-US" i="1" smtClean="0">
                            <a:solidFill>
                              <a:srgbClr val="836967"/>
                            </a:solidFill>
                            <a:latin typeface="Cambria Math" panose="02040503050406030204" pitchFamily="18" charset="0"/>
                          </a:rPr>
                        </m:ctrlPr>
                      </m:sSubSupPr>
                      <m:e>
                        <m:r>
                          <a:rPr lang="en-US" i="1">
                            <a:latin typeface="Cambria Math" panose="02040503050406030204" pitchFamily="18" charset="0"/>
                          </a:rPr>
                          <m:t>𝐼</m:t>
                        </m:r>
                      </m:e>
                      <m:sub>
                        <m:r>
                          <a:rPr lang="en-US" i="1">
                            <a:latin typeface="Cambria Math" panose="02040503050406030204" pitchFamily="18" charset="0"/>
                          </a:rPr>
                          <m:t>𝑙</m:t>
                        </m:r>
                      </m:sub>
                      <m:sup>
                        <m:r>
                          <a:rPr lang="en-US" i="1">
                            <a:latin typeface="Cambria Math" panose="02040503050406030204" pitchFamily="18" charset="0"/>
                          </a:rPr>
                          <m:t>𝑝h</m:t>
                        </m:r>
                        <m:r>
                          <a:rPr lang="en-US" i="0">
                            <a:latin typeface="Cambria Math" panose="02040503050406030204" pitchFamily="18" charset="0"/>
                          </a:rPr>
                          <m:t>,</m:t>
                        </m:r>
                        <m:r>
                          <a:rPr lang="en-US" i="1">
                            <a:latin typeface="Cambria Math" panose="02040503050406030204" pitchFamily="18" charset="0"/>
                          </a:rPr>
                          <m:t>𝑟𝑒𝑎𝑙</m:t>
                        </m:r>
                      </m:sup>
                    </m:sSubSup>
                  </m:oMath>
                </a14:m>
                <a:r>
                  <a:rPr lang="en-US" dirty="0">
                    <a:latin typeface="Times" panose="02020603050405020304" pitchFamily="18" charset="0"/>
                    <a:cs typeface="Times" panose="02020603050405020304" pitchFamily="18" charset="0"/>
                  </a:rPr>
                  <a:t> and </a:t>
                </a:r>
                <a14:m>
                  <m:oMath xmlns:m="http://schemas.openxmlformats.org/officeDocument/2006/math">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𝐼</m:t>
                        </m:r>
                      </m:e>
                      <m:sub>
                        <m:r>
                          <a:rPr lang="en-US" i="1">
                            <a:latin typeface="Cambria Math" panose="02040503050406030204" pitchFamily="18" charset="0"/>
                          </a:rPr>
                          <m:t>𝑙</m:t>
                        </m:r>
                      </m:sub>
                      <m:sup>
                        <m:r>
                          <a:rPr lang="en-US" i="1">
                            <a:latin typeface="Cambria Math" panose="02040503050406030204" pitchFamily="18" charset="0"/>
                          </a:rPr>
                          <m:t>𝑝h</m:t>
                        </m:r>
                        <m:r>
                          <a:rPr lang="en-US">
                            <a:latin typeface="Cambria Math" panose="02040503050406030204" pitchFamily="18" charset="0"/>
                          </a:rPr>
                          <m:t>,</m:t>
                        </m:r>
                        <m:r>
                          <a:rPr lang="en-US" i="1">
                            <a:latin typeface="Cambria Math" panose="02040503050406030204" pitchFamily="18" charset="0"/>
                          </a:rPr>
                          <m:t>𝑖𝑚</m:t>
                        </m:r>
                      </m:sup>
                    </m:sSubSup>
                  </m:oMath>
                </a14:m>
                <a:r>
                  <a:rPr lang="en-US" dirty="0">
                    <a:latin typeface="Times" panose="02020603050405020304" pitchFamily="18" charset="0"/>
                    <a:cs typeface="Times" panose="02020603050405020304" pitchFamily="18" charset="0"/>
                  </a:rPr>
                  <a:t> represent the real and imaginary parts of the three-phase branch current at branch </a:t>
                </a:r>
                <a14:m>
                  <m:oMath xmlns:m="http://schemas.openxmlformats.org/officeDocument/2006/math">
                    <m:r>
                      <a:rPr lang="en-US" b="0" i="1" smtClean="0">
                        <a:latin typeface="Cambria Math" panose="02040503050406030204" pitchFamily="18" charset="0"/>
                      </a:rPr>
                      <m:t>𝑙</m:t>
                    </m:r>
                  </m:oMath>
                </a14:m>
                <a:r>
                  <a:rPr lang="en-US" dirty="0">
                    <a:latin typeface="Times" panose="02020603050405020304" pitchFamily="18" charset="0"/>
                    <a:cs typeface="Times" panose="02020603050405020304" pitchFamily="18" charset="0"/>
                  </a:rPr>
                  <a:t>, respectively and </a:t>
                </a:r>
                <a14:m>
                  <m:oMath xmlns:m="http://schemas.openxmlformats.org/officeDocument/2006/math">
                    <m:r>
                      <a:rPr lang="en-US" i="1" dirty="0" smtClean="0">
                        <a:latin typeface="Cambria Math" panose="02040503050406030204" pitchFamily="18" charset="0"/>
                      </a:rPr>
                      <m:t>𝑁</m:t>
                    </m:r>
                  </m:oMath>
                </a14:m>
                <a:r>
                  <a:rPr lang="en-US" dirty="0">
                    <a:latin typeface="Times" panose="02020603050405020304" pitchFamily="18" charset="0"/>
                    <a:cs typeface="Times" panose="02020603050405020304" pitchFamily="18" charset="0"/>
                  </a:rPr>
                  <a:t> represents the number of branches. The compact form can be expanded as:</a:t>
                </a:r>
              </a:p>
            </p:txBody>
          </p:sp>
        </mc:Choice>
        <mc:Fallback xmlns="">
          <p:sp>
            <p:nvSpPr>
              <p:cNvPr id="12" name="TextBox 11">
                <a:extLst>
                  <a:ext uri="{FF2B5EF4-FFF2-40B4-BE49-F238E27FC236}">
                    <a16:creationId xmlns:a16="http://schemas.microsoft.com/office/drawing/2014/main" id="{EF5E4FAF-A2CF-9FA9-58B4-EBE0C849BCCA}"/>
                  </a:ext>
                </a:extLst>
              </p:cNvPr>
              <p:cNvSpPr txBox="1">
                <a:spLocks noRot="1" noChangeAspect="1" noMove="1" noResize="1" noEditPoints="1" noAdjustHandles="1" noChangeArrowheads="1" noChangeShapeType="1" noTextEdit="1"/>
              </p:cNvSpPr>
              <p:nvPr/>
            </p:nvSpPr>
            <p:spPr>
              <a:xfrm>
                <a:off x="304800" y="2636581"/>
                <a:ext cx="8077200" cy="1653786"/>
              </a:xfrm>
              <a:prstGeom prst="rect">
                <a:avLst/>
              </a:prstGeom>
              <a:blipFill>
                <a:blip r:embed="rId4"/>
                <a:stretch>
                  <a:fillRect l="-1132" r="-1132" b="-7749"/>
                </a:stretch>
              </a:blipFill>
            </p:spPr>
            <p:txBody>
              <a:bodyPr/>
              <a:lstStyle/>
              <a:p>
                <a:r>
                  <a:rPr lang="en-US">
                    <a:noFill/>
                  </a:rPr>
                  <a:t> </a:t>
                </a:r>
              </a:p>
            </p:txBody>
          </p:sp>
        </mc:Fallback>
      </mc:AlternateContent>
      <p:graphicFrame>
        <p:nvGraphicFramePr>
          <p:cNvPr id="21" name="Object 20">
            <a:extLst>
              <a:ext uri="{FF2B5EF4-FFF2-40B4-BE49-F238E27FC236}">
                <a16:creationId xmlns:a16="http://schemas.microsoft.com/office/drawing/2014/main" id="{9A184A6F-78B5-19F4-6755-8FB9B71CA40E}"/>
              </a:ext>
            </a:extLst>
          </p:cNvPr>
          <p:cNvGraphicFramePr>
            <a:graphicFrameLocks noChangeAspect="1"/>
          </p:cNvGraphicFramePr>
          <p:nvPr>
            <p:extLst>
              <p:ext uri="{D42A27DB-BD31-4B8C-83A1-F6EECF244321}">
                <p14:modId xmlns:p14="http://schemas.microsoft.com/office/powerpoint/2010/main" val="1713490016"/>
              </p:ext>
            </p:extLst>
          </p:nvPr>
        </p:nvGraphicFramePr>
        <p:xfrm>
          <a:off x="1676400" y="4290367"/>
          <a:ext cx="2165422" cy="1678202"/>
        </p:xfrm>
        <a:graphic>
          <a:graphicData uri="http://schemas.openxmlformats.org/presentationml/2006/ole">
            <mc:AlternateContent xmlns:mc="http://schemas.openxmlformats.org/markup-compatibility/2006">
              <mc:Choice xmlns:v="urn:schemas-microsoft-com:vml" Requires="v">
                <p:oleObj spid="_x0000_s1032" name="Equation" r:id="rId5" imgW="1015920" imgH="787320" progId="Equation.DSMT4">
                  <p:embed/>
                </p:oleObj>
              </mc:Choice>
              <mc:Fallback>
                <p:oleObj name="Equation" r:id="rId5" imgW="1015920" imgH="787320" progId="Equation.DSMT4">
                  <p:embed/>
                  <p:pic>
                    <p:nvPicPr>
                      <p:cNvPr id="0" name=""/>
                      <p:cNvPicPr/>
                      <p:nvPr/>
                    </p:nvPicPr>
                    <p:blipFill>
                      <a:blip r:embed="rId6"/>
                      <a:stretch>
                        <a:fillRect/>
                      </a:stretch>
                    </p:blipFill>
                    <p:spPr>
                      <a:xfrm>
                        <a:off x="1676400" y="4290367"/>
                        <a:ext cx="2165422" cy="1678202"/>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4C285F90-B118-BB57-834F-9F093E739E4C}"/>
              </a:ext>
            </a:extLst>
          </p:cNvPr>
          <p:cNvGraphicFramePr>
            <a:graphicFrameLocks noChangeAspect="1"/>
          </p:cNvGraphicFramePr>
          <p:nvPr>
            <p:extLst>
              <p:ext uri="{D42A27DB-BD31-4B8C-83A1-F6EECF244321}">
                <p14:modId xmlns:p14="http://schemas.microsoft.com/office/powerpoint/2010/main" val="774537637"/>
              </p:ext>
            </p:extLst>
          </p:nvPr>
        </p:nvGraphicFramePr>
        <p:xfrm>
          <a:off x="4594974" y="4293415"/>
          <a:ext cx="1958226" cy="1678202"/>
        </p:xfrm>
        <a:graphic>
          <a:graphicData uri="http://schemas.openxmlformats.org/presentationml/2006/ole">
            <mc:AlternateContent xmlns:mc="http://schemas.openxmlformats.org/markup-compatibility/2006">
              <mc:Choice xmlns:v="urn:schemas-microsoft-com:vml" Requires="v">
                <p:oleObj spid="_x0000_s1033" name="Equation" r:id="rId7" imgW="901440" imgH="787320" progId="Equation.DSMT4">
                  <p:embed/>
                </p:oleObj>
              </mc:Choice>
              <mc:Fallback>
                <p:oleObj name="Equation" r:id="rId7" imgW="901440" imgH="787320" progId="Equation.DSMT4">
                  <p:embed/>
                  <p:pic>
                    <p:nvPicPr>
                      <p:cNvPr id="0" name=""/>
                      <p:cNvPicPr/>
                      <p:nvPr/>
                    </p:nvPicPr>
                    <p:blipFill>
                      <a:blip r:embed="rId8"/>
                      <a:stretch>
                        <a:fillRect/>
                      </a:stretch>
                    </p:blipFill>
                    <p:spPr>
                      <a:xfrm>
                        <a:off x="4594974" y="4293415"/>
                        <a:ext cx="1958226" cy="1678202"/>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2CF4C321-8D3B-44DD-802A-87E22077FC64}"/>
              </a:ext>
            </a:extLst>
          </p:cNvPr>
          <p:cNvGraphicFramePr>
            <a:graphicFrameLocks noChangeAspect="1"/>
          </p:cNvGraphicFramePr>
          <p:nvPr>
            <p:extLst>
              <p:ext uri="{D42A27DB-BD31-4B8C-83A1-F6EECF244321}">
                <p14:modId xmlns:p14="http://schemas.microsoft.com/office/powerpoint/2010/main" val="882001652"/>
              </p:ext>
            </p:extLst>
          </p:nvPr>
        </p:nvGraphicFramePr>
        <p:xfrm>
          <a:off x="470031" y="1958308"/>
          <a:ext cx="7943924" cy="650580"/>
        </p:xfrm>
        <a:graphic>
          <a:graphicData uri="http://schemas.openxmlformats.org/presentationml/2006/ole">
            <mc:AlternateContent xmlns:mc="http://schemas.openxmlformats.org/markup-compatibility/2006">
              <mc:Choice xmlns:v="urn:schemas-microsoft-com:vml" Requires="v">
                <p:oleObj spid="_x0000_s1034" name="Equation" r:id="rId9" imgW="2946240" imgH="241200" progId="Equation.DSMT4">
                  <p:embed/>
                </p:oleObj>
              </mc:Choice>
              <mc:Fallback>
                <p:oleObj name="Equation" r:id="rId9" imgW="2946240" imgH="241200" progId="Equation.DSMT4">
                  <p:embed/>
                  <p:pic>
                    <p:nvPicPr>
                      <p:cNvPr id="0" name=""/>
                      <p:cNvPicPr/>
                      <p:nvPr/>
                    </p:nvPicPr>
                    <p:blipFill>
                      <a:blip r:embed="rId10"/>
                      <a:stretch>
                        <a:fillRect/>
                      </a:stretch>
                    </p:blipFill>
                    <p:spPr>
                      <a:xfrm>
                        <a:off x="470031" y="1958308"/>
                        <a:ext cx="7943924" cy="650580"/>
                      </a:xfrm>
                      <a:prstGeom prst="rect">
                        <a:avLst/>
                      </a:prstGeom>
                    </p:spPr>
                  </p:pic>
                </p:oleObj>
              </mc:Fallback>
            </mc:AlternateContent>
          </a:graphicData>
        </a:graphic>
      </p:graphicFrame>
    </p:spTree>
    <p:extLst>
      <p:ext uri="{BB962C8B-B14F-4D97-AF65-F5344CB8AC3E}">
        <p14:creationId xmlns:p14="http://schemas.microsoft.com/office/powerpoint/2010/main" val="2791275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22</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8" name="TextBox 7"/>
          <p:cNvSpPr txBox="1"/>
          <p:nvPr/>
        </p:nvSpPr>
        <p:spPr>
          <a:xfrm>
            <a:off x="228600" y="914400"/>
            <a:ext cx="8458200" cy="1200329"/>
          </a:xfrm>
          <a:prstGeom prst="rect">
            <a:avLst/>
          </a:prstGeom>
          <a:noFill/>
        </p:spPr>
        <p:txBody>
          <a:bodyPr wrap="square" rtlCol="0">
            <a:spAutoFit/>
          </a:bodyPr>
          <a:lstStyle/>
          <a:p>
            <a:r>
              <a:rPr lang="en-US" dirty="0">
                <a:effectLst/>
                <a:latin typeface="Times" panose="02020603050405020304" pitchFamily="18" charset="0"/>
                <a:cs typeface="Times" panose="02020603050405020304" pitchFamily="18" charset="0"/>
              </a:rPr>
              <a:t>The system measurements considered are power, current magnitude, and voltage magnitude measurements. They are derived as follows:</a:t>
            </a:r>
            <a:endParaRPr lang="en-US" dirty="0">
              <a:latin typeface="Times" panose="02020603050405020304" pitchFamily="18" charset="0"/>
              <a:cs typeface="Times" panose="02020603050405020304" pitchFamily="18" charset="0"/>
            </a:endParaRPr>
          </a:p>
        </p:txBody>
      </p:sp>
      <p:sp>
        <p:nvSpPr>
          <p:cNvPr id="6" name="Title 1">
            <a:extLst>
              <a:ext uri="{FF2B5EF4-FFF2-40B4-BE49-F238E27FC236}">
                <a16:creationId xmlns:a16="http://schemas.microsoft.com/office/drawing/2014/main" id="{56C05C40-DF76-62AD-4167-004F51E923EE}"/>
              </a:ext>
            </a:extLst>
          </p:cNvPr>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Branch Current-Based SE Algorithm</a:t>
            </a:r>
            <a:endParaRPr lang="en-US" sz="2800" dirty="0"/>
          </a:p>
        </p:txBody>
      </p:sp>
      <p:sp>
        <p:nvSpPr>
          <p:cNvPr id="3" name="TextBox 2">
            <a:extLst>
              <a:ext uri="{FF2B5EF4-FFF2-40B4-BE49-F238E27FC236}">
                <a16:creationId xmlns:a16="http://schemas.microsoft.com/office/drawing/2014/main" id="{FF037335-C2BC-A218-BB58-94A98A0B53C1}"/>
              </a:ext>
            </a:extLst>
          </p:cNvPr>
          <p:cNvSpPr txBox="1"/>
          <p:nvPr/>
        </p:nvSpPr>
        <p:spPr>
          <a:xfrm>
            <a:off x="231648" y="2351504"/>
            <a:ext cx="4599432" cy="461665"/>
          </a:xfrm>
          <a:prstGeom prst="rect">
            <a:avLst/>
          </a:prstGeom>
          <a:noFill/>
        </p:spPr>
        <p:txBody>
          <a:bodyPr wrap="square">
            <a:spAutoFit/>
          </a:bodyPr>
          <a:lstStyle/>
          <a:p>
            <a:r>
              <a:rPr lang="en-US" dirty="0">
                <a:latin typeface="Times" panose="02020603050405020304" pitchFamily="18" charset="0"/>
                <a:cs typeface="Times" panose="02020603050405020304" pitchFamily="18" charset="0"/>
              </a:rPr>
              <a:t>(1) </a:t>
            </a:r>
            <a:r>
              <a:rPr lang="en-US" dirty="0">
                <a:effectLst/>
                <a:latin typeface="Times" panose="02020603050405020304" pitchFamily="18" charset="0"/>
                <a:cs typeface="Times" panose="02020603050405020304" pitchFamily="18" charset="0"/>
              </a:rPr>
              <a:t>Power flow Measurements:</a:t>
            </a:r>
            <a:endParaRPr lang="en-US" dirty="0">
              <a:latin typeface="Times" panose="02020603050405020304" pitchFamily="18" charset="0"/>
              <a:cs typeface="Times" panose="02020603050405020304" pitchFamily="18" charset="0"/>
            </a:endParaRPr>
          </a:p>
        </p:txBody>
      </p:sp>
      <p:graphicFrame>
        <p:nvGraphicFramePr>
          <p:cNvPr id="7" name="Object 6">
            <a:extLst>
              <a:ext uri="{FF2B5EF4-FFF2-40B4-BE49-F238E27FC236}">
                <a16:creationId xmlns:a16="http://schemas.microsoft.com/office/drawing/2014/main" id="{33F1E0D8-36A5-D7BE-9B63-6B589A752A50}"/>
              </a:ext>
            </a:extLst>
          </p:cNvPr>
          <p:cNvGraphicFramePr>
            <a:graphicFrameLocks noChangeAspect="1"/>
          </p:cNvGraphicFramePr>
          <p:nvPr>
            <p:extLst>
              <p:ext uri="{D42A27DB-BD31-4B8C-83A1-F6EECF244321}">
                <p14:modId xmlns:p14="http://schemas.microsoft.com/office/powerpoint/2010/main" val="1276458646"/>
              </p:ext>
            </p:extLst>
          </p:nvPr>
        </p:nvGraphicFramePr>
        <p:xfrm>
          <a:off x="2057400" y="2854737"/>
          <a:ext cx="4800600" cy="1200329"/>
        </p:xfrm>
        <a:graphic>
          <a:graphicData uri="http://schemas.openxmlformats.org/presentationml/2006/ole">
            <mc:AlternateContent xmlns:mc="http://schemas.openxmlformats.org/markup-compatibility/2006">
              <mc:Choice xmlns:v="urn:schemas-microsoft-com:vml" Requires="v">
                <p:oleObj spid="_x0000_s2052" name="Equation" r:id="rId4" imgW="2298600" imgH="507960" progId="Equation.DSMT4">
                  <p:embed/>
                </p:oleObj>
              </mc:Choice>
              <mc:Fallback>
                <p:oleObj name="Equation" r:id="rId4" imgW="2298600" imgH="507960" progId="Equation.DSMT4">
                  <p:embed/>
                  <p:pic>
                    <p:nvPicPr>
                      <p:cNvPr id="0" name=""/>
                      <p:cNvPicPr/>
                      <p:nvPr/>
                    </p:nvPicPr>
                    <p:blipFill>
                      <a:blip r:embed="rId5"/>
                      <a:stretch>
                        <a:fillRect/>
                      </a:stretch>
                    </p:blipFill>
                    <p:spPr>
                      <a:xfrm>
                        <a:off x="2057400" y="2854737"/>
                        <a:ext cx="4800600" cy="1200329"/>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DC634A4-2DAF-0F4A-E6BC-BF6B7896E657}"/>
                  </a:ext>
                </a:extLst>
              </p:cNvPr>
              <p:cNvSpPr txBox="1"/>
              <p:nvPr/>
            </p:nvSpPr>
            <p:spPr>
              <a:xfrm>
                <a:off x="304800" y="4055066"/>
                <a:ext cx="8610600" cy="1651093"/>
              </a:xfrm>
              <a:prstGeom prst="rect">
                <a:avLst/>
              </a:prstGeom>
              <a:noFill/>
            </p:spPr>
            <p:txBody>
              <a:bodyPr wrap="square">
                <a:spAutoFit/>
              </a:bodyPr>
              <a:lstStyle/>
              <a:p>
                <a:r>
                  <a:rPr lang="en-US" dirty="0">
                    <a:effectLst/>
                    <a:latin typeface="Times" panose="02020603050405020304" pitchFamily="18" charset="0"/>
                    <a:cs typeface="Times" panose="02020603050405020304" pitchFamily="18" charset="0"/>
                  </a:rPr>
                  <a:t>where</a:t>
                </a:r>
                <a14:m>
                  <m:oMath xmlns:m="http://schemas.openxmlformats.org/officeDocument/2006/math">
                    <m:sSubSup>
                      <m:sSubSupPr>
                        <m:ctrlPr>
                          <a:rPr lang="en-US" i="1" smtClean="0">
                            <a:effectLst/>
                            <a:latin typeface="Cambria Math" panose="02040503050406030204" pitchFamily="18" charset="0"/>
                          </a:rPr>
                        </m:ctrlPr>
                      </m:sSubSupPr>
                      <m:e>
                        <m:r>
                          <a:rPr lang="en-US" b="0" i="1" smtClean="0">
                            <a:effectLst/>
                            <a:latin typeface="Cambria Math" panose="02040503050406030204" pitchFamily="18" charset="0"/>
                          </a:rPr>
                          <m:t> </m:t>
                        </m:r>
                        <m:r>
                          <a:rPr lang="en-US" b="0" i="1" smtClean="0">
                            <a:effectLst/>
                            <a:latin typeface="Cambria Math" panose="02040503050406030204" pitchFamily="18" charset="0"/>
                          </a:rPr>
                          <m:t>𝑉</m:t>
                        </m:r>
                      </m:e>
                      <m:sub>
                        <m:r>
                          <a:rPr lang="en-US" b="0" i="1" smtClean="0">
                            <a:effectLst/>
                            <a:latin typeface="Cambria Math" panose="02040503050406030204" pitchFamily="18" charset="0"/>
                          </a:rPr>
                          <m:t>𝑖</m:t>
                        </m:r>
                      </m:sub>
                      <m:sup>
                        <m:r>
                          <a:rPr lang="en-US" b="0" i="1" smtClean="0">
                            <a:effectLst/>
                            <a:latin typeface="Cambria Math" panose="02040503050406030204" pitchFamily="18" charset="0"/>
                          </a:rPr>
                          <m:t>𝑝h</m:t>
                        </m:r>
                        <m:r>
                          <a:rPr lang="en-US" b="0" i="1" smtClean="0">
                            <a:effectLst/>
                            <a:latin typeface="Cambria Math" panose="02040503050406030204" pitchFamily="18" charset="0"/>
                          </a:rPr>
                          <m:t>,</m:t>
                        </m:r>
                        <m:r>
                          <a:rPr lang="en-US" b="0" i="1" smtClean="0">
                            <a:effectLst/>
                            <a:latin typeface="Cambria Math" panose="02040503050406030204" pitchFamily="18" charset="0"/>
                          </a:rPr>
                          <m:t>𝑘</m:t>
                        </m:r>
                      </m:sup>
                    </m:sSubSup>
                  </m:oMath>
                </a14:m>
                <a:r>
                  <a:rPr lang="en-US" dirty="0">
                    <a:effectLst/>
                    <a:latin typeface="Times" panose="02020603050405020304" pitchFamily="18" charset="0"/>
                    <a:cs typeface="Times" panose="02020603050405020304" pitchFamily="18" charset="0"/>
                  </a:rPr>
                  <a:t> is the estimated node voltage at the </a:t>
                </a:r>
                <a:r>
                  <a:rPr lang="en-US" i="1" dirty="0">
                    <a:effectLst/>
                    <a:latin typeface="Times" panose="02020603050405020304" pitchFamily="18" charset="0"/>
                    <a:cs typeface="Times" panose="02020603050405020304" pitchFamily="18" charset="0"/>
                  </a:rPr>
                  <a:t>k-</a:t>
                </a:r>
                <a:r>
                  <a:rPr lang="en-US" dirty="0" err="1">
                    <a:effectLst/>
                    <a:latin typeface="Times" panose="02020603050405020304" pitchFamily="18" charset="0"/>
                    <a:cs typeface="Times" panose="02020603050405020304" pitchFamily="18" charset="0"/>
                  </a:rPr>
                  <a:t>th</a:t>
                </a:r>
                <a:r>
                  <a:rPr lang="en-US" dirty="0">
                    <a:effectLst/>
                    <a:latin typeface="Times" panose="02020603050405020304" pitchFamily="18" charset="0"/>
                    <a:cs typeface="Times" panose="02020603050405020304" pitchFamily="18" charset="0"/>
                  </a:rPr>
                  <a:t> iteration.</a:t>
                </a:r>
                <a:br>
                  <a:rPr lang="en-US" dirty="0">
                    <a:latin typeface="Times" panose="02020603050405020304" pitchFamily="18" charset="0"/>
                    <a:cs typeface="Times" panose="02020603050405020304" pitchFamily="18" charset="0"/>
                  </a:rPr>
                </a:br>
                <a:r>
                  <a:rPr lang="en-US" dirty="0">
                    <a:effectLst/>
                    <a:latin typeface="Times" panose="02020603050405020304" pitchFamily="18" charset="0"/>
                    <a:cs typeface="Times" panose="02020603050405020304" pitchFamily="18" charset="0"/>
                  </a:rPr>
                  <a:t>The reason for converting all power measurements is to have</a:t>
                </a:r>
                <a:br>
                  <a:rPr lang="en-US" dirty="0">
                    <a:latin typeface="Times" panose="02020603050405020304" pitchFamily="18" charset="0"/>
                    <a:cs typeface="Times" panose="02020603050405020304" pitchFamily="18" charset="0"/>
                  </a:rPr>
                </a:br>
                <a:r>
                  <a:rPr lang="en-US" dirty="0">
                    <a:effectLst/>
                    <a:latin typeface="Times" panose="02020603050405020304" pitchFamily="18" charset="0"/>
                    <a:cs typeface="Times" panose="02020603050405020304" pitchFamily="18" charset="0"/>
                  </a:rPr>
                  <a:t>linear relationships between the equivalent currents and the</a:t>
                </a:r>
                <a:br>
                  <a:rPr lang="en-US" dirty="0">
                    <a:latin typeface="Times" panose="02020603050405020304" pitchFamily="18" charset="0"/>
                    <a:cs typeface="Times" panose="02020603050405020304" pitchFamily="18" charset="0"/>
                  </a:rPr>
                </a:br>
                <a:r>
                  <a:rPr lang="en-US" dirty="0">
                    <a:effectLst/>
                    <a:latin typeface="Times" panose="02020603050405020304" pitchFamily="18" charset="0"/>
                    <a:cs typeface="Times" panose="02020603050405020304" pitchFamily="18" charset="0"/>
                  </a:rPr>
                  <a:t>state variables as it can be observed from this equation.</a:t>
                </a:r>
                <a:endParaRPr lang="en-US" dirty="0">
                  <a:latin typeface="Times" panose="02020603050405020304" pitchFamily="18" charset="0"/>
                  <a:cs typeface="Times" panose="02020603050405020304" pitchFamily="18" charset="0"/>
                </a:endParaRPr>
              </a:p>
            </p:txBody>
          </p:sp>
        </mc:Choice>
        <mc:Fallback xmlns="">
          <p:sp>
            <p:nvSpPr>
              <p:cNvPr id="10" name="TextBox 9">
                <a:extLst>
                  <a:ext uri="{FF2B5EF4-FFF2-40B4-BE49-F238E27FC236}">
                    <a16:creationId xmlns:a16="http://schemas.microsoft.com/office/drawing/2014/main" id="{9DC634A4-2DAF-0F4A-E6BC-BF6B7896E657}"/>
                  </a:ext>
                </a:extLst>
              </p:cNvPr>
              <p:cNvSpPr txBox="1">
                <a:spLocks noRot="1" noChangeAspect="1" noMove="1" noResize="1" noEditPoints="1" noAdjustHandles="1" noChangeArrowheads="1" noChangeShapeType="1" noTextEdit="1"/>
              </p:cNvSpPr>
              <p:nvPr/>
            </p:nvSpPr>
            <p:spPr>
              <a:xfrm>
                <a:off x="304800" y="4055066"/>
                <a:ext cx="8610600" cy="1651093"/>
              </a:xfrm>
              <a:prstGeom prst="rect">
                <a:avLst/>
              </a:prstGeom>
              <a:blipFill>
                <a:blip r:embed="rId6"/>
                <a:stretch>
                  <a:fillRect l="-1062" b="-7749"/>
                </a:stretch>
              </a:blipFill>
            </p:spPr>
            <p:txBody>
              <a:bodyPr/>
              <a:lstStyle/>
              <a:p>
                <a:r>
                  <a:rPr lang="en-US">
                    <a:noFill/>
                  </a:rPr>
                  <a:t> </a:t>
                </a:r>
              </a:p>
            </p:txBody>
          </p:sp>
        </mc:Fallback>
      </mc:AlternateContent>
    </p:spTree>
    <p:extLst>
      <p:ext uri="{BB962C8B-B14F-4D97-AF65-F5344CB8AC3E}">
        <p14:creationId xmlns:p14="http://schemas.microsoft.com/office/powerpoint/2010/main" val="3900534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23</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6" name="Title 1">
            <a:extLst>
              <a:ext uri="{FF2B5EF4-FFF2-40B4-BE49-F238E27FC236}">
                <a16:creationId xmlns:a16="http://schemas.microsoft.com/office/drawing/2014/main" id="{56C05C40-DF76-62AD-4167-004F51E923EE}"/>
              </a:ext>
            </a:extLst>
          </p:cNvPr>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Branch Current-Based SE Algorithm</a:t>
            </a:r>
            <a:endParaRPr lang="en-US" sz="2800" dirty="0"/>
          </a:p>
        </p:txBody>
      </p:sp>
      <p:sp>
        <p:nvSpPr>
          <p:cNvPr id="3" name="TextBox 2">
            <a:extLst>
              <a:ext uri="{FF2B5EF4-FFF2-40B4-BE49-F238E27FC236}">
                <a16:creationId xmlns:a16="http://schemas.microsoft.com/office/drawing/2014/main" id="{FF037335-C2BC-A218-BB58-94A98A0B53C1}"/>
              </a:ext>
            </a:extLst>
          </p:cNvPr>
          <p:cNvSpPr txBox="1"/>
          <p:nvPr/>
        </p:nvSpPr>
        <p:spPr>
          <a:xfrm>
            <a:off x="228600" y="1016000"/>
            <a:ext cx="8153400" cy="461665"/>
          </a:xfrm>
          <a:prstGeom prst="rect">
            <a:avLst/>
          </a:prstGeom>
          <a:noFill/>
        </p:spPr>
        <p:txBody>
          <a:bodyPr wrap="square">
            <a:spAutoFit/>
          </a:bodyPr>
          <a:lstStyle/>
          <a:p>
            <a:r>
              <a:rPr lang="en-US" dirty="0">
                <a:latin typeface="Times" panose="02020603050405020304" pitchFamily="18" charset="0"/>
                <a:cs typeface="Times" panose="02020603050405020304" pitchFamily="18" charset="0"/>
              </a:rPr>
              <a:t>(2) Current Magnitude Measurements:</a:t>
            </a:r>
          </a:p>
        </p:txBody>
      </p:sp>
      <p:graphicFrame>
        <p:nvGraphicFramePr>
          <p:cNvPr id="2" name="Object 1">
            <a:extLst>
              <a:ext uri="{FF2B5EF4-FFF2-40B4-BE49-F238E27FC236}">
                <a16:creationId xmlns:a16="http://schemas.microsoft.com/office/drawing/2014/main" id="{CBB1CB31-2706-6EAE-C0A6-FA016DD9C7BA}"/>
              </a:ext>
            </a:extLst>
          </p:cNvPr>
          <p:cNvGraphicFramePr>
            <a:graphicFrameLocks noChangeAspect="1"/>
          </p:cNvGraphicFramePr>
          <p:nvPr>
            <p:extLst>
              <p:ext uri="{D42A27DB-BD31-4B8C-83A1-F6EECF244321}">
                <p14:modId xmlns:p14="http://schemas.microsoft.com/office/powerpoint/2010/main" val="1500093628"/>
              </p:ext>
            </p:extLst>
          </p:nvPr>
        </p:nvGraphicFramePr>
        <p:xfrm>
          <a:off x="1905000" y="1574215"/>
          <a:ext cx="4935108" cy="883900"/>
        </p:xfrm>
        <a:graphic>
          <a:graphicData uri="http://schemas.openxmlformats.org/presentationml/2006/ole">
            <mc:AlternateContent xmlns:mc="http://schemas.openxmlformats.org/markup-compatibility/2006">
              <mc:Choice xmlns:v="urn:schemas-microsoft-com:vml" Requires="v">
                <p:oleObj spid="_x0000_s3078" name="Equation" r:id="rId4" imgW="1701720" imgH="304560" progId="Equation.DSMT4">
                  <p:embed/>
                </p:oleObj>
              </mc:Choice>
              <mc:Fallback>
                <p:oleObj name="Equation" r:id="rId4" imgW="1701720" imgH="304560" progId="Equation.DSMT4">
                  <p:embed/>
                  <p:pic>
                    <p:nvPicPr>
                      <p:cNvPr id="0" name=""/>
                      <p:cNvPicPr/>
                      <p:nvPr/>
                    </p:nvPicPr>
                    <p:blipFill>
                      <a:blip r:embed="rId5"/>
                      <a:stretch>
                        <a:fillRect/>
                      </a:stretch>
                    </p:blipFill>
                    <p:spPr>
                      <a:xfrm>
                        <a:off x="1905000" y="1574215"/>
                        <a:ext cx="4935108" cy="8839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79BFF08E-C16F-FC03-F32B-33F49799C63E}"/>
              </a:ext>
            </a:extLst>
          </p:cNvPr>
          <p:cNvSpPr txBox="1"/>
          <p:nvPr/>
        </p:nvSpPr>
        <p:spPr>
          <a:xfrm>
            <a:off x="228600" y="2718410"/>
            <a:ext cx="8153400" cy="461665"/>
          </a:xfrm>
          <a:prstGeom prst="rect">
            <a:avLst/>
          </a:prstGeom>
          <a:noFill/>
        </p:spPr>
        <p:txBody>
          <a:bodyPr wrap="square">
            <a:spAutoFit/>
          </a:bodyPr>
          <a:lstStyle/>
          <a:p>
            <a:r>
              <a:rPr lang="en-US" dirty="0">
                <a:latin typeface="Times" panose="02020603050405020304" pitchFamily="18" charset="0"/>
                <a:cs typeface="Times" panose="02020603050405020304" pitchFamily="18" charset="0"/>
              </a:rPr>
              <a:t>(3) Voltage Magnitude Measurements:</a:t>
            </a:r>
          </a:p>
        </p:txBody>
      </p:sp>
      <p:graphicFrame>
        <p:nvGraphicFramePr>
          <p:cNvPr id="11" name="Object 10">
            <a:extLst>
              <a:ext uri="{FF2B5EF4-FFF2-40B4-BE49-F238E27FC236}">
                <a16:creationId xmlns:a16="http://schemas.microsoft.com/office/drawing/2014/main" id="{C5039139-0A58-97EA-12EA-0CC8C37D077D}"/>
              </a:ext>
            </a:extLst>
          </p:cNvPr>
          <p:cNvGraphicFramePr>
            <a:graphicFrameLocks noChangeAspect="1"/>
          </p:cNvGraphicFramePr>
          <p:nvPr>
            <p:extLst>
              <p:ext uri="{D42A27DB-BD31-4B8C-83A1-F6EECF244321}">
                <p14:modId xmlns:p14="http://schemas.microsoft.com/office/powerpoint/2010/main" val="2607017313"/>
              </p:ext>
            </p:extLst>
          </p:nvPr>
        </p:nvGraphicFramePr>
        <p:xfrm>
          <a:off x="2286000" y="3180075"/>
          <a:ext cx="3810000" cy="1192696"/>
        </p:xfrm>
        <a:graphic>
          <a:graphicData uri="http://schemas.openxmlformats.org/presentationml/2006/ole">
            <mc:AlternateContent xmlns:mc="http://schemas.openxmlformats.org/markup-compatibility/2006">
              <mc:Choice xmlns:v="urn:schemas-microsoft-com:vml" Requires="v">
                <p:oleObj spid="_x0000_s3079" name="Equation" r:id="rId6" imgW="1460160" imgH="457200" progId="Equation.DSMT4">
                  <p:embed/>
                </p:oleObj>
              </mc:Choice>
              <mc:Fallback>
                <p:oleObj name="Equation" r:id="rId6" imgW="1460160" imgH="457200" progId="Equation.DSMT4">
                  <p:embed/>
                  <p:pic>
                    <p:nvPicPr>
                      <p:cNvPr id="0" name=""/>
                      <p:cNvPicPr/>
                      <p:nvPr/>
                    </p:nvPicPr>
                    <p:blipFill>
                      <a:blip r:embed="rId7"/>
                      <a:stretch>
                        <a:fillRect/>
                      </a:stretch>
                    </p:blipFill>
                    <p:spPr>
                      <a:xfrm>
                        <a:off x="2286000" y="3180075"/>
                        <a:ext cx="3810000" cy="119269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0B6FF24-5B05-EED2-4E11-EC7EC8EC43D0}"/>
                  </a:ext>
                </a:extLst>
              </p:cNvPr>
              <p:cNvSpPr txBox="1"/>
              <p:nvPr/>
            </p:nvSpPr>
            <p:spPr>
              <a:xfrm>
                <a:off x="295854" y="4390340"/>
                <a:ext cx="8153400" cy="584904"/>
              </a:xfrm>
              <a:prstGeom prst="rect">
                <a:avLst/>
              </a:prstGeom>
              <a:noFill/>
            </p:spPr>
            <p:txBody>
              <a:bodyPr wrap="square">
                <a:spAutoFit/>
              </a:bodyPr>
              <a:lstStyle/>
              <a:p>
                <a:r>
                  <a:rPr lang="en-US" dirty="0">
                    <a:effectLst/>
                    <a:latin typeface="Times" panose="02020603050405020304" pitchFamily="18" charset="0"/>
                    <a:cs typeface="Times" panose="02020603050405020304" pitchFamily="18" charset="0"/>
                  </a:rPr>
                  <a:t>where </a:t>
                </a:r>
                <a14:m>
                  <m:oMath xmlns:m="http://schemas.openxmlformats.org/officeDocument/2006/math">
                    <m:sSubSup>
                      <m:sSubSupPr>
                        <m:ctrlPr>
                          <a:rPr lang="en-US" b="0" i="1" smtClean="0">
                            <a:effectLst/>
                            <a:latin typeface="Cambria Math" panose="02040503050406030204" pitchFamily="18" charset="0"/>
                          </a:rPr>
                        </m:ctrlPr>
                      </m:sSubSupPr>
                      <m:e>
                        <m:r>
                          <a:rPr lang="en-US" b="0" i="1" smtClean="0">
                            <a:effectLst/>
                            <a:latin typeface="Cambria Math" panose="02040503050406030204" pitchFamily="18" charset="0"/>
                          </a:rPr>
                          <m:t>𝑉</m:t>
                        </m:r>
                      </m:e>
                      <m:sub>
                        <m:r>
                          <a:rPr lang="en-US" b="0" i="1" smtClean="0">
                            <a:effectLst/>
                            <a:latin typeface="Cambria Math" panose="02040503050406030204" pitchFamily="18" charset="0"/>
                          </a:rPr>
                          <m:t>𝑗</m:t>
                        </m:r>
                      </m:sub>
                      <m:sup>
                        <m:r>
                          <a:rPr lang="en-US" b="0" i="1" smtClean="0">
                            <a:effectLst/>
                            <a:latin typeface="Cambria Math" panose="02040503050406030204" pitchFamily="18" charset="0"/>
                          </a:rPr>
                          <m:t>𝑝h</m:t>
                        </m:r>
                      </m:sup>
                    </m:sSubSup>
                  </m:oMath>
                </a14:m>
                <a:r>
                  <a:rPr lang="en-US" dirty="0">
                    <a:effectLst/>
                    <a:latin typeface="Times" panose="02020603050405020304" pitchFamily="18" charset="0"/>
                    <a:cs typeface="Times" panose="02020603050405020304" pitchFamily="18" charset="0"/>
                  </a:rPr>
                  <a:t> is the substation voltage.</a:t>
                </a:r>
                <a:endParaRPr lang="en-US" dirty="0">
                  <a:latin typeface="Times" panose="02020603050405020304" pitchFamily="18" charset="0"/>
                  <a:cs typeface="Times" panose="02020603050405020304" pitchFamily="18" charset="0"/>
                </a:endParaRPr>
              </a:p>
            </p:txBody>
          </p:sp>
        </mc:Choice>
        <mc:Fallback xmlns="">
          <p:sp>
            <p:nvSpPr>
              <p:cNvPr id="14" name="TextBox 13">
                <a:extLst>
                  <a:ext uri="{FF2B5EF4-FFF2-40B4-BE49-F238E27FC236}">
                    <a16:creationId xmlns:a16="http://schemas.microsoft.com/office/drawing/2014/main" id="{60B6FF24-5B05-EED2-4E11-EC7EC8EC43D0}"/>
                  </a:ext>
                </a:extLst>
              </p:cNvPr>
              <p:cNvSpPr txBox="1">
                <a:spLocks noRot="1" noChangeAspect="1" noMove="1" noResize="1" noEditPoints="1" noAdjustHandles="1" noChangeArrowheads="1" noChangeShapeType="1" noTextEdit="1"/>
              </p:cNvSpPr>
              <p:nvPr/>
            </p:nvSpPr>
            <p:spPr>
              <a:xfrm>
                <a:off x="295854" y="4390340"/>
                <a:ext cx="8153400" cy="584904"/>
              </a:xfrm>
              <a:prstGeom prst="rect">
                <a:avLst/>
              </a:prstGeom>
              <a:blipFill>
                <a:blip r:embed="rId8"/>
                <a:stretch>
                  <a:fillRect l="-1197" b="-11458"/>
                </a:stretch>
              </a:blipFill>
            </p:spPr>
            <p:txBody>
              <a:bodyPr/>
              <a:lstStyle/>
              <a:p>
                <a:r>
                  <a:rPr lang="en-US">
                    <a:noFill/>
                  </a:rPr>
                  <a:t> </a:t>
                </a:r>
              </a:p>
            </p:txBody>
          </p:sp>
        </mc:Fallback>
      </mc:AlternateContent>
    </p:spTree>
    <p:extLst>
      <p:ext uri="{BB962C8B-B14F-4D97-AF65-F5344CB8AC3E}">
        <p14:creationId xmlns:p14="http://schemas.microsoft.com/office/powerpoint/2010/main" val="193519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551141" y="5791200"/>
            <a:ext cx="2133600" cy="365125"/>
          </a:xfrm>
        </p:spPr>
        <p:txBody>
          <a:bodyPr/>
          <a:lstStyle/>
          <a:p>
            <a:fld id="{179A9A4E-4C82-4D44-9372-C31BB3818094}" type="slidenum">
              <a:rPr lang="en-US" smtClean="0"/>
              <a:pPr/>
              <a:t>24</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3" name="文本框 2">
            <a:extLst>
              <a:ext uri="{FF2B5EF4-FFF2-40B4-BE49-F238E27FC236}">
                <a16:creationId xmlns:a16="http://schemas.microsoft.com/office/drawing/2014/main" id="{3DDDA3D4-B803-4536-8711-40DD6E6AE5FC}"/>
              </a:ext>
            </a:extLst>
          </p:cNvPr>
          <p:cNvSpPr txBox="1"/>
          <p:nvPr/>
        </p:nvSpPr>
        <p:spPr>
          <a:xfrm>
            <a:off x="685800" y="914400"/>
            <a:ext cx="7998941" cy="5016758"/>
          </a:xfrm>
          <a:prstGeom prst="rect">
            <a:avLst/>
          </a:prstGeom>
          <a:noFill/>
        </p:spPr>
        <p:txBody>
          <a:bodyPr wrap="square" rtlCol="0">
            <a:spAutoFit/>
          </a:bodyPr>
          <a:lstStyle/>
          <a:p>
            <a:r>
              <a:rPr lang="en-US" dirty="0"/>
              <a:t>Detailed Algorithm:</a:t>
            </a:r>
          </a:p>
          <a:p>
            <a:endParaRPr lang="en-US" dirty="0"/>
          </a:p>
          <a:p>
            <a:r>
              <a:rPr lang="en-US" b="1" dirty="0"/>
              <a:t>-Step 1 Initialization</a:t>
            </a:r>
            <a:r>
              <a:rPr lang="en-US" dirty="0"/>
              <a:t>:</a:t>
            </a:r>
          </a:p>
          <a:p>
            <a:pPr marL="342900" indent="-342900">
              <a:buFont typeface="Wingdings" panose="05000000000000000000" pitchFamily="2" charset="2"/>
              <a:buChar char="Ø"/>
            </a:pPr>
            <a:r>
              <a:rPr lang="en-US" sz="2200" dirty="0"/>
              <a:t>  	Set the initial value of voltage at every node, such as 1 pu.</a:t>
            </a:r>
          </a:p>
          <a:p>
            <a:pPr marL="342900" indent="-342900">
              <a:buFont typeface="Wingdings" panose="05000000000000000000" pitchFamily="2" charset="2"/>
              <a:buChar char="Ø"/>
            </a:pPr>
            <a:r>
              <a:rPr lang="en-US" sz="2200" dirty="0"/>
              <a:t>	</a:t>
            </a:r>
            <a:r>
              <a:rPr lang="en-US" sz="2200" b="1" dirty="0"/>
              <a:t>Backward Step</a:t>
            </a:r>
            <a:r>
              <a:rPr lang="en-US" sz="2200" dirty="0"/>
              <a:t>: Using the injected power at every node,	the values of state variables (branch current magnitudes and 	phase angles) are computed starting from the end of networks.</a:t>
            </a:r>
          </a:p>
          <a:p>
            <a:endParaRPr lang="en-US" dirty="0"/>
          </a:p>
          <a:p>
            <a:r>
              <a:rPr lang="en-US" b="1" dirty="0"/>
              <a:t>-Step 2 WLS</a:t>
            </a:r>
          </a:p>
          <a:p>
            <a:pPr marL="342900" indent="-342900">
              <a:buFont typeface="Wingdings" panose="05000000000000000000" pitchFamily="2" charset="2"/>
              <a:buChar char="Ø"/>
            </a:pPr>
            <a:r>
              <a:rPr lang="en-US" sz="2200" dirty="0"/>
              <a:t>	Using the WLS method, the state variable increments are	obtained.</a:t>
            </a:r>
          </a:p>
          <a:p>
            <a:pPr marL="342900" indent="-342900">
              <a:buFont typeface="Wingdings" panose="05000000000000000000" pitchFamily="2" charset="2"/>
              <a:buChar char="Ø"/>
            </a:pPr>
            <a:r>
              <a:rPr lang="en-US" sz="2200" dirty="0"/>
              <a:t>	Update the value of state variables.</a:t>
            </a:r>
          </a:p>
          <a:p>
            <a:endParaRPr lang="en-US" dirty="0"/>
          </a:p>
        </p:txBody>
      </p:sp>
      <p:sp>
        <p:nvSpPr>
          <p:cNvPr id="9" name="Title 1">
            <a:extLst>
              <a:ext uri="{FF2B5EF4-FFF2-40B4-BE49-F238E27FC236}">
                <a16:creationId xmlns:a16="http://schemas.microsoft.com/office/drawing/2014/main" id="{5F06BFDC-7955-BABC-1DF7-E2729632E0A0}"/>
              </a:ext>
            </a:extLst>
          </p:cNvPr>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Branch Current-Based SE Algorithm</a:t>
            </a:r>
            <a:endParaRPr lang="en-US" sz="2800" dirty="0"/>
          </a:p>
        </p:txBody>
      </p:sp>
    </p:spTree>
    <p:extLst>
      <p:ext uri="{BB962C8B-B14F-4D97-AF65-F5344CB8AC3E}">
        <p14:creationId xmlns:p14="http://schemas.microsoft.com/office/powerpoint/2010/main" val="1513456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551141" y="5791200"/>
            <a:ext cx="2133600" cy="365125"/>
          </a:xfrm>
        </p:spPr>
        <p:txBody>
          <a:bodyPr/>
          <a:lstStyle/>
          <a:p>
            <a:fld id="{179A9A4E-4C82-4D44-9372-C31BB3818094}" type="slidenum">
              <a:rPr lang="en-US" smtClean="0"/>
              <a:pPr/>
              <a:t>25</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3" name="文本框 2">
            <a:extLst>
              <a:ext uri="{FF2B5EF4-FFF2-40B4-BE49-F238E27FC236}">
                <a16:creationId xmlns:a16="http://schemas.microsoft.com/office/drawing/2014/main" id="{3DDDA3D4-B803-4536-8711-40DD6E6AE5FC}"/>
              </a:ext>
            </a:extLst>
          </p:cNvPr>
          <p:cNvSpPr txBox="1"/>
          <p:nvPr/>
        </p:nvSpPr>
        <p:spPr>
          <a:xfrm>
            <a:off x="495300" y="955040"/>
            <a:ext cx="8153400" cy="3323987"/>
          </a:xfrm>
          <a:prstGeom prst="rect">
            <a:avLst/>
          </a:prstGeom>
          <a:noFill/>
        </p:spPr>
        <p:txBody>
          <a:bodyPr wrap="square" rtlCol="0">
            <a:spAutoFit/>
          </a:bodyPr>
          <a:lstStyle/>
          <a:p>
            <a:r>
              <a:rPr lang="en-US" dirty="0"/>
              <a:t>Detailed Algorithm:</a:t>
            </a:r>
          </a:p>
          <a:p>
            <a:endParaRPr lang="en-US" dirty="0"/>
          </a:p>
          <a:p>
            <a:r>
              <a:rPr lang="en-US" b="1" dirty="0"/>
              <a:t>-Step 3 Forward Step:</a:t>
            </a:r>
          </a:p>
          <a:p>
            <a:pPr marL="342900" indent="-342900">
              <a:buFont typeface="Wingdings" panose="05000000000000000000" pitchFamily="2" charset="2"/>
              <a:buChar char="Ø"/>
            </a:pPr>
            <a:r>
              <a:rPr lang="en-US" dirty="0"/>
              <a:t>  	</a:t>
            </a:r>
            <a:r>
              <a:rPr lang="en-US" sz="2200" dirty="0"/>
              <a:t>Using the new values of state variables, the values of nodal 	voltages are calculated starting from the substation.</a:t>
            </a:r>
          </a:p>
          <a:p>
            <a:pPr marL="342900" indent="-342900">
              <a:buFont typeface="Wingdings" panose="05000000000000000000" pitchFamily="2" charset="2"/>
              <a:buChar char="Ø"/>
            </a:pPr>
            <a:endParaRPr lang="en-US" sz="2200" dirty="0"/>
          </a:p>
          <a:p>
            <a:r>
              <a:rPr lang="en-US" b="1" dirty="0"/>
              <a:t>-Step 4 Convergence Analysis</a:t>
            </a:r>
          </a:p>
          <a:p>
            <a:pPr marL="342900" indent="-342900">
              <a:buFont typeface="Wingdings" panose="05000000000000000000" pitchFamily="2" charset="2"/>
              <a:buChar char="Ø"/>
            </a:pPr>
            <a:r>
              <a:rPr lang="en-US" dirty="0"/>
              <a:t>	</a:t>
            </a:r>
            <a:r>
              <a:rPr lang="en-US" sz="2200" dirty="0"/>
              <a:t>If the increments are smaller than the tolerance: stop. If not, 	return to step 2.</a:t>
            </a:r>
          </a:p>
        </p:txBody>
      </p:sp>
      <p:sp>
        <p:nvSpPr>
          <p:cNvPr id="8" name="Title 1">
            <a:extLst>
              <a:ext uri="{FF2B5EF4-FFF2-40B4-BE49-F238E27FC236}">
                <a16:creationId xmlns:a16="http://schemas.microsoft.com/office/drawing/2014/main" id="{F341D615-022F-F791-C369-FF668F280D9F}"/>
              </a:ext>
            </a:extLst>
          </p:cNvPr>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Branch Current-Based SE Algorithm </a:t>
            </a:r>
            <a:endParaRPr lang="en-US" sz="2800" dirty="0"/>
          </a:p>
        </p:txBody>
      </p:sp>
    </p:spTree>
    <p:extLst>
      <p:ext uri="{BB962C8B-B14F-4D97-AF65-F5344CB8AC3E}">
        <p14:creationId xmlns:p14="http://schemas.microsoft.com/office/powerpoint/2010/main" val="2667341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latin typeface="Times" panose="02020603050405020304" pitchFamily="18" charset="0"/>
                <a:cs typeface="Times" panose="02020603050405020304" pitchFamily="18" charset="0"/>
              </a:rPr>
              <a:pPr/>
              <a:t>26</a:t>
            </a:fld>
            <a:endParaRPr lang="en-US" dirty="0">
              <a:latin typeface="Times" panose="02020603050405020304" pitchFamily="18" charset="0"/>
              <a:cs typeface="Times" panose="02020603050405020304" pitchFamily="18" charset="0"/>
            </a:endParaRPr>
          </a:p>
        </p:txBody>
      </p:sp>
      <p:sp>
        <p:nvSpPr>
          <p:cNvPr id="5" name="Text Placeholder 4"/>
          <p:cNvSpPr>
            <a:spLocks noGrp="1"/>
          </p:cNvSpPr>
          <p:nvPr>
            <p:ph type="body" sz="quarter" idx="10"/>
          </p:nvPr>
        </p:nvSpPr>
        <p:spPr/>
        <p:txBody>
          <a:bodyPr/>
          <a:lstStyle/>
          <a:p>
            <a:r>
              <a:rPr lang="en-US" dirty="0">
                <a:latin typeface="Times" panose="02020603050405020304" pitchFamily="18" charset="0"/>
                <a:cs typeface="Times" panose="02020603050405020304" pitchFamily="18" charset="0"/>
              </a:rPr>
              <a:t>ECE</a:t>
            </a:r>
          </a:p>
        </p:txBody>
      </p:sp>
      <p:pic>
        <p:nvPicPr>
          <p:cNvPr id="3" name="Picture 2">
            <a:extLst>
              <a:ext uri="{FF2B5EF4-FFF2-40B4-BE49-F238E27FC236}">
                <a16:creationId xmlns:a16="http://schemas.microsoft.com/office/drawing/2014/main" id="{13BBD186-689C-498C-3524-CF00457609B6}"/>
              </a:ext>
            </a:extLst>
          </p:cNvPr>
          <p:cNvPicPr>
            <a:picLocks noChangeAspect="1"/>
          </p:cNvPicPr>
          <p:nvPr/>
        </p:nvPicPr>
        <p:blipFill>
          <a:blip r:embed="rId3"/>
          <a:stretch>
            <a:fillRect/>
          </a:stretch>
        </p:blipFill>
        <p:spPr>
          <a:xfrm>
            <a:off x="4840224" y="79520"/>
            <a:ext cx="3678936" cy="5747094"/>
          </a:xfrm>
          <a:prstGeom prst="rect">
            <a:avLst/>
          </a:prstGeom>
        </p:spPr>
      </p:pic>
      <p:sp>
        <p:nvSpPr>
          <p:cNvPr id="7" name="TextBox 6">
            <a:extLst>
              <a:ext uri="{FF2B5EF4-FFF2-40B4-BE49-F238E27FC236}">
                <a16:creationId xmlns:a16="http://schemas.microsoft.com/office/drawing/2014/main" id="{F0624687-0358-9DA2-2DD4-E9C346E9AAD6}"/>
              </a:ext>
            </a:extLst>
          </p:cNvPr>
          <p:cNvSpPr txBox="1"/>
          <p:nvPr/>
        </p:nvSpPr>
        <p:spPr>
          <a:xfrm>
            <a:off x="134112" y="438090"/>
            <a:ext cx="5105400" cy="830997"/>
          </a:xfrm>
          <a:prstGeom prst="rect">
            <a:avLst/>
          </a:prstGeom>
          <a:noFill/>
        </p:spPr>
        <p:txBody>
          <a:bodyPr wrap="square" rtlCol="0">
            <a:spAutoFit/>
          </a:bodyPr>
          <a:lstStyle/>
          <a:p>
            <a:r>
              <a:rPr lang="en-US" dirty="0">
                <a:latin typeface="Times" panose="02020603050405020304" pitchFamily="18" charset="0"/>
                <a:cs typeface="Times" panose="02020603050405020304" pitchFamily="18" charset="0"/>
              </a:rPr>
              <a:t>Block Diagram for solving WLS problem:</a:t>
            </a:r>
          </a:p>
        </p:txBody>
      </p:sp>
      <p:sp>
        <p:nvSpPr>
          <p:cNvPr id="8" name="TextBox 7">
            <a:extLst>
              <a:ext uri="{FF2B5EF4-FFF2-40B4-BE49-F238E27FC236}">
                <a16:creationId xmlns:a16="http://schemas.microsoft.com/office/drawing/2014/main" id="{8E1C3878-B7F1-49FE-5E5E-D846D2E4D526}"/>
              </a:ext>
            </a:extLst>
          </p:cNvPr>
          <p:cNvSpPr txBox="1"/>
          <p:nvPr/>
        </p:nvSpPr>
        <p:spPr>
          <a:xfrm>
            <a:off x="134112" y="1532189"/>
            <a:ext cx="5105400" cy="461665"/>
          </a:xfrm>
          <a:prstGeom prst="rect">
            <a:avLst/>
          </a:prstGeom>
          <a:noFill/>
        </p:spPr>
        <p:txBody>
          <a:bodyPr wrap="square">
            <a:spAutoFit/>
          </a:bodyPr>
          <a:lstStyle/>
          <a:p>
            <a:pPr marL="342900" indent="-342900">
              <a:buFont typeface="Arial" panose="020B0604020202020204" pitchFamily="34" charset="0"/>
              <a:buChar char="•"/>
            </a:pPr>
            <a:r>
              <a:rPr lang="en-US" sz="2400" b="0" i="0" u="none" strike="noStrike" baseline="0" dirty="0">
                <a:latin typeface="Times" panose="02020603050405020304" pitchFamily="18" charset="0"/>
                <a:cs typeface="Times" panose="02020603050405020304" pitchFamily="18" charset="0"/>
              </a:rPr>
              <a:t>Start by sitting the iteration </a:t>
            </a:r>
            <a:r>
              <a:rPr lang="en-US" sz="2400" b="0" i="1" u="none" strike="noStrike" baseline="0" dirty="0">
                <a:latin typeface="Times" panose="02020603050405020304" pitchFamily="18" charset="0"/>
                <a:cs typeface="Times" panose="02020603050405020304" pitchFamily="18" charset="0"/>
              </a:rPr>
              <a:t>k </a:t>
            </a:r>
            <a:r>
              <a:rPr lang="en-US" sz="2400" b="0" i="0" u="none" strike="noStrike" baseline="0" dirty="0">
                <a:latin typeface="Times" panose="02020603050405020304" pitchFamily="18" charset="0"/>
                <a:cs typeface="Times" panose="02020603050405020304" pitchFamily="18" charset="0"/>
              </a:rPr>
              <a:t>= 0.</a:t>
            </a:r>
            <a:endParaRPr lang="en-US" dirty="0">
              <a:latin typeface="Times" panose="02020603050405020304" pitchFamily="18" charset="0"/>
              <a:cs typeface="Times" panose="02020603050405020304" pitchFamily="18" charset="0"/>
            </a:endParaRPr>
          </a:p>
        </p:txBody>
      </p:sp>
      <p:sp>
        <p:nvSpPr>
          <p:cNvPr id="10" name="TextBox 9">
            <a:extLst>
              <a:ext uri="{FF2B5EF4-FFF2-40B4-BE49-F238E27FC236}">
                <a16:creationId xmlns:a16="http://schemas.microsoft.com/office/drawing/2014/main" id="{94E8756E-44F1-4FF6-A3B9-FB6A5D04A1BE}"/>
              </a:ext>
            </a:extLst>
          </p:cNvPr>
          <p:cNvSpPr txBox="1"/>
          <p:nvPr/>
        </p:nvSpPr>
        <p:spPr>
          <a:xfrm>
            <a:off x="143637" y="2255879"/>
            <a:ext cx="4572000" cy="461665"/>
          </a:xfrm>
          <a:prstGeom prst="rect">
            <a:avLst/>
          </a:prstGeom>
          <a:noFill/>
        </p:spPr>
        <p:txBody>
          <a:bodyPr wrap="square">
            <a:spAutoFit/>
          </a:bodyPr>
          <a:lstStyle/>
          <a:p>
            <a:pPr marL="342900" indent="-342900">
              <a:buFont typeface="Arial" panose="020B0604020202020204" pitchFamily="34" charset="0"/>
              <a:buChar char="•"/>
            </a:pPr>
            <a:r>
              <a:rPr lang="en-US" sz="2400" b="0" i="0" u="none" strike="noStrike" baseline="0" dirty="0">
                <a:latin typeface="Times" panose="02020603050405020304" pitchFamily="18" charset="0"/>
                <a:cs typeface="Times" panose="02020603050405020304" pitchFamily="18" charset="0"/>
              </a:rPr>
              <a:t>Initialize the node voltages.</a:t>
            </a:r>
            <a:endParaRPr lang="en-US" dirty="0">
              <a:latin typeface="Times" panose="02020603050405020304" pitchFamily="18" charset="0"/>
              <a:cs typeface="Times" panose="02020603050405020304" pitchFamily="18" charset="0"/>
            </a:endParaRPr>
          </a:p>
        </p:txBody>
      </p:sp>
      <p:sp>
        <p:nvSpPr>
          <p:cNvPr id="12" name="TextBox 11">
            <a:extLst>
              <a:ext uri="{FF2B5EF4-FFF2-40B4-BE49-F238E27FC236}">
                <a16:creationId xmlns:a16="http://schemas.microsoft.com/office/drawing/2014/main" id="{093499C4-367F-22A6-8DCE-0A55056246D8}"/>
              </a:ext>
            </a:extLst>
          </p:cNvPr>
          <p:cNvSpPr txBox="1"/>
          <p:nvPr/>
        </p:nvSpPr>
        <p:spPr>
          <a:xfrm>
            <a:off x="152020" y="2902210"/>
            <a:ext cx="4572000" cy="461665"/>
          </a:xfrm>
          <a:prstGeom prst="rect">
            <a:avLst/>
          </a:prstGeom>
          <a:noFill/>
        </p:spPr>
        <p:txBody>
          <a:bodyPr wrap="square">
            <a:spAutoFit/>
          </a:bodyPr>
          <a:lstStyle/>
          <a:p>
            <a:pPr marL="342900" indent="-342900">
              <a:buFont typeface="Arial" panose="020B0604020202020204" pitchFamily="34" charset="0"/>
              <a:buChar char="•"/>
            </a:pPr>
            <a:r>
              <a:rPr lang="en-US" sz="2400" b="0" i="0" u="none" strike="noStrike" baseline="0" dirty="0">
                <a:latin typeface="Times" panose="02020603050405020304" pitchFamily="18" charset="0"/>
                <a:cs typeface="Times" panose="02020603050405020304" pitchFamily="18" charset="0"/>
              </a:rPr>
              <a:t>Find the gain matrix </a:t>
            </a:r>
            <a:r>
              <a:rPr lang="en-US" sz="2400" b="0" i="1" u="none" strike="noStrike" baseline="0" dirty="0">
                <a:latin typeface="Times" panose="02020603050405020304" pitchFamily="18" charset="0"/>
                <a:cs typeface="Times" panose="02020603050405020304" pitchFamily="18" charset="0"/>
              </a:rPr>
              <a:t>G</a:t>
            </a:r>
            <a:r>
              <a:rPr lang="en-US" sz="2400" b="0" i="0" u="none" strike="noStrike" baseline="0" dirty="0">
                <a:latin typeface="Times" panose="02020603050405020304" pitchFamily="18" charset="0"/>
                <a:cs typeface="Times" panose="02020603050405020304" pitchFamily="18" charset="0"/>
              </a:rPr>
              <a:t>(</a:t>
            </a:r>
            <a:r>
              <a:rPr lang="en-US" sz="2400" b="0" i="1" u="none" strike="noStrike" baseline="0" dirty="0">
                <a:latin typeface="Times" panose="02020603050405020304" pitchFamily="18" charset="0"/>
                <a:cs typeface="Times" panose="02020603050405020304" pitchFamily="18" charset="0"/>
              </a:rPr>
              <a:t>x</a:t>
            </a:r>
            <a:r>
              <a:rPr lang="en-US" sz="2400" b="0" i="0" u="none" strike="noStrike" baseline="0" dirty="0">
                <a:latin typeface="Times" panose="02020603050405020304" pitchFamily="18" charset="0"/>
                <a:cs typeface="Times" panose="02020603050405020304" pitchFamily="18" charset="0"/>
              </a:rPr>
              <a:t>).</a:t>
            </a:r>
            <a:endParaRPr lang="en-US" dirty="0">
              <a:latin typeface="Times" panose="02020603050405020304" pitchFamily="18" charset="0"/>
              <a:cs typeface="Times" panose="02020603050405020304" pitchFamily="18" charset="0"/>
            </a:endParaRPr>
          </a:p>
        </p:txBody>
      </p:sp>
      <p:sp>
        <p:nvSpPr>
          <p:cNvPr id="14" name="TextBox 13">
            <a:extLst>
              <a:ext uri="{FF2B5EF4-FFF2-40B4-BE49-F238E27FC236}">
                <a16:creationId xmlns:a16="http://schemas.microsoft.com/office/drawing/2014/main" id="{0888A955-0FFD-5642-2F89-667322075B89}"/>
              </a:ext>
            </a:extLst>
          </p:cNvPr>
          <p:cNvSpPr txBox="1"/>
          <p:nvPr/>
        </p:nvSpPr>
        <p:spPr>
          <a:xfrm>
            <a:off x="162688" y="3429000"/>
            <a:ext cx="4572000" cy="1569660"/>
          </a:xfrm>
          <a:prstGeom prst="rect">
            <a:avLst/>
          </a:prstGeom>
          <a:noFill/>
        </p:spPr>
        <p:txBody>
          <a:bodyPr wrap="square">
            <a:spAutoFit/>
          </a:bodyPr>
          <a:lstStyle/>
          <a:p>
            <a:pPr marL="342900" indent="-342900" algn="l">
              <a:buFont typeface="Arial" panose="020B0604020202020204" pitchFamily="34" charset="0"/>
              <a:buChar char="•"/>
            </a:pPr>
            <a:r>
              <a:rPr lang="en-US" sz="2400" b="0" i="0" u="none" strike="noStrike" baseline="0" dirty="0">
                <a:latin typeface="Times" panose="02020603050405020304" pitchFamily="18" charset="0"/>
                <a:cs typeface="Times" panose="02020603050405020304" pitchFamily="18" charset="0"/>
              </a:rPr>
              <a:t>After obtaining the branch current estimate, update the node voltages using the forward sweeping approach.</a:t>
            </a:r>
            <a:endParaRPr lang="en-US" dirty="0">
              <a:latin typeface="Times" panose="02020603050405020304" pitchFamily="18" charset="0"/>
              <a:cs typeface="Times" panose="02020603050405020304" pitchFamily="18" charset="0"/>
            </a:endParaRPr>
          </a:p>
        </p:txBody>
      </p:sp>
      <p:sp>
        <p:nvSpPr>
          <p:cNvPr id="16" name="TextBox 15">
            <a:extLst>
              <a:ext uri="{FF2B5EF4-FFF2-40B4-BE49-F238E27FC236}">
                <a16:creationId xmlns:a16="http://schemas.microsoft.com/office/drawing/2014/main" id="{76C837D9-3F3D-4D58-A041-77B6B5E80AB4}"/>
              </a:ext>
            </a:extLst>
          </p:cNvPr>
          <p:cNvSpPr txBox="1"/>
          <p:nvPr/>
        </p:nvSpPr>
        <p:spPr>
          <a:xfrm>
            <a:off x="172213" y="5072034"/>
            <a:ext cx="4837176" cy="830997"/>
          </a:xfrm>
          <a:prstGeom prst="rect">
            <a:avLst/>
          </a:prstGeom>
          <a:noFill/>
        </p:spPr>
        <p:txBody>
          <a:bodyPr wrap="square">
            <a:spAutoFit/>
          </a:bodyPr>
          <a:lstStyle/>
          <a:p>
            <a:pPr marL="342900" indent="-342900">
              <a:buFont typeface="Arial" panose="020B0604020202020204" pitchFamily="34" charset="0"/>
              <a:buChar char="•"/>
            </a:pPr>
            <a:r>
              <a:rPr lang="en-US" sz="2400" b="0" i="0" u="none" strike="noStrike" baseline="0" dirty="0">
                <a:latin typeface="Times" panose="02020603050405020304" pitchFamily="18" charset="0"/>
                <a:cs typeface="Times" panose="02020603050405020304" pitchFamily="18" charset="0"/>
              </a:rPr>
              <a:t>Check for convergence</a:t>
            </a:r>
            <a:r>
              <a:rPr lang="en-US" dirty="0">
                <a:latin typeface="Times" panose="02020603050405020304" pitchFamily="18" charset="0"/>
                <a:cs typeface="Times" panose="02020603050405020304" pitchFamily="18" charset="0"/>
              </a:rPr>
              <a:t>, If no, update k = k + 1. Else, stop.</a:t>
            </a:r>
          </a:p>
        </p:txBody>
      </p:sp>
    </p:spTree>
    <p:extLst>
      <p:ext uri="{BB962C8B-B14F-4D97-AF65-F5344CB8AC3E}">
        <p14:creationId xmlns:p14="http://schemas.microsoft.com/office/powerpoint/2010/main" val="3062150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685800"/>
          </a:xfrm>
        </p:spPr>
        <p:txBody>
          <a:bodyPr/>
          <a:lstStyle/>
          <a:p>
            <a:r>
              <a:rPr lang="en-US" sz="2800" dirty="0">
                <a:latin typeface="Times New Roman" panose="02020603050405020304" pitchFamily="18" charset="0"/>
                <a:cs typeface="Times New Roman" panose="02020603050405020304" pitchFamily="18" charset="0"/>
              </a:rPr>
              <a:t>Contents</a:t>
            </a:r>
          </a:p>
        </p:txBody>
      </p:sp>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27</a:t>
            </a:fld>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ECE</a:t>
            </a:r>
          </a:p>
        </p:txBody>
      </p:sp>
      <p:sp>
        <p:nvSpPr>
          <p:cNvPr id="3" name="TextBox 2"/>
          <p:cNvSpPr txBox="1"/>
          <p:nvPr/>
        </p:nvSpPr>
        <p:spPr>
          <a:xfrm>
            <a:off x="190500" y="857250"/>
            <a:ext cx="8763000" cy="5262979"/>
          </a:xfrm>
          <a:prstGeom prst="rect">
            <a:avLst/>
          </a:prstGeom>
          <a:noFill/>
        </p:spPr>
        <p:txBody>
          <a:bodyPr wrap="square" rtlCol="0">
            <a:spAutoFit/>
          </a:bodyPr>
          <a:lstStyle/>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to State Estimation (SE)</a:t>
            </a:r>
          </a:p>
          <a:p>
            <a:pPr marL="800100" lvl="1" indent="-342900">
              <a:buFontTx/>
              <a:buChar char="-"/>
            </a:pPr>
            <a:r>
              <a:rPr lang="en-US" sz="1800" dirty="0">
                <a:latin typeface="Times New Roman" panose="02020603050405020304" pitchFamily="18" charset="0"/>
                <a:cs typeface="Times New Roman" panose="02020603050405020304" pitchFamily="18" charset="0"/>
              </a:rPr>
              <a:t>The concept of SE</a:t>
            </a:r>
          </a:p>
          <a:p>
            <a:pPr marL="800100" lvl="1" indent="-342900">
              <a:buFontTx/>
              <a:buChar char="-"/>
            </a:pPr>
            <a:r>
              <a:rPr lang="en-US" sz="1800" dirty="0">
                <a:latin typeface="Times New Roman" panose="02020603050405020304" pitchFamily="18" charset="0"/>
                <a:cs typeface="Times New Roman" panose="02020603050405020304" pitchFamily="18" charset="0"/>
              </a:rPr>
              <a:t>Conventional SE method</a:t>
            </a:r>
            <a:endParaRPr lang="en-US"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to Distribution System State Estimation (DSSE)</a:t>
            </a:r>
          </a:p>
          <a:p>
            <a:pPr marL="800100" lvl="1" indent="-342900">
              <a:buFontTx/>
              <a:buChar char="-"/>
            </a:pPr>
            <a:r>
              <a:rPr lang="en-US" sz="1800" dirty="0">
                <a:latin typeface="Times New Roman" panose="02020603050405020304" pitchFamily="18" charset="0"/>
                <a:cs typeface="Times New Roman" panose="02020603050405020304" pitchFamily="18" charset="0"/>
              </a:rPr>
              <a:t>Transmission and distribution grids</a:t>
            </a:r>
          </a:p>
          <a:p>
            <a:pPr marL="800100" lvl="1" indent="-342900">
              <a:buFontTx/>
              <a:buChar char="-"/>
            </a:pPr>
            <a:r>
              <a:rPr lang="en-US" sz="1800" dirty="0">
                <a:latin typeface="Times New Roman" panose="02020603050405020304" pitchFamily="18" charset="0"/>
                <a:cs typeface="Times New Roman" panose="02020603050405020304" pitchFamily="18" charset="0"/>
              </a:rPr>
              <a:t>The concept of DSSE</a:t>
            </a:r>
          </a:p>
          <a:p>
            <a:pPr marL="800100" lvl="1" indent="-342900">
              <a:buFontTx/>
              <a:buChar char="-"/>
            </a:pPr>
            <a:r>
              <a:rPr lang="en-US" sz="1800" dirty="0">
                <a:latin typeface="Times New Roman" panose="02020603050405020304" pitchFamily="18" charset="0"/>
                <a:cs typeface="Times New Roman" panose="02020603050405020304" pitchFamily="18" charset="0"/>
              </a:rPr>
              <a:t>Conventional DSSE method</a:t>
            </a:r>
          </a:p>
          <a:p>
            <a:pPr marL="457200" indent="-4572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DSSE Research Topics</a:t>
            </a:r>
          </a:p>
          <a:p>
            <a:pPr marL="800100" lvl="1" indent="-342900">
              <a:buFontTx/>
              <a:buChar char="-"/>
            </a:pPr>
            <a:r>
              <a:rPr lang="en-US" sz="1800" b="1" dirty="0">
                <a:latin typeface="Times New Roman" panose="02020603050405020304" pitchFamily="18" charset="0"/>
                <a:cs typeface="Times New Roman" panose="02020603050405020304" pitchFamily="18" charset="0"/>
              </a:rPr>
              <a:t>The challenge</a:t>
            </a:r>
            <a:r>
              <a:rPr lang="en-US" altLang="zh-CN" sz="1800" b="1" dirty="0">
                <a:latin typeface="Times New Roman" panose="02020603050405020304" pitchFamily="18" charset="0"/>
                <a:cs typeface="Times New Roman" panose="02020603050405020304" pitchFamily="18" charset="0"/>
              </a:rPr>
              <a:t>s</a:t>
            </a:r>
            <a:r>
              <a:rPr lang="en-US" sz="1800" b="1" dirty="0">
                <a:latin typeface="Times New Roman" panose="02020603050405020304" pitchFamily="18" charset="0"/>
                <a:cs typeface="Times New Roman" panose="02020603050405020304" pitchFamily="18" charset="0"/>
              </a:rPr>
              <a:t> of DSSE</a:t>
            </a:r>
          </a:p>
          <a:p>
            <a:pPr marL="1257300" lvl="2" indent="-342900">
              <a:buFontTx/>
              <a:buChar char="-"/>
            </a:pPr>
            <a:r>
              <a:rPr lang="en-US" sz="1800" b="1" dirty="0">
                <a:latin typeface="Times New Roman" panose="02020603050405020304" pitchFamily="18" charset="0"/>
                <a:cs typeface="Times New Roman" panose="02020603050405020304" pitchFamily="18" charset="0"/>
              </a:rPr>
              <a:t>Observability problem</a:t>
            </a:r>
          </a:p>
          <a:p>
            <a:pPr marL="1257300" lvl="2" indent="-342900">
              <a:buFontTx/>
              <a:buChar char="-"/>
            </a:pPr>
            <a:r>
              <a:rPr lang="en-US" sz="1800" b="1" dirty="0">
                <a:latin typeface="Times New Roman" panose="02020603050405020304" pitchFamily="18" charset="0"/>
                <a:cs typeface="Times New Roman" panose="02020603050405020304" pitchFamily="18" charset="0"/>
              </a:rPr>
              <a:t>Metering device placement</a:t>
            </a:r>
          </a:p>
          <a:p>
            <a:pPr marL="1257300" lvl="2" indent="-342900">
              <a:buFontTx/>
              <a:buChar char="-"/>
            </a:pPr>
            <a:r>
              <a:rPr lang="en-US" sz="1800" b="1" dirty="0">
                <a:latin typeface="Times New Roman" panose="02020603050405020304" pitchFamily="18" charset="0"/>
                <a:cs typeface="Times New Roman" panose="02020603050405020304" pitchFamily="18" charset="0"/>
              </a:rPr>
              <a:t>Unbalanced problem</a:t>
            </a:r>
          </a:p>
          <a:p>
            <a:pPr marL="1257300" lvl="2" indent="-342900">
              <a:buFontTx/>
              <a:buChar char="-"/>
            </a:pPr>
            <a:r>
              <a:rPr lang="en-US" sz="1800" b="1" dirty="0">
                <a:latin typeface="Times New Roman" panose="02020603050405020304" pitchFamily="18" charset="0"/>
                <a:cs typeface="Times New Roman" panose="02020603050405020304" pitchFamily="18" charset="0"/>
              </a:rPr>
              <a:t>Topology configuration</a:t>
            </a:r>
          </a:p>
          <a:p>
            <a:pPr marL="1257300" lvl="2" indent="-342900">
              <a:buFontTx/>
              <a:buChar char="-"/>
            </a:pPr>
            <a:r>
              <a:rPr lang="en-US" sz="1800" b="1" dirty="0">
                <a:latin typeface="Times New Roman" panose="02020603050405020304" pitchFamily="18" charset="0"/>
                <a:cs typeface="Times New Roman" panose="02020603050405020304" pitchFamily="18" charset="0"/>
              </a:rPr>
              <a:t>R</a:t>
            </a:r>
            <a:r>
              <a:rPr lang="en-US" altLang="zh-CN" sz="1800" b="1" dirty="0">
                <a:latin typeface="Times New Roman" panose="02020603050405020304" pitchFamily="18" charset="0"/>
                <a:cs typeface="Times New Roman" panose="02020603050405020304" pitchFamily="18" charset="0"/>
              </a:rPr>
              <a:t>enewable integration</a:t>
            </a:r>
          </a:p>
          <a:p>
            <a:pPr marL="1257300" lvl="2" indent="-342900">
              <a:buFontTx/>
              <a:buChar char="-"/>
            </a:pPr>
            <a:r>
              <a:rPr lang="en-US" sz="1800" b="1" dirty="0">
                <a:latin typeface="Times New Roman" panose="02020603050405020304" pitchFamily="18" charset="0"/>
                <a:cs typeface="Times New Roman" panose="02020603050405020304" pitchFamily="18" charset="0"/>
              </a:rPr>
              <a:t>Robust DSSE methods</a:t>
            </a:r>
            <a:endParaRPr lang="en-US" altLang="zh-CN" sz="1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Smart meter data analysis</a:t>
            </a:r>
          </a:p>
          <a:p>
            <a:pPr lvl="1"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3495528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The Challenges of DSSE</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28</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6" name="TextBox 5"/>
          <p:cNvSpPr txBox="1"/>
          <p:nvPr/>
        </p:nvSpPr>
        <p:spPr>
          <a:xfrm>
            <a:off x="381000" y="914400"/>
            <a:ext cx="8534400" cy="4955203"/>
          </a:xfrm>
          <a:prstGeom prst="rect">
            <a:avLst/>
          </a:prstGeom>
          <a:noFill/>
        </p:spPr>
        <p:txBody>
          <a:bodyPr wrap="square" rtlCol="0">
            <a:spAutoFit/>
          </a:bodyPr>
          <a:lstStyle/>
          <a:p>
            <a:r>
              <a:rPr lang="en-US" dirty="0"/>
              <a:t>Compared to transmission system SE, DSSE is facing some unique challenges due to the characteristics of the system[2]. These challenges include</a:t>
            </a:r>
            <a:r>
              <a:rPr lang="en-US" altLang="zh-CN" dirty="0"/>
              <a:t>:</a:t>
            </a:r>
          </a:p>
          <a:p>
            <a:endParaRPr lang="en-US" dirty="0"/>
          </a:p>
          <a:p>
            <a:pPr marL="342900" indent="-342900">
              <a:buFont typeface="Arial" panose="020B0604020202020204" pitchFamily="34" charset="0"/>
              <a:buChar char="•"/>
            </a:pPr>
            <a:r>
              <a:rPr lang="en-US" sz="2000" dirty="0"/>
              <a:t>Low observability due to the lack of measurement device placements</a:t>
            </a:r>
          </a:p>
          <a:p>
            <a:endParaRPr lang="en-US" sz="2000" dirty="0"/>
          </a:p>
          <a:p>
            <a:pPr marL="342900" indent="-342900">
              <a:buFont typeface="Arial" panose="020B0604020202020204" pitchFamily="34" charset="0"/>
              <a:buChar char="•"/>
            </a:pPr>
            <a:r>
              <a:rPr lang="en-US" altLang="zh-CN" sz="2000" dirty="0"/>
              <a:t>Higher R/X</a:t>
            </a:r>
            <a:r>
              <a:rPr lang="en-US" sz="2000" dirty="0"/>
              <a:t> ratio</a:t>
            </a:r>
          </a:p>
          <a:p>
            <a:endParaRPr lang="en-US" sz="2000" dirty="0"/>
          </a:p>
          <a:p>
            <a:pPr marL="342900" indent="-342900">
              <a:buFont typeface="Arial" panose="020B0604020202020204" pitchFamily="34" charset="0"/>
              <a:buChar char="•"/>
            </a:pPr>
            <a:r>
              <a:rPr lang="en-US" sz="2000" dirty="0"/>
              <a:t>Three-phase unbalanced system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Communication issues and network topology identification problem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Renewable energy and EV integration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Cyber-security issues</a:t>
            </a:r>
          </a:p>
        </p:txBody>
      </p:sp>
    </p:spTree>
    <p:extLst>
      <p:ext uri="{BB962C8B-B14F-4D97-AF65-F5344CB8AC3E}">
        <p14:creationId xmlns:p14="http://schemas.microsoft.com/office/powerpoint/2010/main" val="1401715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Observability Problem</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29</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6" name="TextBox 5"/>
          <p:cNvSpPr txBox="1"/>
          <p:nvPr/>
        </p:nvSpPr>
        <p:spPr>
          <a:xfrm>
            <a:off x="228600" y="786765"/>
            <a:ext cx="8839200" cy="4493538"/>
          </a:xfrm>
          <a:prstGeom prst="rect">
            <a:avLst/>
          </a:prstGeom>
          <a:noFill/>
        </p:spPr>
        <p:txBody>
          <a:bodyPr wrap="square" rtlCol="0">
            <a:spAutoFit/>
          </a:bodyPr>
          <a:lstStyle/>
          <a:p>
            <a:pPr marL="342900" indent="-342900">
              <a:buFont typeface="Arial" panose="020B0604020202020204" pitchFamily="34" charset="0"/>
              <a:buChar char="•"/>
            </a:pPr>
            <a:r>
              <a:rPr lang="en-US" altLang="zh-CN" sz="2200" dirty="0"/>
              <a:t>Unlike transmission systems with a high data redundancy level, the distribution systems are generally undetermined with low observability. </a:t>
            </a:r>
          </a:p>
          <a:p>
            <a:pPr marL="342900" indent="-342900">
              <a:buFont typeface="Arial" panose="020B0604020202020204" pitchFamily="34" charset="0"/>
              <a:buChar char="•"/>
            </a:pPr>
            <a:endParaRPr lang="en-US" altLang="zh-CN" sz="2200" dirty="0"/>
          </a:p>
          <a:p>
            <a:pPr marL="342900" indent="-342900">
              <a:buFont typeface="Arial" panose="020B0604020202020204" pitchFamily="34" charset="0"/>
              <a:buChar char="•"/>
            </a:pPr>
            <a:r>
              <a:rPr lang="en-US" altLang="zh-CN" sz="2200" dirty="0"/>
              <a:t>“Observability” refers to the system operator’s ability to solve the SE problem. That depends on the number and location of metering devices. </a:t>
            </a:r>
          </a:p>
          <a:p>
            <a:pPr marL="342900" indent="-342900">
              <a:buFont typeface="Arial" panose="020B0604020202020204" pitchFamily="34" charset="0"/>
              <a:buChar char="•"/>
            </a:pPr>
            <a:endParaRPr lang="en-US" altLang="zh-CN" sz="2200" dirty="0"/>
          </a:p>
          <a:p>
            <a:pPr marL="342900" indent="-342900">
              <a:buFont typeface="Arial" panose="020B0604020202020204" pitchFamily="34" charset="0"/>
              <a:buChar char="•"/>
            </a:pPr>
            <a:r>
              <a:rPr lang="en-US" altLang="zh-CN" sz="2200" dirty="0"/>
              <a:t>Observability problem is one of the main challenges in applying transmission SE techniques to distribution systems directly [2].</a:t>
            </a:r>
          </a:p>
          <a:p>
            <a:pPr marL="342900" indent="-342900">
              <a:buFont typeface="Arial" panose="020B0604020202020204" pitchFamily="34" charset="0"/>
              <a:buChar char="•"/>
            </a:pPr>
            <a:endParaRPr lang="en-US" altLang="zh-CN" sz="2200" dirty="0"/>
          </a:p>
          <a:p>
            <a:pPr marL="342900" indent="-342900">
              <a:buFont typeface="Arial" panose="020B0604020202020204" pitchFamily="34" charset="0"/>
              <a:buChar char="•"/>
            </a:pPr>
            <a:r>
              <a:rPr lang="en-US" altLang="zh-CN" sz="2200" dirty="0"/>
              <a:t>In the traditional WLS-based SE method, the number of measurements must be larger than the estimated states. </a:t>
            </a:r>
          </a:p>
          <a:p>
            <a:pPr marL="342900" indent="-342900">
              <a:buFont typeface="Arial" panose="020B0604020202020204" pitchFamily="34" charset="0"/>
              <a:buChar char="•"/>
            </a:pPr>
            <a:endParaRPr lang="en-US" altLang="zh-CN" sz="2200" dirty="0"/>
          </a:p>
          <a:p>
            <a:pPr marL="342900" indent="-342900">
              <a:buFont typeface="Arial" panose="020B0604020202020204" pitchFamily="34" charset="0"/>
              <a:buChar char="•"/>
            </a:pPr>
            <a:r>
              <a:rPr lang="en-US" altLang="zh-CN" sz="2200" dirty="0"/>
              <a:t>The bad/missing measurement data also causes the observability problem.</a:t>
            </a:r>
          </a:p>
        </p:txBody>
      </p:sp>
    </p:spTree>
    <p:extLst>
      <p:ext uri="{BB962C8B-B14F-4D97-AF65-F5344CB8AC3E}">
        <p14:creationId xmlns:p14="http://schemas.microsoft.com/office/powerpoint/2010/main" val="4169522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772400" cy="589147"/>
          </a:xfrm>
        </p:spPr>
        <p:txBody>
          <a:bodyPr/>
          <a:lstStyle/>
          <a:p>
            <a:r>
              <a:rPr lang="en-US" sz="2800" dirty="0">
                <a:latin typeface="Times New Roman" panose="02020603050405020304" pitchFamily="18" charset="0"/>
                <a:cs typeface="Times New Roman" panose="02020603050405020304" pitchFamily="18" charset="0"/>
              </a:rPr>
              <a:t>The Concept of SE</a:t>
            </a:r>
          </a:p>
        </p:txBody>
      </p:sp>
      <p:sp>
        <p:nvSpPr>
          <p:cNvPr id="4" name="Slide Number Placeholder 3"/>
          <p:cNvSpPr>
            <a:spLocks noGrp="1"/>
          </p:cNvSpPr>
          <p:nvPr>
            <p:ph type="sldNum" sz="quarter" idx="4"/>
          </p:nvPr>
        </p:nvSpPr>
        <p:spPr/>
        <p:txBody>
          <a:bodyPr/>
          <a:lstStyle/>
          <a:p>
            <a:fld id="{179A9A4E-4C82-4D44-9372-C31BB3818094}" type="slidenum">
              <a:rPr lang="en-US" smtClean="0"/>
              <a:pPr/>
              <a:t>3</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8" name="Rectangle 7"/>
          <p:cNvSpPr/>
          <p:nvPr/>
        </p:nvSpPr>
        <p:spPr>
          <a:xfrm>
            <a:off x="11394" y="5833031"/>
            <a:ext cx="8839200" cy="261610"/>
          </a:xfrm>
          <a:prstGeom prst="rect">
            <a:avLst/>
          </a:prstGeom>
        </p:spPr>
        <p:txBody>
          <a:bodyPr wrap="square">
            <a:spAutoFit/>
          </a:bodyPr>
          <a:lstStyle/>
          <a:p>
            <a:pPr algn="just"/>
            <a:r>
              <a:rPr lang="en-US" sz="1000" dirty="0"/>
              <a:t>[1] </a:t>
            </a:r>
            <a:r>
              <a:rPr lang="en-US" sz="1100" dirty="0"/>
              <a:t>Gomez-</a:t>
            </a:r>
            <a:r>
              <a:rPr lang="en-US" sz="1100" dirty="0" err="1"/>
              <a:t>Exposito</a:t>
            </a:r>
            <a:r>
              <a:rPr lang="en-US" sz="1100" dirty="0"/>
              <a:t> A, </a:t>
            </a:r>
            <a:r>
              <a:rPr lang="en-US" sz="1100" dirty="0" err="1"/>
              <a:t>Abur</a:t>
            </a:r>
            <a:r>
              <a:rPr lang="en-US" sz="1100" dirty="0"/>
              <a:t> A. Power system state estimation: theory and implementation[M]. CRC press, 2004.</a:t>
            </a:r>
            <a:endParaRPr lang="en-US" sz="400" dirty="0"/>
          </a:p>
        </p:txBody>
      </p:sp>
      <p:sp>
        <p:nvSpPr>
          <p:cNvPr id="17" name="TextBox 16"/>
          <p:cNvSpPr txBox="1"/>
          <p:nvPr/>
        </p:nvSpPr>
        <p:spPr>
          <a:xfrm>
            <a:off x="2699526" y="5502033"/>
            <a:ext cx="4027064" cy="307777"/>
          </a:xfrm>
          <a:prstGeom prst="rect">
            <a:avLst/>
          </a:prstGeom>
          <a:noFill/>
        </p:spPr>
        <p:txBody>
          <a:bodyPr wrap="none" rtlCol="0">
            <a:spAutoFit/>
          </a:bodyPr>
          <a:lstStyle/>
          <a:p>
            <a:r>
              <a:rPr lang="en-US" sz="1400" dirty="0"/>
              <a:t>Fig. 1 State Diagram for Power System Operation [1]</a:t>
            </a:r>
          </a:p>
        </p:txBody>
      </p:sp>
      <p:sp>
        <p:nvSpPr>
          <p:cNvPr id="3" name="TextBox 2"/>
          <p:cNvSpPr txBox="1"/>
          <p:nvPr/>
        </p:nvSpPr>
        <p:spPr>
          <a:xfrm>
            <a:off x="197708" y="687717"/>
            <a:ext cx="8565292" cy="2369880"/>
          </a:xfrm>
          <a:prstGeom prst="rect">
            <a:avLst/>
          </a:prstGeom>
          <a:noFill/>
        </p:spPr>
        <p:txBody>
          <a:bodyPr wrap="square" rtlCol="0">
            <a:spAutoFit/>
          </a:bodyPr>
          <a:lstStyle/>
          <a:p>
            <a:pPr marL="0" lvl="1" algn="just"/>
            <a:r>
              <a:rPr lang="en-US" altLang="en-US" sz="2800" b="1" i="1" dirty="0">
                <a:latin typeface="Times" panose="02020603050405020304" pitchFamily="18" charset="0"/>
                <a:cs typeface="Times" panose="02020603050405020304" pitchFamily="18" charset="0"/>
              </a:rPr>
              <a:t>What is the state in the power system</a:t>
            </a:r>
          </a:p>
          <a:p>
            <a:pPr marL="342900" lvl="1" indent="-342900" algn="just">
              <a:buFont typeface="Arial" panose="020B0604020202020204" pitchFamily="34" charset="0"/>
              <a:buChar char="•"/>
            </a:pPr>
            <a:r>
              <a:rPr lang="en-US" altLang="en-US" sz="2000" dirty="0">
                <a:latin typeface="Times" panose="02020603050405020304" pitchFamily="18" charset="0"/>
                <a:cs typeface="Times" panose="02020603050405020304" pitchFamily="18" charset="0"/>
              </a:rPr>
              <a:t>In general, power system has </a:t>
            </a:r>
            <a:r>
              <a:rPr lang="en-US" altLang="en-US" sz="2000" dirty="0">
                <a:solidFill>
                  <a:srgbClr val="FF0000"/>
                </a:solidFill>
                <a:latin typeface="Times" panose="02020603050405020304" pitchFamily="18" charset="0"/>
                <a:cs typeface="Times" panose="02020603050405020304" pitchFamily="18" charset="0"/>
              </a:rPr>
              <a:t>normal</a:t>
            </a:r>
            <a:r>
              <a:rPr lang="en-US" altLang="en-US" sz="2000" dirty="0">
                <a:latin typeface="Times" panose="02020603050405020304" pitchFamily="18" charset="0"/>
                <a:cs typeface="Times" panose="02020603050405020304" pitchFamily="18" charset="0"/>
              </a:rPr>
              <a:t>, </a:t>
            </a:r>
            <a:r>
              <a:rPr lang="en-US" altLang="en-US" sz="2000" dirty="0">
                <a:solidFill>
                  <a:srgbClr val="FF0000"/>
                </a:solidFill>
                <a:latin typeface="Times" panose="02020603050405020304" pitchFamily="18" charset="0"/>
                <a:cs typeface="Times" panose="02020603050405020304" pitchFamily="18" charset="0"/>
              </a:rPr>
              <a:t>emergency</a:t>
            </a:r>
            <a:r>
              <a:rPr lang="en-US" altLang="en-US" sz="2000" dirty="0">
                <a:latin typeface="Times" panose="02020603050405020304" pitchFamily="18" charset="0"/>
                <a:cs typeface="Times" panose="02020603050405020304" pitchFamily="18" charset="0"/>
              </a:rPr>
              <a:t>, and </a:t>
            </a:r>
            <a:r>
              <a:rPr lang="en-US" altLang="en-US" sz="2000" dirty="0">
                <a:solidFill>
                  <a:srgbClr val="FF0000"/>
                </a:solidFill>
                <a:latin typeface="Times" panose="02020603050405020304" pitchFamily="18" charset="0"/>
                <a:cs typeface="Times" panose="02020603050405020304" pitchFamily="18" charset="0"/>
              </a:rPr>
              <a:t>restorative</a:t>
            </a:r>
            <a:r>
              <a:rPr lang="en-US" altLang="en-US" sz="2000" dirty="0">
                <a:latin typeface="Times" panose="02020603050405020304" pitchFamily="18" charset="0"/>
                <a:cs typeface="Times" panose="02020603050405020304" pitchFamily="18" charset="0"/>
              </a:rPr>
              <a:t> states.</a:t>
            </a:r>
          </a:p>
          <a:p>
            <a:pPr marL="342900" lvl="1" indent="-342900" algn="just">
              <a:buFont typeface="Arial" panose="020B0604020202020204" pitchFamily="34" charset="0"/>
              <a:buChar char="•"/>
            </a:pPr>
            <a:r>
              <a:rPr lang="en-US" altLang="en-US" sz="2000" dirty="0">
                <a:latin typeface="Times" panose="02020603050405020304" pitchFamily="18" charset="0"/>
                <a:cs typeface="Times" panose="02020603050405020304" pitchFamily="18" charset="0"/>
              </a:rPr>
              <a:t>To monitor system states, different measurements from all parts of the system need to be utilized. </a:t>
            </a:r>
          </a:p>
          <a:p>
            <a:pPr marL="342900" lvl="1" indent="-342900" algn="just">
              <a:buFont typeface="Arial" panose="020B0604020202020204" pitchFamily="34" charset="0"/>
              <a:buChar char="•"/>
            </a:pPr>
            <a:r>
              <a:rPr lang="en-US" altLang="en-US" sz="2000" dirty="0">
                <a:latin typeface="Times" panose="02020603050405020304" pitchFamily="18" charset="0"/>
                <a:cs typeface="Times" panose="02020603050405020304" pitchFamily="18" charset="0"/>
              </a:rPr>
              <a:t>State estimation is a data processing algorithm for converting redundant meter readings into an estimate of the state of an electric power system.</a:t>
            </a:r>
          </a:p>
          <a:p>
            <a:pPr marL="0" lvl="1" algn="just"/>
            <a:endParaRPr lang="en-US" altLang="en-US" sz="2000" dirty="0">
              <a:latin typeface="Times" panose="02020603050405020304" pitchFamily="18" charset="0"/>
              <a:cs typeface="Times" panose="02020603050405020304" pitchFamily="18" charset="0"/>
            </a:endParaRPr>
          </a:p>
        </p:txBody>
      </p:sp>
      <p:pic>
        <p:nvPicPr>
          <p:cNvPr id="7" name="Picture 6"/>
          <p:cNvPicPr>
            <a:picLocks noChangeAspect="1"/>
          </p:cNvPicPr>
          <p:nvPr/>
        </p:nvPicPr>
        <p:blipFill>
          <a:blip r:embed="rId3"/>
          <a:stretch>
            <a:fillRect/>
          </a:stretch>
        </p:blipFill>
        <p:spPr>
          <a:xfrm>
            <a:off x="2223503" y="2711613"/>
            <a:ext cx="4731735" cy="2835800"/>
          </a:xfrm>
          <a:prstGeom prst="rect">
            <a:avLst/>
          </a:prstGeom>
        </p:spPr>
      </p:pic>
    </p:spTree>
    <p:extLst>
      <p:ext uri="{BB962C8B-B14F-4D97-AF65-F5344CB8AC3E}">
        <p14:creationId xmlns:p14="http://schemas.microsoft.com/office/powerpoint/2010/main" val="3116479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Observability Problem</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30</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6" name="TextBox 5"/>
          <p:cNvSpPr txBox="1"/>
          <p:nvPr/>
        </p:nvSpPr>
        <p:spPr>
          <a:xfrm>
            <a:off x="304799" y="483384"/>
            <a:ext cx="8534400" cy="1631216"/>
          </a:xfrm>
          <a:prstGeom prst="rect">
            <a:avLst/>
          </a:prstGeom>
          <a:noFill/>
        </p:spPr>
        <p:txBody>
          <a:bodyPr wrap="square" rtlCol="0">
            <a:spAutoFit/>
          </a:bodyPr>
          <a:lstStyle/>
          <a:p>
            <a:endParaRPr lang="en-US" altLang="zh-CN" sz="2800" dirty="0"/>
          </a:p>
          <a:p>
            <a:r>
              <a:rPr lang="en-US" altLang="zh-CN" dirty="0"/>
              <a:t>Distribution systems can be divided into three groups according to observability: </a:t>
            </a:r>
            <a:r>
              <a:rPr lang="en-US" altLang="zh-CN" dirty="0">
                <a:solidFill>
                  <a:srgbClr val="FF0000"/>
                </a:solidFill>
              </a:rPr>
              <a:t>fully observable </a:t>
            </a:r>
            <a:r>
              <a:rPr lang="en-US" altLang="zh-CN" dirty="0"/>
              <a:t>systems, </a:t>
            </a:r>
            <a:r>
              <a:rPr lang="en-US" altLang="zh-CN" dirty="0">
                <a:solidFill>
                  <a:srgbClr val="FF0000"/>
                </a:solidFill>
              </a:rPr>
              <a:t>partially observable </a:t>
            </a:r>
            <a:r>
              <a:rPr lang="en-US" altLang="zh-CN" dirty="0"/>
              <a:t>systems, and </a:t>
            </a:r>
            <a:r>
              <a:rPr lang="en-US" altLang="zh-CN" dirty="0">
                <a:solidFill>
                  <a:srgbClr val="FF0000"/>
                </a:solidFill>
              </a:rPr>
              <a:t>fully unobservable</a:t>
            </a:r>
            <a:r>
              <a:rPr lang="en-US" altLang="zh-CN" dirty="0"/>
              <a:t> systems. </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09" y="2316163"/>
            <a:ext cx="8479380"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2667000" y="5597722"/>
            <a:ext cx="4319853" cy="307777"/>
          </a:xfrm>
          <a:prstGeom prst="rect">
            <a:avLst/>
          </a:prstGeom>
          <a:noFill/>
        </p:spPr>
        <p:txBody>
          <a:bodyPr wrap="square" rtlCol="0">
            <a:spAutoFit/>
          </a:bodyPr>
          <a:lstStyle/>
          <a:p>
            <a:r>
              <a:rPr lang="en-US" sz="1400" dirty="0"/>
              <a:t>Fig. 9 Distribution Systems with different observability.</a:t>
            </a:r>
          </a:p>
        </p:txBody>
      </p:sp>
    </p:spTree>
    <p:extLst>
      <p:ext uri="{BB962C8B-B14F-4D97-AF65-F5344CB8AC3E}">
        <p14:creationId xmlns:p14="http://schemas.microsoft.com/office/powerpoint/2010/main" val="3826348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31</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11" name="Rectangle 10"/>
          <p:cNvSpPr/>
          <p:nvPr/>
        </p:nvSpPr>
        <p:spPr>
          <a:xfrm>
            <a:off x="254593" y="745842"/>
            <a:ext cx="8610600" cy="892552"/>
          </a:xfrm>
          <a:prstGeom prst="rect">
            <a:avLst/>
          </a:prstGeom>
        </p:spPr>
        <p:txBody>
          <a:bodyPr wrap="square">
            <a:spAutoFit/>
          </a:bodyPr>
          <a:lstStyle/>
          <a:p>
            <a:r>
              <a:rPr lang="en-US" sz="2800" b="1" i="1" dirty="0"/>
              <a:t>Distribution System Real-time Measurements</a:t>
            </a:r>
          </a:p>
          <a:p>
            <a:endParaRPr lang="en-US" i="1" dirty="0"/>
          </a:p>
        </p:txBody>
      </p:sp>
      <p:sp>
        <p:nvSpPr>
          <p:cNvPr id="8" name="TextBox 7"/>
          <p:cNvSpPr txBox="1"/>
          <p:nvPr/>
        </p:nvSpPr>
        <p:spPr>
          <a:xfrm>
            <a:off x="2111145" y="5576500"/>
            <a:ext cx="5755102" cy="307777"/>
          </a:xfrm>
          <a:prstGeom prst="rect">
            <a:avLst/>
          </a:prstGeom>
          <a:noFill/>
        </p:spPr>
        <p:txBody>
          <a:bodyPr wrap="none" rtlCol="0">
            <a:spAutoFit/>
          </a:bodyPr>
          <a:lstStyle/>
          <a:p>
            <a:r>
              <a:rPr lang="en-US" sz="1400" dirty="0"/>
              <a:t>Fig. 10 Percent of Residential Smart meter installation rate by state, 2016 [7].</a:t>
            </a:r>
          </a:p>
        </p:txBody>
      </p:sp>
      <p:pic>
        <p:nvPicPr>
          <p:cNvPr id="6" name="Picture 5"/>
          <p:cNvPicPr>
            <a:picLocks noChangeAspect="1"/>
          </p:cNvPicPr>
          <p:nvPr/>
        </p:nvPicPr>
        <p:blipFill>
          <a:blip r:embed="rId3"/>
          <a:stretch>
            <a:fillRect/>
          </a:stretch>
        </p:blipFill>
        <p:spPr>
          <a:xfrm>
            <a:off x="632916" y="1521107"/>
            <a:ext cx="8410669" cy="4073702"/>
          </a:xfrm>
          <a:prstGeom prst="rect">
            <a:avLst/>
          </a:prstGeom>
        </p:spPr>
      </p:pic>
      <p:sp>
        <p:nvSpPr>
          <p:cNvPr id="3" name="Title 1">
            <a:extLst>
              <a:ext uri="{FF2B5EF4-FFF2-40B4-BE49-F238E27FC236}">
                <a16:creationId xmlns:a16="http://schemas.microsoft.com/office/drawing/2014/main" id="{19159766-D1FE-7B58-562E-CA5356D8C193}"/>
              </a:ext>
            </a:extLst>
          </p:cNvPr>
          <p:cNvSpPr txBox="1">
            <a:spLocks/>
          </p:cNvSpPr>
          <p:nvPr/>
        </p:nvSpPr>
        <p:spPr bwMode="auto">
          <a:xfrm>
            <a:off x="76201" y="107480"/>
            <a:ext cx="7772400" cy="63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Observability Problem</a:t>
            </a:r>
            <a:endParaRPr lang="en-US" sz="2800" kern="0" dirty="0"/>
          </a:p>
        </p:txBody>
      </p:sp>
    </p:spTree>
    <p:extLst>
      <p:ext uri="{BB962C8B-B14F-4D97-AF65-F5344CB8AC3E}">
        <p14:creationId xmlns:p14="http://schemas.microsoft.com/office/powerpoint/2010/main" val="3278377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Observability Problem</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32</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6" name="TextBox 5"/>
          <p:cNvSpPr txBox="1"/>
          <p:nvPr/>
        </p:nvSpPr>
        <p:spPr>
          <a:xfrm>
            <a:off x="374822" y="914400"/>
            <a:ext cx="8534400" cy="4216539"/>
          </a:xfrm>
          <a:prstGeom prst="rect">
            <a:avLst/>
          </a:prstGeom>
          <a:noFill/>
        </p:spPr>
        <p:txBody>
          <a:bodyPr wrap="square" rtlCol="0">
            <a:spAutoFit/>
          </a:bodyPr>
          <a:lstStyle/>
          <a:p>
            <a:r>
              <a:rPr lang="en-US" sz="2800" b="1" i="1" dirty="0"/>
              <a:t>How to solve the observability problem-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Observability</a:t>
            </a:r>
            <a:r>
              <a:rPr lang="en-US" altLang="zh-CN" dirty="0"/>
              <a:t> problem is addressed by generating </a:t>
            </a:r>
            <a:r>
              <a:rPr lang="en-US" altLang="zh-CN" dirty="0">
                <a:solidFill>
                  <a:srgbClr val="FF0000"/>
                </a:solidFill>
              </a:rPr>
              <a:t>pseudo-measurements</a:t>
            </a:r>
            <a:r>
              <a:rPr lang="en-US" altLang="zh-CN" dirty="0"/>
              <a:t> when real measurements are unavailable [17]. </a:t>
            </a:r>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r>
              <a:rPr lang="en-US" altLang="zh-CN" dirty="0"/>
              <a:t>Pseudo-measurements are artificially-generated data points based on the data history of the distribution systems. </a:t>
            </a:r>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r>
              <a:rPr lang="en-US" altLang="zh-CN" dirty="0"/>
              <a:t>Use of poor accurate pseudo-measurements will introduce high variance levels in the weight matrix, which could even lead to ill-conditioning of the DSSE problem [17].</a:t>
            </a:r>
          </a:p>
        </p:txBody>
      </p:sp>
      <p:sp>
        <p:nvSpPr>
          <p:cNvPr id="3" name="Rectangle 2"/>
          <p:cNvSpPr/>
          <p:nvPr/>
        </p:nvSpPr>
        <p:spPr>
          <a:xfrm>
            <a:off x="26773" y="5482064"/>
            <a:ext cx="9230498" cy="415498"/>
          </a:xfrm>
          <a:prstGeom prst="rect">
            <a:avLst/>
          </a:prstGeom>
        </p:spPr>
        <p:txBody>
          <a:bodyPr wrap="square">
            <a:spAutoFit/>
          </a:bodyPr>
          <a:lstStyle/>
          <a:p>
            <a:r>
              <a:rPr lang="en-US" sz="1000" dirty="0">
                <a:latin typeface="NimbusRomNo9L-Regu"/>
              </a:rPr>
              <a:t>[17] A. </a:t>
            </a:r>
            <a:r>
              <a:rPr lang="en-US" sz="1000" dirty="0" err="1">
                <a:latin typeface="NimbusRomNo9L-Regu"/>
              </a:rPr>
              <a:t>Angioni</a:t>
            </a:r>
            <a:r>
              <a:rPr lang="en-US" sz="1000" dirty="0">
                <a:latin typeface="NimbusRomNo9L-Regu"/>
              </a:rPr>
              <a:t>, T. Schlosser, F. </a:t>
            </a:r>
            <a:r>
              <a:rPr lang="en-US" sz="1000" dirty="0" err="1">
                <a:latin typeface="NimbusRomNo9L-Regu"/>
              </a:rPr>
              <a:t>Ponci</a:t>
            </a:r>
            <a:r>
              <a:rPr lang="en-US" sz="1000" dirty="0">
                <a:latin typeface="NimbusRomNo9L-Regu"/>
              </a:rPr>
              <a:t>, and A. Monti, “Impact of pseudo-measurements from new power profiles on state estimation in low-voltage grids,” </a:t>
            </a:r>
            <a:r>
              <a:rPr lang="en-US" sz="1000" dirty="0">
                <a:latin typeface="NimbusRomNo9L-ReguItal"/>
              </a:rPr>
              <a:t>IEEE Trans. </a:t>
            </a:r>
            <a:r>
              <a:rPr lang="en-US" sz="1000" dirty="0" err="1">
                <a:latin typeface="NimbusRomNo9L-ReguItal"/>
              </a:rPr>
              <a:t>Instrum</a:t>
            </a:r>
            <a:r>
              <a:rPr lang="en-US" sz="1000" dirty="0">
                <a:latin typeface="NimbusRomNo9L-ReguItal"/>
              </a:rPr>
              <a:t>. Meas.</a:t>
            </a:r>
            <a:r>
              <a:rPr lang="en-US" sz="1000" dirty="0">
                <a:latin typeface="NimbusRomNo9L-Regu"/>
              </a:rPr>
              <a:t>, vol. 65, no. 1, pp. 70–77, Jan. 2016.</a:t>
            </a:r>
            <a:endParaRPr lang="en-US" sz="1000" dirty="0"/>
          </a:p>
        </p:txBody>
      </p:sp>
    </p:spTree>
    <p:extLst>
      <p:ext uri="{BB962C8B-B14F-4D97-AF65-F5344CB8AC3E}">
        <p14:creationId xmlns:p14="http://schemas.microsoft.com/office/powerpoint/2010/main" val="1711552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Observability Problem</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33</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6" name="TextBox 5"/>
          <p:cNvSpPr txBox="1"/>
          <p:nvPr/>
        </p:nvSpPr>
        <p:spPr>
          <a:xfrm>
            <a:off x="381000" y="994170"/>
            <a:ext cx="8534400" cy="5078313"/>
          </a:xfrm>
          <a:prstGeom prst="rect">
            <a:avLst/>
          </a:prstGeom>
          <a:noFill/>
        </p:spPr>
        <p:txBody>
          <a:bodyPr wrap="square" rtlCol="0">
            <a:spAutoFit/>
          </a:bodyPr>
          <a:lstStyle/>
          <a:p>
            <a:r>
              <a:rPr lang="en-US" altLang="zh-CN" dirty="0"/>
              <a:t>The existing data-driven pseudo-measurement methods can be roughly separated into two c</a:t>
            </a:r>
            <a:r>
              <a:rPr lang="en-US" dirty="0"/>
              <a:t>ategories, </a:t>
            </a:r>
          </a:p>
          <a:p>
            <a:endParaRPr lang="en-US" altLang="zh-CN" dirty="0"/>
          </a:p>
          <a:p>
            <a:pPr marL="342900" indent="-342900">
              <a:buFont typeface="Arial" panose="020B0604020202020204" pitchFamily="34" charset="0"/>
              <a:buChar char="•"/>
            </a:pPr>
            <a:r>
              <a:rPr lang="en-US" altLang="zh-CN" dirty="0"/>
              <a:t>Probabilistic and Statistical Approaches:</a:t>
            </a:r>
          </a:p>
          <a:p>
            <a:r>
              <a:rPr lang="en-US" altLang="zh-CN" sz="2000" dirty="0"/>
              <a:t>These methods employ spatial/temporal correlation and historic probability distribution data to generate reasonable pseudo-measurements and assess their uncertainty [18]-[21].</a:t>
            </a:r>
          </a:p>
          <a:p>
            <a:endParaRPr lang="en-US" altLang="zh-CN" dirty="0"/>
          </a:p>
          <a:p>
            <a:endParaRPr lang="en-US" altLang="zh-CN" dirty="0"/>
          </a:p>
          <a:p>
            <a:pPr marL="342900" indent="-342900">
              <a:buFont typeface="Arial" panose="020B0604020202020204" pitchFamily="34" charset="0"/>
              <a:buChar char="•"/>
            </a:pPr>
            <a:r>
              <a:rPr lang="en-US" dirty="0"/>
              <a:t>Encouraged to read:</a:t>
            </a:r>
          </a:p>
          <a:p>
            <a:endParaRPr lang="en-US" altLang="zh-CN" dirty="0"/>
          </a:p>
          <a:p>
            <a:endParaRPr lang="en-US" altLang="zh-CN" dirty="0"/>
          </a:p>
          <a:p>
            <a:endParaRPr lang="en-US" altLang="zh-CN" dirty="0"/>
          </a:p>
          <a:p>
            <a:endParaRPr lang="en-US" altLang="zh-CN" dirty="0"/>
          </a:p>
        </p:txBody>
      </p:sp>
      <p:sp>
        <p:nvSpPr>
          <p:cNvPr id="7" name="Rectangle 6"/>
          <p:cNvSpPr/>
          <p:nvPr/>
        </p:nvSpPr>
        <p:spPr>
          <a:xfrm>
            <a:off x="370668" y="4595155"/>
            <a:ext cx="8534400" cy="1477328"/>
          </a:xfrm>
          <a:prstGeom prst="rect">
            <a:avLst/>
          </a:prstGeom>
        </p:spPr>
        <p:txBody>
          <a:bodyPr wrap="square">
            <a:spAutoFit/>
          </a:bodyPr>
          <a:lstStyle/>
          <a:p>
            <a:r>
              <a:rPr lang="en-US" sz="1000" dirty="0">
                <a:latin typeface="NimbusRomNo9L-Regu"/>
              </a:rPr>
              <a:t>[18] C. </a:t>
            </a:r>
            <a:r>
              <a:rPr lang="en-US" sz="1000" dirty="0" err="1">
                <a:latin typeface="NimbusRomNo9L-Regu"/>
              </a:rPr>
              <a:t>Muscas</a:t>
            </a:r>
            <a:r>
              <a:rPr lang="en-US" sz="1000" dirty="0">
                <a:latin typeface="NimbusRomNo9L-Regu"/>
              </a:rPr>
              <a:t>, M. Pau, P. A. </a:t>
            </a:r>
            <a:r>
              <a:rPr lang="en-US" sz="1000" dirty="0" err="1">
                <a:latin typeface="NimbusRomNo9L-Regu"/>
              </a:rPr>
              <a:t>Pegoraro</a:t>
            </a:r>
            <a:r>
              <a:rPr lang="en-US" sz="1000" dirty="0">
                <a:latin typeface="NimbusRomNo9L-Regu"/>
              </a:rPr>
              <a:t>, and S. </a:t>
            </a:r>
            <a:r>
              <a:rPr lang="en-US" sz="1000" dirty="0" err="1">
                <a:latin typeface="NimbusRomNo9L-Regu"/>
              </a:rPr>
              <a:t>Sulis</a:t>
            </a:r>
            <a:r>
              <a:rPr lang="en-US" sz="1000" dirty="0">
                <a:latin typeface="NimbusRomNo9L-Regu"/>
              </a:rPr>
              <a:t>, “Effects of measurements and pseudo-measurements correlation in distribution system state estimation,” </a:t>
            </a:r>
            <a:r>
              <a:rPr lang="en-US" sz="1000" dirty="0">
                <a:latin typeface="NimbusRomNo9L-ReguItal"/>
              </a:rPr>
              <a:t>IEEE Trans. </a:t>
            </a:r>
            <a:r>
              <a:rPr lang="en-US" sz="1000" dirty="0" err="1">
                <a:latin typeface="NimbusRomNo9L-ReguItal"/>
              </a:rPr>
              <a:t>Instrum</a:t>
            </a:r>
            <a:r>
              <a:rPr lang="en-US" sz="1000" dirty="0">
                <a:latin typeface="NimbusRomNo9L-ReguItal"/>
              </a:rPr>
              <a:t>. Meas.</a:t>
            </a:r>
            <a:r>
              <a:rPr lang="en-US" sz="1000" dirty="0">
                <a:latin typeface="NimbusRomNo9L-Regu"/>
              </a:rPr>
              <a:t>, vol. 63, no. 12, pp. 2813–2823, Dec. 2014.</a:t>
            </a:r>
          </a:p>
          <a:p>
            <a:r>
              <a:rPr lang="en-US" sz="1000" dirty="0">
                <a:latin typeface="NimbusRomNo9L-Regu"/>
              </a:rPr>
              <a:t>[19] A. K. Ghosh, D. L. </a:t>
            </a:r>
            <a:r>
              <a:rPr lang="en-US" sz="1000" dirty="0" err="1">
                <a:latin typeface="NimbusRomNo9L-Regu"/>
              </a:rPr>
              <a:t>Lubkeman</a:t>
            </a:r>
            <a:r>
              <a:rPr lang="en-US" sz="1000" dirty="0">
                <a:latin typeface="NimbusRomNo9L-Regu"/>
              </a:rPr>
              <a:t>, M. J. Downey, and R. H. Jones, “Distribution circuit state estimation using a probabilistic approach,” </a:t>
            </a:r>
            <a:r>
              <a:rPr lang="en-US" sz="1000" dirty="0">
                <a:latin typeface="NimbusRomNo9L-ReguItal"/>
              </a:rPr>
              <a:t>IEEE Trans. Power Syst.</a:t>
            </a:r>
            <a:r>
              <a:rPr lang="en-US" sz="1000" dirty="0">
                <a:latin typeface="NimbusRomNo9L-Regu"/>
              </a:rPr>
              <a:t>, vol. 12, no. 1, pp. 45–51, Feb. 1997.</a:t>
            </a:r>
          </a:p>
          <a:p>
            <a:r>
              <a:rPr lang="en-US" sz="1000" dirty="0">
                <a:latin typeface="NimbusRomNo9L-Regu"/>
              </a:rPr>
              <a:t>[20] R. Singh, B. C. Pal, and R. A. </a:t>
            </a:r>
            <a:r>
              <a:rPr lang="en-US" sz="1000" dirty="0" err="1">
                <a:latin typeface="NimbusRomNo9L-Regu"/>
              </a:rPr>
              <a:t>Jabr</a:t>
            </a:r>
            <a:r>
              <a:rPr lang="en-US" sz="1000" dirty="0">
                <a:latin typeface="NimbusRomNo9L-Regu"/>
              </a:rPr>
              <a:t>, “Statistical representation of distribution system loads using Gaussian mixture model,” </a:t>
            </a:r>
            <a:r>
              <a:rPr lang="en-US" sz="1000" dirty="0">
                <a:latin typeface="NimbusRomNo9L-ReguItal"/>
              </a:rPr>
              <a:t>IEEE Trans. Power Syst.</a:t>
            </a:r>
            <a:r>
              <a:rPr lang="en-US" sz="1000" dirty="0">
                <a:latin typeface="NimbusRomNo9L-Regu"/>
              </a:rPr>
              <a:t>, vol. 25, no. 1, pp. 29–37, Feb. 2010.</a:t>
            </a:r>
          </a:p>
          <a:p>
            <a:r>
              <a:rPr lang="en-US" sz="1000" dirty="0">
                <a:latin typeface="NimbusRomNo9L-Regu"/>
              </a:rPr>
              <a:t>[21] R. Singh, B. C. Pal, and R. A. </a:t>
            </a:r>
            <a:r>
              <a:rPr lang="en-US" sz="1000" dirty="0" err="1">
                <a:latin typeface="NimbusRomNo9L-Regu"/>
              </a:rPr>
              <a:t>Jabr</a:t>
            </a:r>
            <a:r>
              <a:rPr lang="en-US" sz="1000" dirty="0">
                <a:latin typeface="NimbusRomNo9L-Regu"/>
              </a:rPr>
              <a:t>, “Distribution system state estimation through Gaussian mixture model of the load as pseudo-measurement,” </a:t>
            </a:r>
            <a:r>
              <a:rPr lang="en-US" sz="1000" dirty="0">
                <a:latin typeface="NimbusRomNo9L-ReguItal"/>
              </a:rPr>
              <a:t>IET </a:t>
            </a:r>
            <a:r>
              <a:rPr lang="en-US" sz="1000" dirty="0" err="1">
                <a:latin typeface="NimbusRomNo9L-ReguItal"/>
              </a:rPr>
              <a:t>Gener</a:t>
            </a:r>
            <a:r>
              <a:rPr lang="en-US" sz="1000" dirty="0">
                <a:latin typeface="NimbusRomNo9L-ReguItal"/>
              </a:rPr>
              <a:t>. </a:t>
            </a:r>
            <a:r>
              <a:rPr lang="en-US" sz="1000" dirty="0" err="1">
                <a:latin typeface="NimbusRomNo9L-ReguItal"/>
              </a:rPr>
              <a:t>Transm</a:t>
            </a:r>
            <a:r>
              <a:rPr lang="en-US" sz="1000" dirty="0">
                <a:latin typeface="NimbusRomNo9L-ReguItal"/>
              </a:rPr>
              <a:t>. </a:t>
            </a:r>
            <a:r>
              <a:rPr lang="en-US" sz="1000" dirty="0" err="1">
                <a:latin typeface="NimbusRomNo9L-ReguItal"/>
              </a:rPr>
              <a:t>Distrib</a:t>
            </a:r>
            <a:r>
              <a:rPr lang="en-US" sz="1000" dirty="0">
                <a:latin typeface="NimbusRomNo9L-ReguItal"/>
              </a:rPr>
              <a:t>.</a:t>
            </a:r>
            <a:r>
              <a:rPr lang="en-US" sz="1000" dirty="0">
                <a:latin typeface="NimbusRomNo9L-Regu"/>
              </a:rPr>
              <a:t>, vol. 4, no. 1, pp. 50–59, Jan. 2009.</a:t>
            </a:r>
          </a:p>
          <a:p>
            <a:endParaRPr lang="en-US" sz="1000" dirty="0">
              <a:latin typeface="NimbusRomNo9L-Regu"/>
            </a:endParaRPr>
          </a:p>
        </p:txBody>
      </p:sp>
    </p:spTree>
    <p:extLst>
      <p:ext uri="{BB962C8B-B14F-4D97-AF65-F5344CB8AC3E}">
        <p14:creationId xmlns:p14="http://schemas.microsoft.com/office/powerpoint/2010/main" val="4170344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Observability Problem</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34</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6" name="TextBox 5"/>
          <p:cNvSpPr txBox="1"/>
          <p:nvPr/>
        </p:nvSpPr>
        <p:spPr>
          <a:xfrm>
            <a:off x="304800" y="976914"/>
            <a:ext cx="8305800" cy="5078313"/>
          </a:xfrm>
          <a:prstGeom prst="rect">
            <a:avLst/>
          </a:prstGeom>
          <a:noFill/>
        </p:spPr>
        <p:txBody>
          <a:bodyPr wrap="square" rtlCol="0">
            <a:spAutoFit/>
          </a:bodyPr>
          <a:lstStyle/>
          <a:p>
            <a:r>
              <a:rPr lang="en-US" altLang="zh-CN" dirty="0"/>
              <a:t>Existing data-driven pseudo-measurement method can be roughly separated into two c</a:t>
            </a:r>
            <a:r>
              <a:rPr lang="en-US" dirty="0"/>
              <a:t>ategories:</a:t>
            </a:r>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r>
              <a:rPr lang="en-US" altLang="zh-CN" dirty="0"/>
              <a:t>Learning-Based Approaches:</a:t>
            </a:r>
          </a:p>
          <a:p>
            <a:r>
              <a:rPr lang="en-US" altLang="zh-CN" sz="2000" dirty="0"/>
              <a:t>Multiple machine learning algorithms have also been utilized to generate active/reactive power pseudo-measurement and uncertainty assessment [22]-[26].</a:t>
            </a:r>
          </a:p>
          <a:p>
            <a:endParaRPr lang="en-US" altLang="zh-CN" dirty="0"/>
          </a:p>
          <a:p>
            <a:pPr marL="342900" indent="-342900">
              <a:buFont typeface="Arial" panose="020B0604020202020204" pitchFamily="34" charset="0"/>
              <a:buChar char="•"/>
            </a:pPr>
            <a:r>
              <a:rPr lang="en-US" dirty="0"/>
              <a:t>Encouraged to read:</a:t>
            </a:r>
          </a:p>
          <a:p>
            <a:endParaRPr lang="en-US" altLang="zh-CN" dirty="0"/>
          </a:p>
          <a:p>
            <a:endParaRPr lang="en-US" altLang="zh-CN" dirty="0"/>
          </a:p>
          <a:p>
            <a:endParaRPr lang="en-US" altLang="zh-CN" dirty="0"/>
          </a:p>
          <a:p>
            <a:endParaRPr lang="en-US" altLang="zh-CN" dirty="0"/>
          </a:p>
          <a:p>
            <a:endParaRPr lang="en-US" altLang="zh-CN" dirty="0"/>
          </a:p>
        </p:txBody>
      </p:sp>
      <p:sp>
        <p:nvSpPr>
          <p:cNvPr id="7" name="Rectangle 6"/>
          <p:cNvSpPr/>
          <p:nvPr/>
        </p:nvSpPr>
        <p:spPr>
          <a:xfrm>
            <a:off x="228600" y="4282572"/>
            <a:ext cx="8458200" cy="1785104"/>
          </a:xfrm>
          <a:prstGeom prst="rect">
            <a:avLst/>
          </a:prstGeom>
        </p:spPr>
        <p:txBody>
          <a:bodyPr wrap="square">
            <a:spAutoFit/>
          </a:bodyPr>
          <a:lstStyle/>
          <a:p>
            <a:r>
              <a:rPr lang="en-US" sz="1000" dirty="0">
                <a:latin typeface="NimbusRomNo9L-Regu"/>
              </a:rPr>
              <a:t>[22] B. P. Hayes, J. K. Gruber, and M. </a:t>
            </a:r>
            <a:r>
              <a:rPr lang="en-US" sz="1000" dirty="0" err="1">
                <a:latin typeface="NimbusRomNo9L-Regu"/>
              </a:rPr>
              <a:t>Prodanovic</a:t>
            </a:r>
            <a:r>
              <a:rPr lang="en-US" sz="1000" dirty="0">
                <a:latin typeface="NimbusRomNo9L-Regu"/>
              </a:rPr>
              <a:t>, “A closed-loop state estimation tool for MV network monitoring and operation,” </a:t>
            </a:r>
            <a:r>
              <a:rPr lang="en-US" sz="1000" dirty="0">
                <a:latin typeface="NimbusRomNo9L-ReguItal"/>
              </a:rPr>
              <a:t>IEEE Trans. Smart Grid</a:t>
            </a:r>
            <a:r>
              <a:rPr lang="en-US" sz="1000" dirty="0">
                <a:latin typeface="NimbusRomNo9L-Regu"/>
              </a:rPr>
              <a:t>, vol. 6, no. 4, pp. 2116–2125, Jul. 2015.</a:t>
            </a:r>
          </a:p>
          <a:p>
            <a:r>
              <a:rPr lang="en-US" sz="1000" dirty="0">
                <a:latin typeface="NimbusRomNo9L-Regu"/>
              </a:rPr>
              <a:t>[23] D. </a:t>
            </a:r>
            <a:r>
              <a:rPr lang="en-US" sz="1000" dirty="0" err="1">
                <a:latin typeface="NimbusRomNo9L-Regu"/>
              </a:rPr>
              <a:t>Gerbec</a:t>
            </a:r>
            <a:r>
              <a:rPr lang="en-US" sz="1000" dirty="0">
                <a:latin typeface="NimbusRomNo9L-Regu"/>
              </a:rPr>
              <a:t>, S. </a:t>
            </a:r>
            <a:r>
              <a:rPr lang="en-US" sz="1000" dirty="0" err="1">
                <a:latin typeface="NimbusRomNo9L-Regu"/>
              </a:rPr>
              <a:t>Gasperic</a:t>
            </a:r>
            <a:r>
              <a:rPr lang="en-US" sz="1000" dirty="0">
                <a:latin typeface="NimbusRomNo9L-Regu"/>
              </a:rPr>
              <a:t>, I. </a:t>
            </a:r>
            <a:r>
              <a:rPr lang="en-US" sz="1000" dirty="0" err="1">
                <a:latin typeface="NimbusRomNo9L-Regu"/>
              </a:rPr>
              <a:t>Smon</a:t>
            </a:r>
            <a:r>
              <a:rPr lang="en-US" sz="1000" dirty="0">
                <a:latin typeface="NimbusRomNo9L-Regu"/>
              </a:rPr>
              <a:t>, and F. </a:t>
            </a:r>
            <a:r>
              <a:rPr lang="en-US" sz="1000" dirty="0" err="1">
                <a:latin typeface="NimbusRomNo9L-Regu"/>
              </a:rPr>
              <a:t>Gubina</a:t>
            </a:r>
            <a:r>
              <a:rPr lang="en-US" sz="1000" dirty="0">
                <a:latin typeface="NimbusRomNo9L-Regu"/>
              </a:rPr>
              <a:t>, “Allocation of the load profiles to consumers using probabilistic neural networks,” </a:t>
            </a:r>
            <a:r>
              <a:rPr lang="en-US" sz="1000" dirty="0">
                <a:latin typeface="NimbusRomNo9L-ReguItal"/>
              </a:rPr>
              <a:t>IEEE Trans. Power Syst.</a:t>
            </a:r>
            <a:r>
              <a:rPr lang="en-US" sz="1000" dirty="0">
                <a:latin typeface="NimbusRomNo9L-Regu"/>
              </a:rPr>
              <a:t>, vol. 20, no. 2, pp. 548–555, May 2005.</a:t>
            </a:r>
          </a:p>
          <a:p>
            <a:r>
              <a:rPr lang="en-US" sz="1000" dirty="0">
                <a:latin typeface="NimbusRomNo9L-Regu"/>
              </a:rPr>
              <a:t>[24] E. </a:t>
            </a:r>
            <a:r>
              <a:rPr lang="en-US" sz="1000" dirty="0" err="1">
                <a:latin typeface="NimbusRomNo9L-Regu"/>
              </a:rPr>
              <a:t>Manitsas</a:t>
            </a:r>
            <a:r>
              <a:rPr lang="en-US" sz="1000" dirty="0">
                <a:latin typeface="NimbusRomNo9L-Regu"/>
              </a:rPr>
              <a:t>, R. Singh, B. C. Pal, and G. </a:t>
            </a:r>
            <a:r>
              <a:rPr lang="en-US" sz="1000" dirty="0" err="1">
                <a:latin typeface="NimbusRomNo9L-Regu"/>
              </a:rPr>
              <a:t>Strbac</a:t>
            </a:r>
            <a:r>
              <a:rPr lang="en-US" sz="1000" dirty="0">
                <a:latin typeface="NimbusRomNo9L-Regu"/>
              </a:rPr>
              <a:t>, “Distribution system state estimation using an artificial neural network approach for pseudo measurement modeling,” </a:t>
            </a:r>
            <a:r>
              <a:rPr lang="en-US" sz="1000" dirty="0">
                <a:latin typeface="NimbusRomNo9L-ReguItal"/>
              </a:rPr>
              <a:t>IEEE Trans. Power Syst.</a:t>
            </a:r>
            <a:r>
              <a:rPr lang="en-US" sz="1000" dirty="0">
                <a:latin typeface="NimbusRomNo9L-Regu"/>
              </a:rPr>
              <a:t>, vol. 27, no. 4, pp. 1888–1896, Nov. 2012.</a:t>
            </a:r>
          </a:p>
          <a:p>
            <a:r>
              <a:rPr lang="en-US" sz="1000" dirty="0">
                <a:latin typeface="NimbusRomNo9L-Regu"/>
              </a:rPr>
              <a:t>[25] Y. Yuan, K. </a:t>
            </a:r>
            <a:r>
              <a:rPr lang="en-US" sz="1000" dirty="0" err="1">
                <a:latin typeface="NimbusRomNo9L-Regu"/>
              </a:rPr>
              <a:t>Dehghanpour</a:t>
            </a:r>
            <a:r>
              <a:rPr lang="en-US" sz="1000" dirty="0">
                <a:latin typeface="NimbusRomNo9L-Regu"/>
              </a:rPr>
              <a:t>, F. Bu, and Z. Wang, "A Multi-Timescale Data-Driven Approach to Enhance Distribution System Observability," IEEE Transactions on Power Systems, vol. 34, no. 4, pp. 3168-3177, July 2019.</a:t>
            </a:r>
          </a:p>
          <a:p>
            <a:r>
              <a:rPr lang="en-US" sz="1000" dirty="0">
                <a:solidFill>
                  <a:srgbClr val="000000"/>
                </a:solidFill>
                <a:latin typeface="Times New Roman" panose="02020603050405020304" pitchFamily="18" charset="0"/>
              </a:rPr>
              <a:t>[26] K. </a:t>
            </a:r>
            <a:r>
              <a:rPr lang="en-US" sz="1000" dirty="0" err="1">
                <a:solidFill>
                  <a:srgbClr val="000000"/>
                </a:solidFill>
                <a:latin typeface="Times New Roman" panose="02020603050405020304" pitchFamily="18" charset="0"/>
              </a:rPr>
              <a:t>Dehghanpour</a:t>
            </a:r>
            <a:r>
              <a:rPr lang="en-US" sz="1000" dirty="0">
                <a:solidFill>
                  <a:srgbClr val="000000"/>
                </a:solidFill>
                <a:latin typeface="Times New Roman" panose="02020603050405020304" pitchFamily="18" charset="0"/>
              </a:rPr>
              <a:t>, Y. Yuan, Z. Wang and F. Bu, "A Game-Theoretic Data-Driven Approach for Pseudo-Measurement Generation in Distribution System State Estimation," in </a:t>
            </a:r>
            <a:r>
              <a:rPr lang="en-US" sz="1000" i="1" dirty="0">
                <a:solidFill>
                  <a:srgbClr val="000000"/>
                </a:solidFill>
                <a:latin typeface="Times New Roman" panose="02020603050405020304" pitchFamily="18" charset="0"/>
              </a:rPr>
              <a:t>IEEE Transactions on Smart Grid</a:t>
            </a:r>
            <a:r>
              <a:rPr lang="en-US" sz="1000" dirty="0">
                <a:solidFill>
                  <a:srgbClr val="000000"/>
                </a:solidFill>
                <a:latin typeface="Times New Roman" panose="02020603050405020304" pitchFamily="18" charset="0"/>
              </a:rPr>
              <a:t>.</a:t>
            </a:r>
            <a:br>
              <a:rPr lang="en-US" sz="1000" dirty="0"/>
            </a:br>
            <a:endParaRPr lang="en-US" sz="1000" dirty="0">
              <a:latin typeface="NimbusRomNo9L-Regu"/>
            </a:endParaRPr>
          </a:p>
        </p:txBody>
      </p:sp>
    </p:spTree>
    <p:extLst>
      <p:ext uri="{BB962C8B-B14F-4D97-AF65-F5344CB8AC3E}">
        <p14:creationId xmlns:p14="http://schemas.microsoft.com/office/powerpoint/2010/main" val="47150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Metering Device Placement</a:t>
            </a:r>
          </a:p>
        </p:txBody>
      </p:sp>
      <p:sp>
        <p:nvSpPr>
          <p:cNvPr id="4" name="Slide Number Placeholder 3"/>
          <p:cNvSpPr>
            <a:spLocks noGrp="1"/>
          </p:cNvSpPr>
          <p:nvPr>
            <p:ph type="sldNum" sz="quarter" idx="4"/>
          </p:nvPr>
        </p:nvSpPr>
        <p:spPr>
          <a:xfrm>
            <a:off x="6551141" y="5791200"/>
            <a:ext cx="2133600" cy="365125"/>
          </a:xfrm>
        </p:spPr>
        <p:txBody>
          <a:bodyPr/>
          <a:lstStyle/>
          <a:p>
            <a:fld id="{179A9A4E-4C82-4D44-9372-C31BB3818094}" type="slidenum">
              <a:rPr lang="en-US" smtClean="0"/>
              <a:pPr/>
              <a:t>35</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3" name="TextBox 2"/>
          <p:cNvSpPr txBox="1"/>
          <p:nvPr/>
        </p:nvSpPr>
        <p:spPr>
          <a:xfrm>
            <a:off x="609600" y="864910"/>
            <a:ext cx="7848600" cy="1015663"/>
          </a:xfrm>
          <a:prstGeom prst="rect">
            <a:avLst/>
          </a:prstGeom>
          <a:noFill/>
        </p:spPr>
        <p:txBody>
          <a:bodyPr wrap="square" rtlCol="0">
            <a:spAutoFit/>
          </a:bodyPr>
          <a:lstStyle/>
          <a:p>
            <a:r>
              <a:rPr lang="en-US" sz="2000" dirty="0"/>
              <a:t>Optimizing the location of meters in distribution systems is a significant subject for research, given the size of the system and potentially limited financial resources [9]. </a:t>
            </a:r>
          </a:p>
        </p:txBody>
      </p:sp>
      <p:graphicFrame>
        <p:nvGraphicFramePr>
          <p:cNvPr id="6" name="Table 5"/>
          <p:cNvGraphicFramePr>
            <a:graphicFrameLocks noGrp="1"/>
          </p:cNvGraphicFramePr>
          <p:nvPr>
            <p:extLst>
              <p:ext uri="{D42A27DB-BD31-4B8C-83A1-F6EECF244321}">
                <p14:modId xmlns:p14="http://schemas.microsoft.com/office/powerpoint/2010/main" val="215567062"/>
              </p:ext>
            </p:extLst>
          </p:nvPr>
        </p:nvGraphicFramePr>
        <p:xfrm>
          <a:off x="400050" y="2182257"/>
          <a:ext cx="8382000" cy="2469058"/>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3749538709"/>
                    </a:ext>
                  </a:extLst>
                </a:gridCol>
                <a:gridCol w="2794000">
                  <a:extLst>
                    <a:ext uri="{9D8B030D-6E8A-4147-A177-3AD203B41FA5}">
                      <a16:colId xmlns:a16="http://schemas.microsoft.com/office/drawing/2014/main" val="4104709685"/>
                    </a:ext>
                  </a:extLst>
                </a:gridCol>
                <a:gridCol w="2794000">
                  <a:extLst>
                    <a:ext uri="{9D8B030D-6E8A-4147-A177-3AD203B41FA5}">
                      <a16:colId xmlns:a16="http://schemas.microsoft.com/office/drawing/2014/main" val="2976783179"/>
                    </a:ext>
                  </a:extLst>
                </a:gridCol>
              </a:tblGrid>
              <a:tr h="569138">
                <a:tc>
                  <a:txBody>
                    <a:bodyPr/>
                    <a:lstStyle/>
                    <a:p>
                      <a:pPr algn="ctr"/>
                      <a:r>
                        <a:rPr lang="en-US" dirty="0"/>
                        <a:t>Objective Function</a:t>
                      </a:r>
                    </a:p>
                  </a:txBody>
                  <a:tcPr anchor="ctr"/>
                </a:tc>
                <a:tc>
                  <a:txBody>
                    <a:bodyPr/>
                    <a:lstStyle/>
                    <a:p>
                      <a:pPr algn="ctr"/>
                      <a:r>
                        <a:rPr lang="en-US" dirty="0"/>
                        <a:t>Constraints</a:t>
                      </a:r>
                    </a:p>
                  </a:txBody>
                  <a:tcPr anchor="ctr"/>
                </a:tc>
                <a:tc>
                  <a:txBody>
                    <a:bodyPr/>
                    <a:lstStyle/>
                    <a:p>
                      <a:pPr algn="ctr"/>
                      <a:r>
                        <a:rPr lang="en-US" dirty="0"/>
                        <a:t>Solution Algorithm</a:t>
                      </a:r>
                    </a:p>
                  </a:txBody>
                  <a:tcPr anchor="ctr"/>
                </a:tc>
                <a:extLst>
                  <a:ext uri="{0D108BD9-81ED-4DB2-BD59-A6C34878D82A}">
                    <a16:rowId xmlns:a16="http://schemas.microsoft.com/office/drawing/2014/main" val="99631303"/>
                  </a:ext>
                </a:extLst>
              </a:tr>
              <a:tr h="370840">
                <a:tc>
                  <a:txBody>
                    <a:bodyPr/>
                    <a:lstStyle/>
                    <a:p>
                      <a:pPr algn="ctr"/>
                      <a:r>
                        <a:rPr lang="en-US" sz="1600" dirty="0"/>
                        <a:t>Meter cost [27]</a:t>
                      </a:r>
                    </a:p>
                  </a:txBody>
                  <a:tcPr/>
                </a:tc>
                <a:tc>
                  <a:txBody>
                    <a:bodyPr/>
                    <a:lstStyle/>
                    <a:p>
                      <a:pPr algn="ctr"/>
                      <a:r>
                        <a:rPr lang="en-US" sz="1600" dirty="0"/>
                        <a:t>Estimation accuracy</a:t>
                      </a:r>
                    </a:p>
                  </a:txBody>
                  <a:tcPr/>
                </a:tc>
                <a:tc>
                  <a:txBody>
                    <a:bodyPr/>
                    <a:lstStyle/>
                    <a:p>
                      <a:pPr algn="ctr"/>
                      <a:r>
                        <a:rPr lang="en-US" sz="1600" dirty="0"/>
                        <a:t>Heuristic search</a:t>
                      </a:r>
                    </a:p>
                  </a:txBody>
                  <a:tcPr/>
                </a:tc>
                <a:extLst>
                  <a:ext uri="{0D108BD9-81ED-4DB2-BD59-A6C34878D82A}">
                    <a16:rowId xmlns:a16="http://schemas.microsoft.com/office/drawing/2014/main" val="1465518420"/>
                  </a:ext>
                </a:extLst>
              </a:tr>
              <a:tr h="370840">
                <a:tc>
                  <a:txBody>
                    <a:bodyPr/>
                    <a:lstStyle/>
                    <a:p>
                      <a:pPr algn="ctr"/>
                      <a:r>
                        <a:rPr lang="en-US" sz="1600" dirty="0"/>
                        <a:t>Estimation</a:t>
                      </a:r>
                      <a:r>
                        <a:rPr lang="en-US" sz="1600" baseline="0" dirty="0"/>
                        <a:t> accuracy [28]</a:t>
                      </a:r>
                      <a:endParaRPr lang="en-US" sz="1600" dirty="0"/>
                    </a:p>
                  </a:txBody>
                  <a:tcPr/>
                </a:tc>
                <a:tc>
                  <a:txBody>
                    <a:bodyPr/>
                    <a:lstStyle/>
                    <a:p>
                      <a:pPr algn="ctr"/>
                      <a:r>
                        <a:rPr lang="en-US" sz="1600" dirty="0"/>
                        <a:t>Meter number</a:t>
                      </a:r>
                    </a:p>
                  </a:txBody>
                  <a:tcPr/>
                </a:tc>
                <a:tc>
                  <a:txBody>
                    <a:bodyPr/>
                    <a:lstStyle/>
                    <a:p>
                      <a:pPr algn="ctr"/>
                      <a:r>
                        <a:rPr lang="en-US" sz="1600" dirty="0"/>
                        <a:t>Mixed integer semidefinite optimization</a:t>
                      </a:r>
                    </a:p>
                  </a:txBody>
                  <a:tcPr/>
                </a:tc>
                <a:extLst>
                  <a:ext uri="{0D108BD9-81ED-4DB2-BD59-A6C34878D82A}">
                    <a16:rowId xmlns:a16="http://schemas.microsoft.com/office/drawing/2014/main" val="1764255277"/>
                  </a:ext>
                </a:extLst>
              </a:tr>
              <a:tr h="370840">
                <a:tc>
                  <a:txBody>
                    <a:bodyPr/>
                    <a:lstStyle/>
                    <a:p>
                      <a:pPr algn="ctr"/>
                      <a:r>
                        <a:rPr lang="en-US" sz="1600" dirty="0"/>
                        <a:t>Network observability [29]</a:t>
                      </a:r>
                    </a:p>
                  </a:txBody>
                  <a:tcPr/>
                </a:tc>
                <a:tc>
                  <a:txBody>
                    <a:bodyPr/>
                    <a:lstStyle/>
                    <a:p>
                      <a:pPr algn="ctr"/>
                      <a:r>
                        <a:rPr lang="en-US" sz="1600" dirty="0"/>
                        <a:t>NA</a:t>
                      </a:r>
                    </a:p>
                  </a:txBody>
                  <a:tcPr/>
                </a:tc>
                <a:tc>
                  <a:txBody>
                    <a:bodyPr/>
                    <a:lstStyle/>
                    <a:p>
                      <a:pPr algn="ctr"/>
                      <a:r>
                        <a:rPr lang="en-US" sz="1600" dirty="0"/>
                        <a:t>Heuristic search</a:t>
                      </a:r>
                    </a:p>
                  </a:txBody>
                  <a:tcPr/>
                </a:tc>
                <a:extLst>
                  <a:ext uri="{0D108BD9-81ED-4DB2-BD59-A6C34878D82A}">
                    <a16:rowId xmlns:a16="http://schemas.microsoft.com/office/drawing/2014/main" val="3868362859"/>
                  </a:ext>
                </a:extLst>
              </a:tr>
              <a:tr h="370840">
                <a:tc>
                  <a:txBody>
                    <a:bodyPr/>
                    <a:lstStyle/>
                    <a:p>
                      <a:pPr algn="ctr"/>
                      <a:r>
                        <a:rPr lang="en-US" sz="1600" dirty="0"/>
                        <a:t>Meter cost &amp; estimation accuracy [30]</a:t>
                      </a:r>
                    </a:p>
                  </a:txBody>
                  <a:tcPr/>
                </a:tc>
                <a:tc>
                  <a:txBody>
                    <a:bodyPr/>
                    <a:lstStyle/>
                    <a:p>
                      <a:pPr algn="ctr"/>
                      <a:r>
                        <a:rPr lang="en-US" sz="1600" dirty="0"/>
                        <a:t>Estimation accuracy</a:t>
                      </a:r>
                    </a:p>
                  </a:txBody>
                  <a:tcPr/>
                </a:tc>
                <a:tc>
                  <a:txBody>
                    <a:bodyPr/>
                    <a:lstStyle/>
                    <a:p>
                      <a:pPr algn="ctr"/>
                      <a:r>
                        <a:rPr lang="en-US" sz="1600" dirty="0"/>
                        <a:t>Multi-Objective</a:t>
                      </a:r>
                      <a:r>
                        <a:rPr lang="en-US" sz="1600" baseline="0" dirty="0"/>
                        <a:t> evolutionary</a:t>
                      </a:r>
                      <a:endParaRPr lang="en-US" sz="1600" dirty="0"/>
                    </a:p>
                  </a:txBody>
                  <a:tcPr/>
                </a:tc>
                <a:extLst>
                  <a:ext uri="{0D108BD9-81ED-4DB2-BD59-A6C34878D82A}">
                    <a16:rowId xmlns:a16="http://schemas.microsoft.com/office/drawing/2014/main" val="1765426596"/>
                  </a:ext>
                </a:extLst>
              </a:tr>
            </a:tbl>
          </a:graphicData>
        </a:graphic>
      </p:graphicFrame>
      <p:sp>
        <p:nvSpPr>
          <p:cNvPr id="7" name="Rectangle 6"/>
          <p:cNvSpPr/>
          <p:nvPr/>
        </p:nvSpPr>
        <p:spPr>
          <a:xfrm>
            <a:off x="76200" y="4953000"/>
            <a:ext cx="9029700" cy="923330"/>
          </a:xfrm>
          <a:prstGeom prst="rect">
            <a:avLst/>
          </a:prstGeom>
        </p:spPr>
        <p:txBody>
          <a:bodyPr wrap="square">
            <a:spAutoFit/>
          </a:bodyPr>
          <a:lstStyle/>
          <a:p>
            <a:r>
              <a:rPr lang="en-US" sz="900" dirty="0">
                <a:latin typeface="NimbusRomNo9L-Regu"/>
              </a:rPr>
              <a:t>[27] M. E. </a:t>
            </a:r>
            <a:r>
              <a:rPr lang="en-US" sz="900" dirty="0" err="1">
                <a:latin typeface="NimbusRomNo9L-Regu"/>
              </a:rPr>
              <a:t>Baran</a:t>
            </a:r>
            <a:r>
              <a:rPr lang="en-US" sz="900" dirty="0">
                <a:latin typeface="NimbusRomNo9L-Regu"/>
              </a:rPr>
              <a:t>, J. Zhu, and A. W. Kelley, “Meter placement for real-time monitoring of distribution feeders,” </a:t>
            </a:r>
            <a:r>
              <a:rPr lang="en-US" sz="900" dirty="0">
                <a:latin typeface="NimbusRomNo9L-ReguItal"/>
              </a:rPr>
              <a:t>IEEE Trans. Power Syst.</a:t>
            </a:r>
            <a:r>
              <a:rPr lang="en-US" sz="900" dirty="0">
                <a:latin typeface="NimbusRomNo9L-Regu"/>
              </a:rPr>
              <a:t>, vol. 11, </a:t>
            </a:r>
            <a:r>
              <a:rPr lang="es-ES" sz="900" dirty="0">
                <a:latin typeface="NimbusRomNo9L-Regu"/>
              </a:rPr>
              <a:t>no. 1, pp. 332–337, Feb. 1996.</a:t>
            </a:r>
          </a:p>
          <a:p>
            <a:r>
              <a:rPr lang="en-US" sz="900" dirty="0">
                <a:latin typeface="NimbusRomNo9L-Regu"/>
              </a:rPr>
              <a:t>[28] T. C. </a:t>
            </a:r>
            <a:r>
              <a:rPr lang="en-US" sz="900" dirty="0" err="1">
                <a:latin typeface="NimbusRomNo9L-Regu"/>
              </a:rPr>
              <a:t>Xygkis</a:t>
            </a:r>
            <a:r>
              <a:rPr lang="en-US" sz="900" dirty="0">
                <a:latin typeface="NimbusRomNo9L-Regu"/>
              </a:rPr>
              <a:t>, G. N. </a:t>
            </a:r>
            <a:r>
              <a:rPr lang="en-US" sz="900" dirty="0" err="1">
                <a:latin typeface="NimbusRomNo9L-Regu"/>
              </a:rPr>
              <a:t>Korres</a:t>
            </a:r>
            <a:r>
              <a:rPr lang="en-US" sz="900" dirty="0">
                <a:latin typeface="NimbusRomNo9L-Regu"/>
              </a:rPr>
              <a:t>, and N. M. </a:t>
            </a:r>
            <a:r>
              <a:rPr lang="en-US" sz="900" dirty="0" err="1">
                <a:latin typeface="NimbusRomNo9L-Regu"/>
              </a:rPr>
              <a:t>Manousakis</a:t>
            </a:r>
            <a:r>
              <a:rPr lang="en-US" sz="900" dirty="0">
                <a:latin typeface="NimbusRomNo9L-Regu"/>
              </a:rPr>
              <a:t>, “Fisher information based meter placement in distribution grids via the d-optimal experimental </a:t>
            </a:r>
            <a:r>
              <a:rPr lang="nn-NO" sz="900" dirty="0">
                <a:latin typeface="NimbusRomNo9L-Regu"/>
              </a:rPr>
              <a:t>design,” </a:t>
            </a:r>
            <a:r>
              <a:rPr lang="nn-NO" sz="900" dirty="0">
                <a:latin typeface="NimbusRomNo9L-ReguItal"/>
              </a:rPr>
              <a:t>IEEE Trans. Smart Grid</a:t>
            </a:r>
            <a:r>
              <a:rPr lang="nn-NO" sz="900" dirty="0">
                <a:latin typeface="NimbusRomNo9L-Regu"/>
              </a:rPr>
              <a:t>, vol. 9, no. 2, pp. 1452–1461, </a:t>
            </a:r>
            <a:r>
              <a:rPr lang="en-US" sz="900" dirty="0">
                <a:latin typeface="NimbusRomNo9L-Regu"/>
              </a:rPr>
              <a:t>Mar. 2018.</a:t>
            </a:r>
          </a:p>
          <a:p>
            <a:r>
              <a:rPr lang="en-US" sz="900" dirty="0">
                <a:latin typeface="NimbusRomNo9L-Regu"/>
              </a:rPr>
              <a:t>[29] B. </a:t>
            </a:r>
            <a:r>
              <a:rPr lang="en-US" sz="900" dirty="0" err="1">
                <a:latin typeface="NimbusRomNo9L-Regu"/>
              </a:rPr>
              <a:t>Brinkmann</a:t>
            </a:r>
            <a:r>
              <a:rPr lang="en-US" sz="900" dirty="0">
                <a:latin typeface="NimbusRomNo9L-Regu"/>
              </a:rPr>
              <a:t> and M. </a:t>
            </a:r>
            <a:r>
              <a:rPr lang="en-US" sz="900" dirty="0" err="1">
                <a:latin typeface="NimbusRomNo9L-Regu"/>
              </a:rPr>
              <a:t>Negnevitsky</a:t>
            </a:r>
            <a:r>
              <a:rPr lang="en-US" sz="900" dirty="0">
                <a:latin typeface="NimbusRomNo9L-Regu"/>
              </a:rPr>
              <a:t>, “A probabilistic approach to observability of distribution networks,” </a:t>
            </a:r>
            <a:r>
              <a:rPr lang="en-US" sz="900" dirty="0">
                <a:latin typeface="NimbusRomNo9L-ReguItal"/>
              </a:rPr>
              <a:t>IEEE Trans. Power Syst.</a:t>
            </a:r>
            <a:r>
              <a:rPr lang="en-US" sz="900" dirty="0">
                <a:latin typeface="NimbusRomNo9L-Regu"/>
              </a:rPr>
              <a:t>, vol. 32, no. 2, pp. 1169–1178, Mar. 2017.</a:t>
            </a:r>
          </a:p>
          <a:p>
            <a:r>
              <a:rPr lang="en-US" sz="900" dirty="0">
                <a:latin typeface="NimbusRomNo9L-Regu"/>
              </a:rPr>
              <a:t>[30] S. Prasad and D. M. V. Kumar, “Trade-offs in PMU and IED deployment for active distribution state estimation using multi-objective evolutionary algorithm,” </a:t>
            </a:r>
            <a:r>
              <a:rPr lang="en-US" sz="900" dirty="0">
                <a:latin typeface="NimbusRomNo9L-ReguItal"/>
              </a:rPr>
              <a:t>IEEE Trans. </a:t>
            </a:r>
            <a:r>
              <a:rPr lang="en-US" sz="900" dirty="0" err="1">
                <a:latin typeface="NimbusRomNo9L-ReguItal"/>
              </a:rPr>
              <a:t>Instrum</a:t>
            </a:r>
            <a:r>
              <a:rPr lang="en-US" sz="900" dirty="0">
                <a:latin typeface="NimbusRomNo9L-ReguItal"/>
              </a:rPr>
              <a:t>. Meas.</a:t>
            </a:r>
            <a:r>
              <a:rPr lang="en-US" sz="900" dirty="0">
                <a:latin typeface="NimbusRomNo9L-Regu"/>
              </a:rPr>
              <a:t>, vol. 67, no. 6, pp. 1298–1307, Jun 2018.</a:t>
            </a:r>
          </a:p>
        </p:txBody>
      </p:sp>
    </p:spTree>
    <p:extLst>
      <p:ext uri="{BB962C8B-B14F-4D97-AF65-F5344CB8AC3E}">
        <p14:creationId xmlns:p14="http://schemas.microsoft.com/office/powerpoint/2010/main" val="4078206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Three Phase unbalanced Problem</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36</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6" name="TextBox 5"/>
          <p:cNvSpPr txBox="1"/>
          <p:nvPr/>
        </p:nvSpPr>
        <p:spPr>
          <a:xfrm>
            <a:off x="381000" y="786765"/>
            <a:ext cx="8534400" cy="1323439"/>
          </a:xfrm>
          <a:prstGeom prst="rect">
            <a:avLst/>
          </a:prstGeom>
          <a:noFill/>
        </p:spPr>
        <p:txBody>
          <a:bodyPr wrap="square" rtlCol="0">
            <a:spAutoFit/>
          </a:bodyPr>
          <a:lstStyle/>
          <a:p>
            <a:r>
              <a:rPr lang="en-US" altLang="zh-CN" sz="2000" dirty="0"/>
              <a:t>In distribution systems, loads can be three-phase, two-phase, or single-phase. Hence it is desirable to use a three-phase model in DSSE [14]. The basic WLS SE method was adapted for three-phase analysis to address the phase unbalanced problem [31]. </a:t>
            </a:r>
          </a:p>
        </p:txBody>
      </p:sp>
      <p:sp>
        <p:nvSpPr>
          <p:cNvPr id="10" name="Rectangle 9"/>
          <p:cNvSpPr/>
          <p:nvPr/>
        </p:nvSpPr>
        <p:spPr>
          <a:xfrm>
            <a:off x="381000" y="5488308"/>
            <a:ext cx="7505700" cy="400110"/>
          </a:xfrm>
          <a:prstGeom prst="rect">
            <a:avLst/>
          </a:prstGeom>
        </p:spPr>
        <p:txBody>
          <a:bodyPr wrap="square">
            <a:spAutoFit/>
          </a:bodyPr>
          <a:lstStyle/>
          <a:p>
            <a:r>
              <a:rPr lang="en-US" sz="1000" dirty="0">
                <a:solidFill>
                  <a:srgbClr val="000000"/>
                </a:solidFill>
                <a:latin typeface="Times New Roman" panose="02020603050405020304" pitchFamily="18" charset="0"/>
              </a:rPr>
              <a:t>[31] </a:t>
            </a:r>
            <a:r>
              <a:rPr lang="en-US" sz="1000" dirty="0">
                <a:latin typeface="NimbusRomNo9L-Regu"/>
              </a:rPr>
              <a:t>U. </a:t>
            </a:r>
            <a:r>
              <a:rPr lang="en-US" sz="1000" dirty="0" err="1">
                <a:latin typeface="NimbusRomNo9L-Regu"/>
              </a:rPr>
              <a:t>Kuhar</a:t>
            </a:r>
            <a:r>
              <a:rPr lang="en-US" sz="1000" dirty="0">
                <a:latin typeface="NimbusRomNo9L-Regu"/>
              </a:rPr>
              <a:t>, M. </a:t>
            </a:r>
            <a:r>
              <a:rPr lang="en-US" sz="1000" dirty="0" err="1">
                <a:latin typeface="NimbusRomNo9L-Regu"/>
              </a:rPr>
              <a:t>Pantos</a:t>
            </a:r>
            <a:r>
              <a:rPr lang="en-US" sz="1000" dirty="0">
                <a:latin typeface="NimbusRomNo9L-Regu"/>
              </a:rPr>
              <a:t>, G. </a:t>
            </a:r>
            <a:r>
              <a:rPr lang="en-US" sz="1000" dirty="0" err="1">
                <a:latin typeface="NimbusRomNo9L-Regu"/>
              </a:rPr>
              <a:t>Kosec</a:t>
            </a:r>
            <a:r>
              <a:rPr lang="en-US" sz="1000" dirty="0">
                <a:latin typeface="NimbusRomNo9L-Regu"/>
              </a:rPr>
              <a:t>, and A. </a:t>
            </a:r>
            <a:r>
              <a:rPr lang="en-US" sz="1000" dirty="0" err="1">
                <a:latin typeface="NimbusRomNo9L-Regu"/>
              </a:rPr>
              <a:t>Svigelj</a:t>
            </a:r>
            <a:r>
              <a:rPr lang="en-US" sz="1000" dirty="0">
                <a:latin typeface="NimbusRomNo9L-Regu"/>
              </a:rPr>
              <a:t>, “The impact of model and measurement uncertainties on a state estimation in three-phase distribution networks,” </a:t>
            </a:r>
            <a:r>
              <a:rPr lang="en-US" sz="1000" dirty="0">
                <a:latin typeface="NimbusRomNo9L-ReguItal"/>
              </a:rPr>
              <a:t>to appear in IEEE Trans. Smart Grid</a:t>
            </a:r>
            <a:r>
              <a:rPr lang="en-US" sz="1000" dirty="0">
                <a:latin typeface="NimbusRomNo9L-Regu"/>
              </a:rPr>
              <a:t>. </a:t>
            </a:r>
          </a:p>
        </p:txBody>
      </p:sp>
      <p:pic>
        <p:nvPicPr>
          <p:cNvPr id="11" name="Picture 10"/>
          <p:cNvPicPr>
            <a:picLocks noChangeAspect="1"/>
          </p:cNvPicPr>
          <p:nvPr/>
        </p:nvPicPr>
        <p:blipFill>
          <a:blip r:embed="rId3"/>
          <a:stretch>
            <a:fillRect/>
          </a:stretch>
        </p:blipFill>
        <p:spPr>
          <a:xfrm>
            <a:off x="1687539" y="2197444"/>
            <a:ext cx="5876856" cy="2434391"/>
          </a:xfrm>
          <a:prstGeom prst="rect">
            <a:avLst/>
          </a:prstGeom>
        </p:spPr>
      </p:pic>
      <p:sp>
        <p:nvSpPr>
          <p:cNvPr id="12" name="TextBox 11"/>
          <p:cNvSpPr txBox="1"/>
          <p:nvPr/>
        </p:nvSpPr>
        <p:spPr>
          <a:xfrm>
            <a:off x="3238034" y="4676480"/>
            <a:ext cx="3086566" cy="307777"/>
          </a:xfrm>
          <a:prstGeom prst="rect">
            <a:avLst/>
          </a:prstGeom>
          <a:noFill/>
        </p:spPr>
        <p:txBody>
          <a:bodyPr wrap="square" rtlCol="0">
            <a:spAutoFit/>
          </a:bodyPr>
          <a:lstStyle/>
          <a:p>
            <a:r>
              <a:rPr lang="en-US" sz="1400" dirty="0"/>
              <a:t>Fig. 11 Three-phase branch model [30].</a:t>
            </a:r>
          </a:p>
        </p:txBody>
      </p:sp>
    </p:spTree>
    <p:extLst>
      <p:ext uri="{BB962C8B-B14F-4D97-AF65-F5344CB8AC3E}">
        <p14:creationId xmlns:p14="http://schemas.microsoft.com/office/powerpoint/2010/main" val="4232585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Three Phase unbalanced Problem - Solution</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37</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6" name="TextBox 5"/>
          <p:cNvSpPr txBox="1"/>
          <p:nvPr/>
        </p:nvSpPr>
        <p:spPr>
          <a:xfrm>
            <a:off x="381000" y="786765"/>
            <a:ext cx="8534400" cy="4093428"/>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t>Functions that relate measurements to the vector of state variables are developed from a three-phase branch model.</a:t>
            </a:r>
          </a:p>
          <a:p>
            <a:pPr marL="342900" indent="-342900">
              <a:buFont typeface="Arial" panose="020B0604020202020204" pitchFamily="34" charset="0"/>
              <a:buChar char="•"/>
            </a:pPr>
            <a:endParaRPr lang="en-US" altLang="zh-CN" sz="2000" dirty="0"/>
          </a:p>
          <a:p>
            <a:pPr marL="342900" indent="-342900">
              <a:buFont typeface="Arial" panose="020B0604020202020204" pitchFamily="34" charset="0"/>
              <a:buChar char="•"/>
            </a:pPr>
            <a:r>
              <a:rPr lang="en-US" altLang="zh-CN" sz="2000" dirty="0"/>
              <a:t>The BCSE method that was demonstrated earlier is modeled in three phases.</a:t>
            </a:r>
          </a:p>
          <a:p>
            <a:pPr marL="342900" indent="-342900">
              <a:buFont typeface="Arial" panose="020B0604020202020204" pitchFamily="34" charset="0"/>
              <a:buChar char="•"/>
            </a:pPr>
            <a:endParaRPr lang="en-US" altLang="zh-CN" sz="2000" dirty="0"/>
          </a:p>
          <a:p>
            <a:pPr marL="342900" indent="-342900">
              <a:buFont typeface="Arial" panose="020B0604020202020204" pitchFamily="34" charset="0"/>
              <a:buChar char="•"/>
            </a:pPr>
            <a:r>
              <a:rPr lang="en-US" altLang="zh-CN" sz="2000" dirty="0"/>
              <a:t>However, according to [30], the measurement uncertainties will impact estimation accuracy for different estimators, such as LAV, WLS, LMS, and SHGM.</a:t>
            </a:r>
          </a:p>
          <a:p>
            <a:pPr marL="342900" indent="-342900">
              <a:buFont typeface="Arial" panose="020B0604020202020204" pitchFamily="34" charset="0"/>
              <a:buChar char="•"/>
            </a:pPr>
            <a:endParaRPr lang="en-US" altLang="zh-CN" sz="2000" dirty="0"/>
          </a:p>
          <a:p>
            <a:pPr marL="342900" indent="-342900">
              <a:buFont typeface="Arial" panose="020B0604020202020204" pitchFamily="34" charset="0"/>
              <a:buChar char="•"/>
            </a:pPr>
            <a:r>
              <a:rPr lang="en-US" altLang="zh-CN" sz="2000" dirty="0"/>
              <a:t>Examples using different system models to achieve three-phase distribution state estimation can be found in [32-34]</a:t>
            </a:r>
          </a:p>
          <a:p>
            <a:pPr marL="342900" indent="-342900">
              <a:buFont typeface="Arial" panose="020B0604020202020204" pitchFamily="34" charset="0"/>
              <a:buChar char="•"/>
            </a:pPr>
            <a:endParaRPr lang="en-US" altLang="zh-CN" sz="2000" dirty="0"/>
          </a:p>
          <a:p>
            <a:pPr marL="342900" indent="-342900">
              <a:buFont typeface="Arial" panose="020B0604020202020204" pitchFamily="34" charset="0"/>
              <a:buChar char="•"/>
            </a:pPr>
            <a:endParaRPr lang="en-US" altLang="zh-CN" sz="2000" dirty="0"/>
          </a:p>
        </p:txBody>
      </p:sp>
      <p:sp>
        <p:nvSpPr>
          <p:cNvPr id="9" name="TextBox 8">
            <a:extLst>
              <a:ext uri="{FF2B5EF4-FFF2-40B4-BE49-F238E27FC236}">
                <a16:creationId xmlns:a16="http://schemas.microsoft.com/office/drawing/2014/main" id="{903E455B-1E58-135D-F420-1420E6F4F601}"/>
              </a:ext>
            </a:extLst>
          </p:cNvPr>
          <p:cNvSpPr txBox="1"/>
          <p:nvPr/>
        </p:nvSpPr>
        <p:spPr>
          <a:xfrm>
            <a:off x="411480" y="4512567"/>
            <a:ext cx="8592312" cy="1384995"/>
          </a:xfrm>
          <a:prstGeom prst="rect">
            <a:avLst/>
          </a:prstGeom>
          <a:noFill/>
        </p:spPr>
        <p:txBody>
          <a:bodyPr wrap="square">
            <a:spAutoFit/>
          </a:bodyPr>
          <a:lstStyle/>
          <a:p>
            <a:r>
              <a:rPr lang="en-US" sz="1200" dirty="0"/>
              <a:t>[32] </a:t>
            </a:r>
            <a:r>
              <a:rPr lang="en-US" sz="1200" dirty="0" err="1"/>
              <a:t>Langner</a:t>
            </a:r>
            <a:r>
              <a:rPr lang="en-US" sz="1200" dirty="0"/>
              <a:t>, Andre L., and Ali </a:t>
            </a:r>
            <a:r>
              <a:rPr lang="en-US" sz="1200" dirty="0" err="1"/>
              <a:t>Abur</a:t>
            </a:r>
            <a:r>
              <a:rPr lang="en-US" sz="1200" dirty="0"/>
              <a:t>. "Formulation of three-phase state estimation problem using a virtual reference." IEEE Transactions on Power Systems 36.1 (2020): 214-223.</a:t>
            </a:r>
          </a:p>
          <a:p>
            <a:r>
              <a:rPr lang="en-US" sz="1200" dirty="0"/>
              <a:t>[33] A. Majumdar and B. C. Pal, "A three-phase state estimation in unbalanced distribution networks with switch modelling," 2016 IEEE First International Conference on Control, Measurement and Instrumentation (CMI), 2016, pp. 474-478, </a:t>
            </a:r>
            <a:r>
              <a:rPr lang="en-US" sz="1200" dirty="0" err="1"/>
              <a:t>doi</a:t>
            </a:r>
            <a:r>
              <a:rPr lang="en-US" sz="1200" dirty="0"/>
              <a:t>: 10.1109/CMI.2016.7413793.</a:t>
            </a:r>
          </a:p>
          <a:p>
            <a:r>
              <a:rPr lang="en-US" sz="1200" dirty="0"/>
              <a:t>[34] F. </a:t>
            </a:r>
            <a:r>
              <a:rPr lang="en-US" sz="1200" dirty="0" err="1"/>
              <a:t>Magnago</a:t>
            </a:r>
            <a:r>
              <a:rPr lang="en-US" sz="1200" dirty="0"/>
              <a:t>, L. Zhang and R. </a:t>
            </a:r>
            <a:r>
              <a:rPr lang="en-US" sz="1200" dirty="0" err="1"/>
              <a:t>Nagarkar</a:t>
            </a:r>
            <a:r>
              <a:rPr lang="en-US" sz="1200" dirty="0"/>
              <a:t>, "Three phase distribution state estimation utilizing common information model," </a:t>
            </a:r>
            <a:r>
              <a:rPr lang="en-US" sz="1200" i="1" dirty="0"/>
              <a:t>2015 IEEE Eindhoven </a:t>
            </a:r>
            <a:r>
              <a:rPr lang="en-US" sz="1200" i="1" dirty="0" err="1"/>
              <a:t>PowerTech</a:t>
            </a:r>
            <a:r>
              <a:rPr lang="en-US" sz="1200" dirty="0"/>
              <a:t>, 2015, pp. 1-6, </a:t>
            </a:r>
            <a:r>
              <a:rPr lang="en-US" sz="1200" dirty="0" err="1"/>
              <a:t>doi</a:t>
            </a:r>
            <a:r>
              <a:rPr lang="en-US" sz="1200" dirty="0"/>
              <a:t>: 10.1109/PTC.2015.7232515.</a:t>
            </a:r>
          </a:p>
        </p:txBody>
      </p:sp>
    </p:spTree>
    <p:extLst>
      <p:ext uri="{BB962C8B-B14F-4D97-AF65-F5344CB8AC3E}">
        <p14:creationId xmlns:p14="http://schemas.microsoft.com/office/powerpoint/2010/main" val="3793600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br>
              <a:rPr lang="en-US" sz="2800" dirty="0"/>
            </a:br>
            <a:r>
              <a:rPr lang="en-US" altLang="zh-CN" sz="2800" dirty="0">
                <a:latin typeface="Times" panose="02020603050405020304" pitchFamily="18" charset="0"/>
                <a:cs typeface="Times" panose="02020603050405020304" pitchFamily="18" charset="0"/>
              </a:rPr>
              <a:t>High R/X Ratio Problem</a:t>
            </a:r>
            <a:br>
              <a:rPr lang="en-US" altLang="zh-CN" sz="2800" dirty="0"/>
            </a:br>
            <a:endParaRPr lang="en-US" sz="2800" dirty="0">
              <a:solidFill>
                <a:srgbClr val="FF0000"/>
              </a:solidFill>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38</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6" name="TextBox 5"/>
          <p:cNvSpPr txBox="1"/>
          <p:nvPr/>
        </p:nvSpPr>
        <p:spPr>
          <a:xfrm>
            <a:off x="381000" y="1018935"/>
            <a:ext cx="8534400" cy="4893647"/>
          </a:xfrm>
          <a:prstGeom prst="rect">
            <a:avLst/>
          </a:prstGeom>
          <a:noFill/>
        </p:spPr>
        <p:txBody>
          <a:bodyPr wrap="square" rtlCol="0">
            <a:spAutoFit/>
          </a:bodyPr>
          <a:lstStyle/>
          <a:p>
            <a:pPr marL="342900" indent="-342900">
              <a:buFont typeface="Arial" panose="020B0604020202020204" pitchFamily="34" charset="0"/>
              <a:buChar char="•"/>
            </a:pPr>
            <a:r>
              <a:rPr lang="en-US" altLang="zh-CN" dirty="0"/>
              <a:t>Distribution line with a high R/X ratio is another challenge for SE [6].  </a:t>
            </a:r>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r>
              <a:rPr lang="en-US" altLang="zh-CN" dirty="0"/>
              <a:t>Recall the Jacobian Matrix </a:t>
            </a:r>
            <a:r>
              <a:rPr lang="en-US" altLang="zh-CN" b="1" i="1" dirty="0"/>
              <a:t>H</a:t>
            </a:r>
            <a:r>
              <a:rPr lang="en-US" altLang="zh-CN" dirty="0"/>
              <a:t>:</a:t>
            </a:r>
            <a:endParaRPr lang="en-US" altLang="zh-CN" b="1" dirty="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r>
              <a:rPr lang="en-US" altLang="zh-CN" dirty="0"/>
              <a:t>The high R/X ratio results in the ill‐conditioning of </a:t>
            </a:r>
            <a:r>
              <a:rPr lang="en-US" altLang="zh-CN" b="1" i="1" dirty="0"/>
              <a:t>H</a:t>
            </a:r>
            <a:r>
              <a:rPr lang="en-US" altLang="zh-CN" dirty="0"/>
              <a:t> matrix. In the transmission system, the off‐diagonal elements ∂</a:t>
            </a:r>
            <a:r>
              <a:rPr lang="en-US" altLang="zh-CN" i="1" dirty="0"/>
              <a:t>P</a:t>
            </a:r>
            <a:r>
              <a:rPr lang="en-US" altLang="zh-CN" dirty="0"/>
              <a:t>/∂</a:t>
            </a:r>
            <a:r>
              <a:rPr lang="en-US" altLang="zh-CN" i="1" dirty="0"/>
              <a:t>V</a:t>
            </a:r>
            <a:r>
              <a:rPr lang="en-US" altLang="zh-CN" dirty="0"/>
              <a:t> and ∂</a:t>
            </a:r>
            <a:r>
              <a:rPr lang="en-US" altLang="zh-CN" i="1" dirty="0"/>
              <a:t>Q</a:t>
            </a:r>
            <a:r>
              <a:rPr lang="en-US" altLang="zh-CN" dirty="0"/>
              <a:t>/∂</a:t>
            </a:r>
            <a:r>
              <a:rPr lang="en-US" altLang="zh-CN" i="1" dirty="0"/>
              <a:t>θ</a:t>
            </a:r>
            <a:r>
              <a:rPr lang="en-US" altLang="zh-CN" dirty="0"/>
              <a:t> are neglected, that is ∂</a:t>
            </a:r>
            <a:r>
              <a:rPr lang="en-US" altLang="zh-CN" i="1" dirty="0"/>
              <a:t>P</a:t>
            </a:r>
            <a:r>
              <a:rPr lang="en-US" altLang="zh-CN" dirty="0"/>
              <a:t>/∂</a:t>
            </a:r>
            <a:r>
              <a:rPr lang="en-US" altLang="zh-CN" i="1" dirty="0"/>
              <a:t>V</a:t>
            </a:r>
            <a:r>
              <a:rPr lang="en-US" altLang="zh-CN" dirty="0"/>
              <a:t> ≈ ∂</a:t>
            </a:r>
            <a:r>
              <a:rPr lang="en-US" altLang="zh-CN" i="1" dirty="0"/>
              <a:t>Q</a:t>
            </a:r>
            <a:r>
              <a:rPr lang="en-US" altLang="zh-CN" dirty="0"/>
              <a:t>/ ∂</a:t>
            </a:r>
            <a:r>
              <a:rPr lang="en-US" altLang="zh-CN" i="1" dirty="0"/>
              <a:t>θ</a:t>
            </a:r>
            <a:r>
              <a:rPr lang="en-US" altLang="zh-CN" dirty="0"/>
              <a:t> ≈ 0, because of weak coupling. With a high R/X ratio and strong coupling, the off‐diagonal elements cannot be discarded in the distribution system.</a:t>
            </a:r>
          </a:p>
          <a:p>
            <a:endParaRPr lang="en-US" altLang="zh-CN" dirty="0"/>
          </a:p>
        </p:txBody>
      </p:sp>
      <p:sp>
        <p:nvSpPr>
          <p:cNvPr id="10" name="Rectangle 9"/>
          <p:cNvSpPr/>
          <p:nvPr/>
        </p:nvSpPr>
        <p:spPr>
          <a:xfrm>
            <a:off x="457200" y="5253799"/>
            <a:ext cx="7734300" cy="400110"/>
          </a:xfrm>
          <a:prstGeom prst="rect">
            <a:avLst/>
          </a:prstGeom>
        </p:spPr>
        <p:txBody>
          <a:bodyPr wrap="square">
            <a:spAutoFit/>
          </a:bodyPr>
          <a:lstStyle/>
          <a:p>
            <a:br>
              <a:rPr lang="en-US" sz="1000" dirty="0"/>
            </a:br>
            <a:endParaRPr lang="en-US" sz="1000" dirty="0"/>
          </a:p>
        </p:txBody>
      </p:sp>
      <mc:AlternateContent xmlns:mc="http://schemas.openxmlformats.org/markup-compatibility/2006" xmlns:a14="http://schemas.microsoft.com/office/drawing/2010/main">
        <mc:Choice Requires="a14">
          <p:sp>
            <p:nvSpPr>
              <p:cNvPr id="3" name="文本框 13">
                <a:extLst>
                  <a:ext uri="{FF2B5EF4-FFF2-40B4-BE49-F238E27FC236}">
                    <a16:creationId xmlns:a16="http://schemas.microsoft.com/office/drawing/2014/main" id="{3BA96E03-792A-39C0-0AE9-933A7C194E30}"/>
                  </a:ext>
                </a:extLst>
              </p:cNvPr>
              <p:cNvSpPr txBox="1"/>
              <p:nvPr/>
            </p:nvSpPr>
            <p:spPr>
              <a:xfrm>
                <a:off x="4324350" y="1812453"/>
                <a:ext cx="3194304" cy="10933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𝐻</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m>
                            <m:mPr>
                              <m:mcs>
                                <m:mc>
                                  <m:mcPr>
                                    <m:count m:val="3"/>
                                    <m:mcJc m:val="center"/>
                                  </m:mcPr>
                                </m:mc>
                              </m:mcs>
                              <m:ctrlPr>
                                <a:rPr lang="en-US" sz="1800" b="0" i="1" smtClean="0">
                                  <a:latin typeface="Cambria Math" panose="02040503050406030204" pitchFamily="18" charset="0"/>
                                </a:rPr>
                              </m:ctrlPr>
                            </m:mPr>
                            <m:mr>
                              <m:e>
                                <m:f>
                                  <m:fPr>
                                    <m:ctrlPr>
                                      <a:rPr lang="en-US" sz="1800" b="0" i="1" smtClean="0">
                                        <a:latin typeface="Cambria Math" panose="02040503050406030204" pitchFamily="18" charset="0"/>
                                      </a:rPr>
                                    </m:ctrlPr>
                                  </m:fPr>
                                  <m:num>
                                    <m:r>
                                      <m:rPr>
                                        <m:brk m:alnAt="7"/>
                                      </m:rP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m:rPr>
                                            <m:brk m:alnAt="7"/>
                                          </m:rPr>
                                          <a:rPr lang="en-US" sz="1800" b="0" i="1" smtClean="0">
                                            <a:latin typeface="Cambria Math" panose="02040503050406030204" pitchFamily="18" charset="0"/>
                                          </a:rPr>
                                          <m:t>𝑃</m:t>
                                        </m:r>
                                      </m:e>
                                      <m:sub>
                                        <m:r>
                                          <m:rPr>
                                            <m:brk m:alnAt="7"/>
                                          </m:rPr>
                                          <a:rPr lang="en-US" sz="1800" b="0" i="1" smtClean="0">
                                            <a:latin typeface="Cambria Math" panose="02040503050406030204" pitchFamily="18" charset="0"/>
                                          </a:rPr>
                                          <m:t>𝑏</m:t>
                                        </m:r>
                                      </m:sub>
                                    </m:sSub>
                                  </m:num>
                                  <m:den>
                                    <m:r>
                                      <m:rPr>
                                        <m:brk m:alnAt="7"/>
                                      </m:rPr>
                                      <a:rPr lang="en-US" sz="1800" b="0" i="1" smtClean="0">
                                        <a:latin typeface="Cambria Math" panose="02040503050406030204" pitchFamily="18" charset="0"/>
                                      </a:rPr>
                                      <m:t>𝜕</m:t>
                                    </m:r>
                                    <m:r>
                                      <a:rPr lang="en-US" sz="1800" b="0" i="1" smtClean="0">
                                        <a:latin typeface="Cambria Math" panose="02040503050406030204" pitchFamily="18" charset="0"/>
                                      </a:rPr>
                                      <m:t>𝑉</m:t>
                                    </m:r>
                                  </m:den>
                                </m:f>
                              </m:e>
                              <m:e>
                                <m:r>
                                  <a:rPr lang="en-US" sz="1800" b="0" i="1" smtClean="0">
                                    <a:latin typeface="Cambria Math" panose="02040503050406030204" pitchFamily="18" charset="0"/>
                                  </a:rPr>
                                  <m:t>…</m:t>
                                </m:r>
                              </m:e>
                              <m:e>
                                <m:f>
                                  <m:fPr>
                                    <m:ctrlPr>
                                      <a:rPr lang="en-US" sz="1800" i="1">
                                        <a:latin typeface="Cambria Math" panose="02040503050406030204" pitchFamily="18" charset="0"/>
                                      </a:rPr>
                                    </m:ctrlPr>
                                  </m:fPr>
                                  <m:num>
                                    <m:r>
                                      <m:rPr>
                                        <m:brk m:alnAt="7"/>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7"/>
                                          </m:rPr>
                                          <a:rPr lang="en-US" sz="1800" i="1">
                                            <a:latin typeface="Cambria Math" panose="02040503050406030204" pitchFamily="18" charset="0"/>
                                          </a:rPr>
                                          <m:t>𝑃</m:t>
                                        </m:r>
                                      </m:e>
                                      <m:sub>
                                        <m:r>
                                          <a:rPr lang="en-US" sz="1800" b="0" i="1" smtClean="0">
                                            <a:latin typeface="Cambria Math" panose="02040503050406030204" pitchFamily="18" charset="0"/>
                                          </a:rPr>
                                          <m:t>𝐿</m:t>
                                        </m:r>
                                      </m:sub>
                                    </m:sSub>
                                  </m:num>
                                  <m:den>
                                    <m:r>
                                      <m:rPr>
                                        <m:brk m:alnAt="7"/>
                                      </m:rPr>
                                      <a:rPr lang="en-US" sz="1800" i="1">
                                        <a:latin typeface="Cambria Math" panose="02040503050406030204" pitchFamily="18" charset="0"/>
                                      </a:rPr>
                                      <m:t>𝜕</m:t>
                                    </m:r>
                                    <m:r>
                                      <a:rPr lang="en-US" sz="1800" i="1">
                                        <a:latin typeface="Cambria Math" panose="02040503050406030204" pitchFamily="18" charset="0"/>
                                      </a:rPr>
                                      <m:t>𝑉</m:t>
                                    </m:r>
                                  </m:den>
                                </m:f>
                              </m:e>
                            </m:mr>
                            <m:mr>
                              <m:e>
                                <m:f>
                                  <m:fPr>
                                    <m:ctrlPr>
                                      <a:rPr lang="en-US" sz="1800" i="1">
                                        <a:latin typeface="Cambria Math" panose="02040503050406030204" pitchFamily="18" charset="0"/>
                                      </a:rPr>
                                    </m:ctrlPr>
                                  </m:fPr>
                                  <m:num>
                                    <m:r>
                                      <m:rPr>
                                        <m:brk m:alnAt="7"/>
                                      </m:rP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𝑄</m:t>
                                        </m:r>
                                      </m:e>
                                      <m:sub>
                                        <m:r>
                                          <m:rPr>
                                            <m:brk m:alnAt="7"/>
                                          </m:rPr>
                                          <a:rPr lang="en-US" sz="1800" i="1">
                                            <a:latin typeface="Cambria Math" panose="02040503050406030204" pitchFamily="18" charset="0"/>
                                          </a:rPr>
                                          <m:t>𝑏</m:t>
                                        </m:r>
                                      </m:sub>
                                    </m:sSub>
                                  </m:num>
                                  <m:den>
                                    <m:r>
                                      <m:rPr>
                                        <m:brk m:alnAt="7"/>
                                      </m:rPr>
                                      <a:rPr lang="en-US" sz="1800" i="1">
                                        <a:latin typeface="Cambria Math" panose="02040503050406030204" pitchFamily="18" charset="0"/>
                                      </a:rPr>
                                      <m:t>𝜕</m:t>
                                    </m:r>
                                    <m:r>
                                      <a:rPr lang="en-US" sz="1800" b="0" i="1" smtClean="0">
                                        <a:latin typeface="Cambria Math" panose="02040503050406030204" pitchFamily="18" charset="0"/>
                                      </a:rPr>
                                      <m:t>𝜃</m:t>
                                    </m:r>
                                  </m:den>
                                </m:f>
                              </m:e>
                              <m:e>
                                <m:r>
                                  <a:rPr lang="en-US" sz="1800" b="0" i="1" smtClean="0">
                                    <a:latin typeface="Cambria Math" panose="02040503050406030204" pitchFamily="18" charset="0"/>
                                  </a:rPr>
                                  <m:t>…</m:t>
                                </m:r>
                              </m:e>
                              <m:e>
                                <m:f>
                                  <m:fPr>
                                    <m:ctrlPr>
                                      <a:rPr lang="en-US" sz="1800" i="1">
                                        <a:latin typeface="Cambria Math" panose="02040503050406030204" pitchFamily="18" charset="0"/>
                                      </a:rPr>
                                    </m:ctrlPr>
                                  </m:fPr>
                                  <m:num>
                                    <m:r>
                                      <m:rPr>
                                        <m:brk m:alnAt="7"/>
                                      </m:rPr>
                                      <a:rPr lang="en-US" sz="1800" i="1">
                                        <a:latin typeface="Cambria Math" panose="02040503050406030204" pitchFamily="18" charset="0"/>
                                      </a:rPr>
                                      <m:t>𝜕</m:t>
                                    </m:r>
                                    <m:sSub>
                                      <m:sSubPr>
                                        <m:ctrlPr>
                                          <a:rPr lang="en-US" sz="1800" i="1">
                                            <a:latin typeface="Cambria Math" panose="02040503050406030204" pitchFamily="18" charset="0"/>
                                          </a:rPr>
                                        </m:ctrlPr>
                                      </m:sSubPr>
                                      <m:e>
                                        <m:r>
                                          <m:rPr>
                                            <m:brk m:alnAt="7"/>
                                          </m:rPr>
                                          <a:rPr lang="en-US" sz="1800" i="1">
                                            <a:latin typeface="Cambria Math" panose="02040503050406030204" pitchFamily="18" charset="0"/>
                                          </a:rPr>
                                          <m:t>𝑃</m:t>
                                        </m:r>
                                      </m:e>
                                      <m:sub>
                                        <m:r>
                                          <a:rPr lang="en-US" sz="1800" b="0" i="1" smtClean="0">
                                            <a:latin typeface="Cambria Math" panose="02040503050406030204" pitchFamily="18" charset="0"/>
                                          </a:rPr>
                                          <m:t>𝐿</m:t>
                                        </m:r>
                                      </m:sub>
                                    </m:sSub>
                                  </m:num>
                                  <m:den>
                                    <m:r>
                                      <m:rPr>
                                        <m:brk m:alnAt="7"/>
                                      </m:rPr>
                                      <a:rPr lang="en-US" sz="1800" i="1">
                                        <a:latin typeface="Cambria Math" panose="02040503050406030204" pitchFamily="18" charset="0"/>
                                      </a:rPr>
                                      <m:t>𝜕</m:t>
                                    </m:r>
                                    <m:r>
                                      <a:rPr lang="en-US" sz="1800" b="0" i="1" smtClean="0">
                                        <a:latin typeface="Cambria Math" panose="02040503050406030204" pitchFamily="18" charset="0"/>
                                      </a:rPr>
                                      <m:t>𝜃</m:t>
                                    </m:r>
                                  </m:den>
                                </m:f>
                              </m:e>
                            </m:mr>
                          </m:m>
                        </m:e>
                      </m:d>
                    </m:oMath>
                  </m:oMathPara>
                </a14:m>
                <a:endParaRPr lang="en-US" sz="1800" dirty="0"/>
              </a:p>
            </p:txBody>
          </p:sp>
        </mc:Choice>
        <mc:Fallback xmlns="">
          <p:sp>
            <p:nvSpPr>
              <p:cNvPr id="3" name="文本框 13">
                <a:extLst>
                  <a:ext uri="{FF2B5EF4-FFF2-40B4-BE49-F238E27FC236}">
                    <a16:creationId xmlns:a16="http://schemas.microsoft.com/office/drawing/2014/main" id="{3BA96E03-792A-39C0-0AE9-933A7C194E30}"/>
                  </a:ext>
                </a:extLst>
              </p:cNvPr>
              <p:cNvSpPr txBox="1">
                <a:spLocks noRot="1" noChangeAspect="1" noMove="1" noResize="1" noEditPoints="1" noAdjustHandles="1" noChangeArrowheads="1" noChangeShapeType="1" noTextEdit="1"/>
              </p:cNvSpPr>
              <p:nvPr/>
            </p:nvSpPr>
            <p:spPr>
              <a:xfrm>
                <a:off x="4324350" y="1812453"/>
                <a:ext cx="3194304" cy="109331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2096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br>
              <a:rPr lang="en-US" sz="2800" dirty="0"/>
            </a:br>
            <a:r>
              <a:rPr lang="en-US" altLang="zh-CN" sz="2800" dirty="0">
                <a:latin typeface="Times" panose="02020603050405020304" pitchFamily="18" charset="0"/>
                <a:cs typeface="Times" panose="02020603050405020304" pitchFamily="18" charset="0"/>
              </a:rPr>
              <a:t>High R/X Ratio Problem -Solution</a:t>
            </a:r>
            <a:br>
              <a:rPr lang="en-US" altLang="zh-CN" sz="2800" dirty="0"/>
            </a:br>
            <a:endParaRPr lang="en-US" sz="2800" dirty="0">
              <a:solidFill>
                <a:srgbClr val="FF0000"/>
              </a:solidFill>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39</a:t>
            </a:fld>
            <a:endParaRPr lang="en-US" dirty="0"/>
          </a:p>
        </p:txBody>
      </p:sp>
      <p:sp>
        <p:nvSpPr>
          <p:cNvPr id="5" name="Text Placeholder 4"/>
          <p:cNvSpPr>
            <a:spLocks noGrp="1"/>
          </p:cNvSpPr>
          <p:nvPr>
            <p:ph type="body" sz="quarter" idx="10"/>
          </p:nvPr>
        </p:nvSpPr>
        <p:spPr/>
        <p:txBody>
          <a:bodyPr/>
          <a:lstStyle/>
          <a:p>
            <a:r>
              <a:rPr lang="en-US" dirty="0"/>
              <a:t>ECE</a:t>
            </a:r>
          </a:p>
        </p:txBody>
      </p:sp>
      <mc:AlternateContent xmlns:mc="http://schemas.openxmlformats.org/markup-compatibility/2006" xmlns:a14="http://schemas.microsoft.com/office/drawing/2010/main">
        <mc:Choice Requires="a14">
          <p:sp>
            <p:nvSpPr>
              <p:cNvPr id="6" name="TextBox 5"/>
              <p:cNvSpPr txBox="1"/>
              <p:nvPr/>
            </p:nvSpPr>
            <p:spPr>
              <a:xfrm>
                <a:off x="381000" y="1018935"/>
                <a:ext cx="8534400" cy="4641399"/>
              </a:xfrm>
              <a:prstGeom prst="rect">
                <a:avLst/>
              </a:prstGeom>
              <a:noFill/>
            </p:spPr>
            <p:txBody>
              <a:bodyPr wrap="square" rtlCol="0">
                <a:spAutoFit/>
              </a:bodyPr>
              <a:lstStyle/>
              <a:p>
                <a:pPr marL="342900" indent="-342900">
                  <a:buFont typeface="Arial" panose="020B0604020202020204" pitchFamily="34" charset="0"/>
                  <a:buChar char="•"/>
                </a:pPr>
                <a:r>
                  <a:rPr lang="en-US" altLang="zh-CN" sz="2200" dirty="0"/>
                  <a:t>To avoid the ill‐conditioning of </a:t>
                </a:r>
                <a:r>
                  <a:rPr lang="en-US" altLang="zh-CN" sz="2200" b="1" i="1" dirty="0"/>
                  <a:t>H</a:t>
                </a:r>
                <a:r>
                  <a:rPr lang="en-US" altLang="zh-CN" sz="2200" dirty="0"/>
                  <a:t> matrix, the </a:t>
                </a:r>
                <a:r>
                  <a:rPr lang="en-US" altLang="zh-CN" sz="2200" b="1" i="1" dirty="0"/>
                  <a:t>P </a:t>
                </a:r>
                <a:r>
                  <a:rPr lang="en-US" altLang="zh-CN" sz="2200" dirty="0"/>
                  <a:t>and </a:t>
                </a:r>
                <a:r>
                  <a:rPr lang="en-US" altLang="zh-CN" sz="2200" b="1" i="1" dirty="0"/>
                  <a:t>Q</a:t>
                </a:r>
                <a:r>
                  <a:rPr lang="en-US" altLang="zh-CN" sz="2200" dirty="0"/>
                  <a:t> measurements are handled by converting into equivalent current measurement </a:t>
                </a:r>
                <a:r>
                  <a:rPr lang="en-US" altLang="zh-CN" sz="2200" b="1" i="1" dirty="0"/>
                  <a:t>I</a:t>
                </a:r>
                <a:r>
                  <a:rPr lang="en-US" altLang="zh-CN" sz="2200" dirty="0"/>
                  <a:t> and making the </a:t>
                </a:r>
                <a:r>
                  <a:rPr lang="en-US" altLang="zh-CN" sz="2200" b="1" i="1" dirty="0"/>
                  <a:t>H</a:t>
                </a:r>
                <a:r>
                  <a:rPr lang="en-US" altLang="zh-CN" sz="2200" dirty="0"/>
                  <a:t> matrix independent of state variables equation.</a:t>
                </a:r>
              </a:p>
              <a:p>
                <a:pPr marL="342900" indent="-342900">
                  <a:buFont typeface="Arial" panose="020B0604020202020204" pitchFamily="34" charset="0"/>
                  <a:buChar char="•"/>
                </a:pPr>
                <a:endParaRPr lang="en-US" altLang="zh-CN" sz="2200" dirty="0"/>
              </a:p>
              <a:p>
                <a:pPr marL="342900" indent="-342900">
                  <a:buFont typeface="Arial" panose="020B0604020202020204" pitchFamily="34" charset="0"/>
                  <a:buChar char="•"/>
                </a:pPr>
                <a:r>
                  <a:rPr lang="en-US" altLang="zh-CN" sz="2200" dirty="0"/>
                  <a:t>The equivalent current measurement can be expressed with voltage or a current variable for every iteration k.</a:t>
                </a:r>
              </a:p>
              <a:p>
                <a:pPr/>
                <a14:m>
                  <m:oMathPara xmlns:m="http://schemas.openxmlformats.org/officeDocument/2006/math">
                    <m:oMathParaPr>
                      <m:jc m:val="centerGroup"/>
                    </m:oMathParaPr>
                    <m:oMath xmlns:m="http://schemas.openxmlformats.org/officeDocument/2006/math">
                      <m:sSubSup>
                        <m:sSubSupPr>
                          <m:ctrlPr>
                            <a:rPr lang="en-US" altLang="zh-CN" sz="2200" i="1" smtClean="0">
                              <a:latin typeface="Cambria Math" panose="02040503050406030204" pitchFamily="18" charset="0"/>
                            </a:rPr>
                          </m:ctrlPr>
                        </m:sSubSupPr>
                        <m:e>
                          <m:r>
                            <a:rPr lang="en-US" altLang="zh-CN" sz="2200" i="1" smtClean="0">
                              <a:latin typeface="Cambria Math" panose="02040503050406030204" pitchFamily="18" charset="0"/>
                            </a:rPr>
                            <m:t>𝐼</m:t>
                          </m:r>
                        </m:e>
                        <m:sub>
                          <m:r>
                            <a:rPr lang="en-US" altLang="zh-CN" sz="2200" i="1" smtClean="0">
                              <a:latin typeface="Cambria Math" panose="02040503050406030204" pitchFamily="18" charset="0"/>
                            </a:rPr>
                            <m:t>𝑝h𝑎𝑠𝑒</m:t>
                          </m:r>
                          <m:r>
                            <a:rPr lang="en-US" altLang="zh-CN" sz="2200" i="1" smtClean="0">
                              <a:latin typeface="Cambria Math" panose="02040503050406030204" pitchFamily="18" charset="0"/>
                            </a:rPr>
                            <m:t> </m:t>
                          </m:r>
                          <m:r>
                            <a:rPr lang="en-US" altLang="zh-CN" sz="2200" i="1" smtClean="0">
                              <a:latin typeface="Cambria Math" panose="02040503050406030204" pitchFamily="18" charset="0"/>
                            </a:rPr>
                            <m:t>𝑎</m:t>
                          </m:r>
                          <m:r>
                            <a:rPr lang="en-US" altLang="zh-CN" sz="2200" i="1" smtClean="0">
                              <a:latin typeface="Cambria Math" panose="02040503050406030204" pitchFamily="18" charset="0"/>
                            </a:rPr>
                            <m:t>,</m:t>
                          </m:r>
                          <m:r>
                            <a:rPr lang="en-US" altLang="zh-CN" sz="2200" i="1" smtClean="0">
                              <a:latin typeface="Cambria Math" panose="02040503050406030204" pitchFamily="18" charset="0"/>
                            </a:rPr>
                            <m:t>𝑏</m:t>
                          </m:r>
                          <m:r>
                            <a:rPr lang="en-US" altLang="zh-CN" sz="2200" i="1" smtClean="0">
                              <a:latin typeface="Cambria Math" panose="02040503050406030204" pitchFamily="18" charset="0"/>
                            </a:rPr>
                            <m:t>,</m:t>
                          </m:r>
                          <m:r>
                            <a:rPr lang="en-US" altLang="zh-CN" sz="2200" i="1" smtClean="0">
                              <a:latin typeface="Cambria Math" panose="02040503050406030204" pitchFamily="18" charset="0"/>
                            </a:rPr>
                            <m:t>𝑐</m:t>
                          </m:r>
                        </m:sub>
                        <m:sup>
                          <m:r>
                            <a:rPr lang="en-US" altLang="zh-CN" sz="2200" i="1" smtClean="0">
                              <a:latin typeface="Cambria Math" panose="02040503050406030204" pitchFamily="18" charset="0"/>
                            </a:rPr>
                            <m:t>𝑘</m:t>
                          </m:r>
                        </m:sup>
                      </m:sSubSup>
                      <m:r>
                        <a:rPr lang="en-US" altLang="zh-CN" sz="2200" i="1" smtClean="0">
                          <a:latin typeface="Cambria Math" panose="02040503050406030204" pitchFamily="18" charset="0"/>
                        </a:rPr>
                        <m:t>=</m:t>
                      </m:r>
                      <m:sSup>
                        <m:sSupPr>
                          <m:ctrlPr>
                            <a:rPr lang="en-US" altLang="zh-CN" sz="2200" i="1" smtClean="0">
                              <a:latin typeface="Cambria Math" panose="02040503050406030204" pitchFamily="18" charset="0"/>
                            </a:rPr>
                          </m:ctrlPr>
                        </m:sSupPr>
                        <m:e>
                          <m:d>
                            <m:dPr>
                              <m:ctrlPr>
                                <a:rPr lang="en-US" altLang="zh-CN" sz="2200" i="1">
                                  <a:latin typeface="Cambria Math" panose="02040503050406030204" pitchFamily="18" charset="0"/>
                                </a:rPr>
                              </m:ctrlPr>
                            </m:dPr>
                            <m:e>
                              <m:f>
                                <m:fPr>
                                  <m:ctrlPr>
                                    <a:rPr lang="en-US" altLang="zh-CN" sz="2200" i="1">
                                      <a:latin typeface="Cambria Math" panose="02040503050406030204" pitchFamily="18" charset="0"/>
                                    </a:rPr>
                                  </m:ctrlPr>
                                </m:fPr>
                                <m:num>
                                  <m:r>
                                    <a:rPr lang="en-US" altLang="zh-CN" sz="2200" i="1">
                                      <a:latin typeface="Cambria Math" panose="02040503050406030204" pitchFamily="18" charset="0"/>
                                    </a:rPr>
                                    <m:t>𝑃</m:t>
                                  </m:r>
                                  <m:r>
                                    <a:rPr lang="en-US" altLang="zh-CN" sz="2200" i="1">
                                      <a:latin typeface="Cambria Math" panose="02040503050406030204" pitchFamily="18" charset="0"/>
                                    </a:rPr>
                                    <m:t>+</m:t>
                                  </m:r>
                                  <m:r>
                                    <a:rPr lang="en-US" altLang="zh-CN" sz="2200" i="1">
                                      <a:latin typeface="Cambria Math" panose="02040503050406030204" pitchFamily="18" charset="0"/>
                                    </a:rPr>
                                    <m:t>𝑗𝑄</m:t>
                                  </m:r>
                                </m:num>
                                <m:den>
                                  <m:sSup>
                                    <m:sSupPr>
                                      <m:ctrlPr>
                                        <a:rPr lang="en-US" altLang="zh-CN" sz="2200" i="1">
                                          <a:latin typeface="Cambria Math" panose="02040503050406030204" pitchFamily="18" charset="0"/>
                                        </a:rPr>
                                      </m:ctrlPr>
                                    </m:sSupPr>
                                    <m:e>
                                      <m:r>
                                        <a:rPr lang="en-US" altLang="zh-CN" sz="2200" i="1">
                                          <a:latin typeface="Cambria Math" panose="02040503050406030204" pitchFamily="18" charset="0"/>
                                        </a:rPr>
                                        <m:t>𝑉</m:t>
                                      </m:r>
                                    </m:e>
                                    <m:sup>
                                      <m:r>
                                        <a:rPr lang="en-US" altLang="zh-CN" sz="2200" i="1">
                                          <a:latin typeface="Cambria Math" panose="02040503050406030204" pitchFamily="18" charset="0"/>
                                        </a:rPr>
                                        <m:t>𝑘</m:t>
                                      </m:r>
                                    </m:sup>
                                  </m:sSup>
                                </m:den>
                              </m:f>
                            </m:e>
                          </m:d>
                        </m:e>
                        <m:sup>
                          <m:r>
                            <a:rPr lang="en-US" altLang="zh-CN" sz="2200" i="1" smtClean="0">
                              <a:latin typeface="Cambria Math" panose="02040503050406030204" pitchFamily="18" charset="0"/>
                            </a:rPr>
                            <m:t>∗</m:t>
                          </m:r>
                        </m:sup>
                      </m:sSup>
                    </m:oMath>
                  </m:oMathPara>
                </a14:m>
                <a:endParaRPr lang="en-US" altLang="zh-CN" sz="2200" dirty="0"/>
              </a:p>
              <a:p>
                <a:endParaRPr lang="en-US" altLang="zh-CN" sz="2200" dirty="0"/>
              </a:p>
              <a:p>
                <a:pPr marL="342900" indent="-342900">
                  <a:buFont typeface="Arial" panose="020B0604020202020204" pitchFamily="34" charset="0"/>
                  <a:buChar char="•"/>
                </a:pPr>
                <a:r>
                  <a:rPr lang="en-US" altLang="zh-CN" sz="2200" dirty="0"/>
                  <a:t>In this case, to address this challenge, branch current (BCSE) have been adopted as state variables, which turns out to be a more natural way of DSSE formulation [9]. </a:t>
                </a:r>
              </a:p>
              <a:p>
                <a:endParaRPr lang="en-US" altLang="zh-CN" dirty="0"/>
              </a:p>
            </p:txBody>
          </p:sp>
        </mc:Choice>
        <mc:Fallback xmlns="">
          <p:sp>
            <p:nvSpPr>
              <p:cNvPr id="6" name="TextBox 5"/>
              <p:cNvSpPr txBox="1">
                <a:spLocks noRot="1" noChangeAspect="1" noMove="1" noResize="1" noEditPoints="1" noAdjustHandles="1" noChangeArrowheads="1" noChangeShapeType="1" noTextEdit="1"/>
              </p:cNvSpPr>
              <p:nvPr/>
            </p:nvSpPr>
            <p:spPr>
              <a:xfrm>
                <a:off x="381000" y="1018935"/>
                <a:ext cx="8534400" cy="4641399"/>
              </a:xfrm>
              <a:prstGeom prst="rect">
                <a:avLst/>
              </a:prstGeom>
              <a:blipFill>
                <a:blip r:embed="rId3"/>
                <a:stretch>
                  <a:fillRect l="-857" t="-919" r="-1643"/>
                </a:stretch>
              </a:blipFill>
            </p:spPr>
            <p:txBody>
              <a:bodyPr/>
              <a:lstStyle/>
              <a:p>
                <a:r>
                  <a:rPr lang="en-US">
                    <a:noFill/>
                  </a:rPr>
                  <a:t> </a:t>
                </a:r>
              </a:p>
            </p:txBody>
          </p:sp>
        </mc:Fallback>
      </mc:AlternateContent>
      <p:sp>
        <p:nvSpPr>
          <p:cNvPr id="10" name="Rectangle 9"/>
          <p:cNvSpPr/>
          <p:nvPr/>
        </p:nvSpPr>
        <p:spPr>
          <a:xfrm>
            <a:off x="457200" y="5253799"/>
            <a:ext cx="7734300" cy="400110"/>
          </a:xfrm>
          <a:prstGeom prst="rect">
            <a:avLst/>
          </a:prstGeom>
        </p:spPr>
        <p:txBody>
          <a:bodyPr wrap="square">
            <a:spAutoFit/>
          </a:bodyPr>
          <a:lstStyle/>
          <a:p>
            <a:br>
              <a:rPr lang="en-US" sz="1000" dirty="0"/>
            </a:br>
            <a:endParaRPr lang="en-US" sz="1000" dirty="0"/>
          </a:p>
        </p:txBody>
      </p:sp>
      <p:sp>
        <p:nvSpPr>
          <p:cNvPr id="8" name="TextBox 7">
            <a:extLst>
              <a:ext uri="{FF2B5EF4-FFF2-40B4-BE49-F238E27FC236}">
                <a16:creationId xmlns:a16="http://schemas.microsoft.com/office/drawing/2014/main" id="{AFD861B8-D003-3ACC-9889-71D9567987CE}"/>
              </a:ext>
            </a:extLst>
          </p:cNvPr>
          <p:cNvSpPr txBox="1"/>
          <p:nvPr/>
        </p:nvSpPr>
        <p:spPr>
          <a:xfrm>
            <a:off x="381000" y="5385409"/>
            <a:ext cx="8046720" cy="646331"/>
          </a:xfrm>
          <a:prstGeom prst="rect">
            <a:avLst/>
          </a:prstGeom>
          <a:noFill/>
        </p:spPr>
        <p:txBody>
          <a:bodyPr wrap="square">
            <a:spAutoFit/>
          </a:bodyPr>
          <a:lstStyle/>
          <a:p>
            <a:r>
              <a:rPr lang="en-US" sz="1200" dirty="0"/>
              <a:t>[35] Bhattar, </a:t>
            </a:r>
            <a:r>
              <a:rPr lang="en-US" sz="1200" dirty="0" err="1"/>
              <a:t>Poornachandratejasvi</a:t>
            </a:r>
            <a:r>
              <a:rPr lang="en-US" sz="1200" dirty="0"/>
              <a:t> Laxman, </a:t>
            </a:r>
            <a:r>
              <a:rPr lang="en-US" sz="1200" dirty="0" err="1"/>
              <a:t>Naran</a:t>
            </a:r>
            <a:r>
              <a:rPr lang="en-US" sz="1200" dirty="0"/>
              <a:t> M. </a:t>
            </a:r>
            <a:r>
              <a:rPr lang="en-US" sz="1200" dirty="0" err="1"/>
              <a:t>Pindoriya</a:t>
            </a:r>
            <a:r>
              <a:rPr lang="en-US" sz="1200" dirty="0"/>
              <a:t>, and Anurag Sharma. "A combined survey on distribution system state estimation and false data injection in cyber‐physical power distribution networks." </a:t>
            </a:r>
            <a:r>
              <a:rPr lang="en-US" sz="1200" i="1" dirty="0"/>
              <a:t>IET Cyber‐Physical Systems: Theory &amp; Applications</a:t>
            </a:r>
            <a:r>
              <a:rPr lang="en-US" sz="1200" dirty="0"/>
              <a:t> 6.2 (2021): 41-62.</a:t>
            </a:r>
          </a:p>
        </p:txBody>
      </p:sp>
    </p:spTree>
    <p:extLst>
      <p:ext uri="{BB962C8B-B14F-4D97-AF65-F5344CB8AC3E}">
        <p14:creationId xmlns:p14="http://schemas.microsoft.com/office/powerpoint/2010/main" val="4018321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772400" cy="589147"/>
          </a:xfrm>
        </p:spPr>
        <p:txBody>
          <a:bodyPr/>
          <a:lstStyle/>
          <a:p>
            <a:r>
              <a:rPr lang="en-US" sz="2800" dirty="0">
                <a:latin typeface="Times New Roman" panose="02020603050405020304" pitchFamily="18" charset="0"/>
                <a:cs typeface="Times New Roman" panose="02020603050405020304" pitchFamily="18" charset="0"/>
              </a:rPr>
              <a:t>The Concept of SE</a:t>
            </a:r>
          </a:p>
        </p:txBody>
      </p:sp>
      <p:sp>
        <p:nvSpPr>
          <p:cNvPr id="4" name="Slide Number Placeholder 3"/>
          <p:cNvSpPr>
            <a:spLocks noGrp="1"/>
          </p:cNvSpPr>
          <p:nvPr>
            <p:ph type="sldNum" sz="quarter" idx="4"/>
          </p:nvPr>
        </p:nvSpPr>
        <p:spPr/>
        <p:txBody>
          <a:bodyPr/>
          <a:lstStyle/>
          <a:p>
            <a:fld id="{179A9A4E-4C82-4D44-9372-C31BB3818094}" type="slidenum">
              <a:rPr lang="en-US" smtClean="0"/>
              <a:pPr/>
              <a:t>4</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17" name="TextBox 16"/>
          <p:cNvSpPr txBox="1"/>
          <p:nvPr/>
        </p:nvSpPr>
        <p:spPr>
          <a:xfrm>
            <a:off x="2286000" y="5754249"/>
            <a:ext cx="4967770" cy="307777"/>
          </a:xfrm>
          <a:prstGeom prst="rect">
            <a:avLst/>
          </a:prstGeom>
          <a:noFill/>
        </p:spPr>
        <p:txBody>
          <a:bodyPr wrap="none" rtlCol="0">
            <a:spAutoFit/>
          </a:bodyPr>
          <a:lstStyle/>
          <a:p>
            <a:r>
              <a:rPr lang="en-US" sz="1400" dirty="0"/>
              <a:t>Fig. 2 On-line Static Security Assessment: Functional Diagram [1]</a:t>
            </a:r>
          </a:p>
        </p:txBody>
      </p:sp>
      <p:sp>
        <p:nvSpPr>
          <p:cNvPr id="3" name="TextBox 2"/>
          <p:cNvSpPr txBox="1"/>
          <p:nvPr/>
        </p:nvSpPr>
        <p:spPr>
          <a:xfrm>
            <a:off x="123914" y="665347"/>
            <a:ext cx="8991600" cy="1569660"/>
          </a:xfrm>
          <a:prstGeom prst="rect">
            <a:avLst/>
          </a:prstGeom>
          <a:noFill/>
        </p:spPr>
        <p:txBody>
          <a:bodyPr wrap="square" rtlCol="0">
            <a:spAutoFit/>
          </a:bodyPr>
          <a:lstStyle/>
          <a:p>
            <a:pPr marL="0" lvl="1" algn="just"/>
            <a:r>
              <a:rPr lang="en-US" altLang="en-US" dirty="0">
                <a:latin typeface="Times" panose="02020603050405020304" pitchFamily="18" charset="0"/>
                <a:cs typeface="Times" panose="02020603050405020304" pitchFamily="18" charset="0"/>
              </a:rPr>
              <a:t>SE is a widely-used tool in </a:t>
            </a:r>
            <a:r>
              <a:rPr lang="en-US" altLang="en-US" dirty="0">
                <a:solidFill>
                  <a:srgbClr val="FF0000"/>
                </a:solidFill>
                <a:latin typeface="Times" panose="02020603050405020304" pitchFamily="18" charset="0"/>
                <a:cs typeface="Times" panose="02020603050405020304" pitchFamily="18" charset="0"/>
              </a:rPr>
              <a:t>transmission systems</a:t>
            </a:r>
            <a:r>
              <a:rPr lang="en-US" altLang="en-US" dirty="0">
                <a:latin typeface="Times" panose="02020603050405020304" pitchFamily="18" charset="0"/>
                <a:cs typeface="Times" panose="02020603050405020304" pitchFamily="18" charset="0"/>
              </a:rPr>
              <a:t>. </a:t>
            </a:r>
            <a:r>
              <a:rPr lang="en-US" altLang="en-US" sz="2400" dirty="0">
                <a:latin typeface="Times" panose="02020603050405020304" pitchFamily="18" charset="0"/>
                <a:cs typeface="Times" panose="02020603050405020304" pitchFamily="18" charset="0"/>
              </a:rPr>
              <a:t>In the transmission system SE, voltage magnitudes and phase angles are considered the states of system</a:t>
            </a:r>
            <a:r>
              <a:rPr lang="en-US" altLang="zh-CN" sz="2400" dirty="0">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a:t>
            </a:r>
          </a:p>
          <a:p>
            <a:pPr marL="0" lvl="1" algn="just"/>
            <a:endParaRPr lang="en-US" altLang="en-US" dirty="0">
              <a:latin typeface="Times" panose="02020603050405020304" pitchFamily="18" charset="0"/>
              <a:cs typeface="Times" panose="02020603050405020304" pitchFamily="18" charset="0"/>
            </a:endParaRPr>
          </a:p>
        </p:txBody>
      </p:sp>
      <p:pic>
        <p:nvPicPr>
          <p:cNvPr id="6" name="Picture 5"/>
          <p:cNvPicPr>
            <a:picLocks noChangeAspect="1"/>
          </p:cNvPicPr>
          <p:nvPr/>
        </p:nvPicPr>
        <p:blipFill>
          <a:blip r:embed="rId3"/>
          <a:stretch>
            <a:fillRect/>
          </a:stretch>
        </p:blipFill>
        <p:spPr>
          <a:xfrm>
            <a:off x="2101919" y="1949651"/>
            <a:ext cx="5035590" cy="3784974"/>
          </a:xfrm>
          <a:prstGeom prst="rect">
            <a:avLst/>
          </a:prstGeom>
        </p:spPr>
      </p:pic>
    </p:spTree>
    <p:extLst>
      <p:ext uri="{BB962C8B-B14F-4D97-AF65-F5344CB8AC3E}">
        <p14:creationId xmlns:p14="http://schemas.microsoft.com/office/powerpoint/2010/main" val="3318120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Topology Configuration</a:t>
            </a:r>
            <a:endParaRPr lang="en-US" sz="2800" dirty="0"/>
          </a:p>
        </p:txBody>
      </p:sp>
      <p:sp>
        <p:nvSpPr>
          <p:cNvPr id="4" name="Slide Number Placeholder 3"/>
          <p:cNvSpPr>
            <a:spLocks noGrp="1"/>
          </p:cNvSpPr>
          <p:nvPr>
            <p:ph type="sldNum" sz="quarter" idx="4"/>
          </p:nvPr>
        </p:nvSpPr>
        <p:spPr>
          <a:xfrm>
            <a:off x="6551141" y="5791200"/>
            <a:ext cx="2133600" cy="365125"/>
          </a:xfrm>
        </p:spPr>
        <p:txBody>
          <a:bodyPr/>
          <a:lstStyle/>
          <a:p>
            <a:fld id="{179A9A4E-4C82-4D44-9372-C31BB3818094}" type="slidenum">
              <a:rPr lang="en-US" smtClean="0"/>
              <a:pPr/>
              <a:t>40</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3" name="TextBox 2"/>
          <p:cNvSpPr txBox="1"/>
          <p:nvPr/>
        </p:nvSpPr>
        <p:spPr>
          <a:xfrm>
            <a:off x="304800" y="778614"/>
            <a:ext cx="8458200" cy="1323439"/>
          </a:xfrm>
          <a:prstGeom prst="rect">
            <a:avLst/>
          </a:prstGeom>
          <a:noFill/>
        </p:spPr>
        <p:txBody>
          <a:bodyPr wrap="square" rtlCol="0">
            <a:spAutoFit/>
          </a:bodyPr>
          <a:lstStyle/>
          <a:p>
            <a:pPr algn="just"/>
            <a:r>
              <a:rPr lang="en-US" sz="2000" dirty="0"/>
              <a:t>DSSE relies on the basic assumption that we know the exact network model so that we can write the measurement functions </a:t>
            </a:r>
            <a:r>
              <a:rPr lang="en-US" sz="2000" b="1" i="1" dirty="0"/>
              <a:t>h(x). </a:t>
            </a:r>
            <a:r>
              <a:rPr lang="en-US" sz="2000" dirty="0"/>
              <a:t>Hence, it is necessary to perform topology configuration process to identify the current topology.</a:t>
            </a:r>
            <a:endParaRPr lang="en-US" sz="2000" b="1" i="1" dirty="0"/>
          </a:p>
          <a:p>
            <a:pPr algn="just"/>
            <a:endParaRPr lang="en-US" sz="2000" dirty="0"/>
          </a:p>
        </p:txBody>
      </p:sp>
      <p:pic>
        <p:nvPicPr>
          <p:cNvPr id="6" name="Picture 5"/>
          <p:cNvPicPr>
            <a:picLocks noChangeAspect="1"/>
          </p:cNvPicPr>
          <p:nvPr/>
        </p:nvPicPr>
        <p:blipFill>
          <a:blip r:embed="rId3"/>
          <a:stretch>
            <a:fillRect/>
          </a:stretch>
        </p:blipFill>
        <p:spPr>
          <a:xfrm>
            <a:off x="826293" y="2102053"/>
            <a:ext cx="7491413" cy="3871709"/>
          </a:xfrm>
          <a:prstGeom prst="rect">
            <a:avLst/>
          </a:prstGeom>
        </p:spPr>
      </p:pic>
      <p:sp>
        <p:nvSpPr>
          <p:cNvPr id="13" name="TextBox 12"/>
          <p:cNvSpPr txBox="1"/>
          <p:nvPr/>
        </p:nvSpPr>
        <p:spPr>
          <a:xfrm>
            <a:off x="1219200" y="5483423"/>
            <a:ext cx="4797047" cy="307777"/>
          </a:xfrm>
          <a:prstGeom prst="rect">
            <a:avLst/>
          </a:prstGeom>
          <a:noFill/>
        </p:spPr>
        <p:txBody>
          <a:bodyPr wrap="square" rtlCol="0">
            <a:spAutoFit/>
          </a:bodyPr>
          <a:lstStyle/>
          <a:p>
            <a:r>
              <a:rPr lang="en-US" sz="1400" dirty="0"/>
              <a:t>Fig. 30 DSSE and possible associated applications into a DMS.</a:t>
            </a:r>
          </a:p>
        </p:txBody>
      </p:sp>
    </p:spTree>
    <p:extLst>
      <p:ext uri="{BB962C8B-B14F-4D97-AF65-F5344CB8AC3E}">
        <p14:creationId xmlns:p14="http://schemas.microsoft.com/office/powerpoint/2010/main" val="3221655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Topology Configuration</a:t>
            </a:r>
            <a:endParaRPr lang="en-US" sz="2800" dirty="0"/>
          </a:p>
        </p:txBody>
      </p:sp>
      <p:sp>
        <p:nvSpPr>
          <p:cNvPr id="4" name="Slide Number Placeholder 3"/>
          <p:cNvSpPr>
            <a:spLocks noGrp="1"/>
          </p:cNvSpPr>
          <p:nvPr>
            <p:ph type="sldNum" sz="quarter" idx="4"/>
          </p:nvPr>
        </p:nvSpPr>
        <p:spPr>
          <a:xfrm>
            <a:off x="6551141" y="5791200"/>
            <a:ext cx="2133600" cy="365125"/>
          </a:xfrm>
        </p:spPr>
        <p:txBody>
          <a:bodyPr/>
          <a:lstStyle/>
          <a:p>
            <a:fld id="{179A9A4E-4C82-4D44-9372-C31BB3818094}" type="slidenum">
              <a:rPr lang="en-US" smtClean="0"/>
              <a:pPr/>
              <a:t>41</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3" name="TextBox 2"/>
          <p:cNvSpPr txBox="1"/>
          <p:nvPr/>
        </p:nvSpPr>
        <p:spPr>
          <a:xfrm>
            <a:off x="304800" y="778614"/>
            <a:ext cx="8458200" cy="3170099"/>
          </a:xfrm>
          <a:prstGeom prst="rect">
            <a:avLst/>
          </a:prstGeom>
          <a:noFill/>
        </p:spPr>
        <p:txBody>
          <a:bodyPr wrap="square" rtlCol="0">
            <a:spAutoFit/>
          </a:bodyPr>
          <a:lstStyle/>
          <a:p>
            <a:r>
              <a:rPr lang="en-US" altLang="zh-CN" sz="2000" dirty="0"/>
              <a:t>The existing topology configuration method can be roughly separated into two c</a:t>
            </a:r>
            <a:r>
              <a:rPr lang="en-US" sz="2000" dirty="0"/>
              <a:t>ategories:</a:t>
            </a:r>
          </a:p>
          <a:p>
            <a:endParaRPr lang="en-US" altLang="zh-CN" sz="2000" dirty="0"/>
          </a:p>
          <a:p>
            <a:pPr marL="342900" indent="-342900">
              <a:buFont typeface="Arial" panose="020B0604020202020204" pitchFamily="34" charset="0"/>
              <a:buChar char="•"/>
            </a:pPr>
            <a:r>
              <a:rPr lang="en-US" altLang="zh-CN" sz="2000" dirty="0"/>
              <a:t>System Identification Approaches:</a:t>
            </a:r>
          </a:p>
          <a:p>
            <a:pPr marL="342900" indent="-342900">
              <a:buFont typeface="Arial" panose="020B0604020202020204" pitchFamily="34" charset="0"/>
              <a:buChar char="•"/>
            </a:pPr>
            <a:endParaRPr lang="en-US" altLang="zh-CN" sz="2000" dirty="0"/>
          </a:p>
          <a:p>
            <a:r>
              <a:rPr lang="en-US" altLang="zh-CN" sz="2000" dirty="0"/>
              <a:t>These methods assume the basic topology of the network is known to the system operator. However, due to local events, such as faults, line disconnections, switching events, </a:t>
            </a:r>
            <a:r>
              <a:rPr lang="en-US" altLang="zh-CN" sz="2000" dirty="0" err="1"/>
              <a:t>etc</a:t>
            </a:r>
            <a:r>
              <a:rPr lang="en-US" altLang="zh-CN" sz="2000" dirty="0"/>
              <a:t>, the basic topology will undergo local changes over time.</a:t>
            </a:r>
          </a:p>
          <a:p>
            <a:r>
              <a:rPr lang="en-US" altLang="zh-CN" sz="2000" dirty="0"/>
              <a:t>[36]-[40].</a:t>
            </a:r>
          </a:p>
          <a:p>
            <a:endParaRPr lang="en-US" altLang="zh-CN" sz="2000" dirty="0"/>
          </a:p>
        </p:txBody>
      </p:sp>
      <p:sp>
        <p:nvSpPr>
          <p:cNvPr id="7" name="Rectangle 6"/>
          <p:cNvSpPr/>
          <p:nvPr/>
        </p:nvSpPr>
        <p:spPr>
          <a:xfrm>
            <a:off x="304800" y="4215317"/>
            <a:ext cx="8151341" cy="1708160"/>
          </a:xfrm>
          <a:prstGeom prst="rect">
            <a:avLst/>
          </a:prstGeom>
        </p:spPr>
        <p:txBody>
          <a:bodyPr wrap="square">
            <a:spAutoFit/>
          </a:bodyPr>
          <a:lstStyle/>
          <a:p>
            <a:r>
              <a:rPr lang="en-US" sz="1050" dirty="0"/>
              <a:t>[36] </a:t>
            </a:r>
            <a:r>
              <a:rPr lang="en-US" sz="1050" dirty="0">
                <a:latin typeface="NimbusRomNo9L-Regu"/>
              </a:rPr>
              <a:t>G. N. </a:t>
            </a:r>
            <a:r>
              <a:rPr lang="en-US" sz="1050" dirty="0" err="1">
                <a:latin typeface="NimbusRomNo9L-Regu"/>
              </a:rPr>
              <a:t>Korres</a:t>
            </a:r>
            <a:r>
              <a:rPr lang="en-US" sz="1050" dirty="0">
                <a:latin typeface="NimbusRomNo9L-Regu"/>
              </a:rPr>
              <a:t> and N. M. </a:t>
            </a:r>
            <a:r>
              <a:rPr lang="en-US" sz="1050" dirty="0" err="1">
                <a:latin typeface="NimbusRomNo9L-Regu"/>
              </a:rPr>
              <a:t>Manousakis</a:t>
            </a:r>
            <a:r>
              <a:rPr lang="en-US" sz="1050" dirty="0">
                <a:latin typeface="NimbusRomNo9L-Regu"/>
              </a:rPr>
              <a:t>, “A state estimation algorithm for monitoring topology changes in distribution systems,” in Proc. IEEE Power Energy Soc. Gen. Meeting, San Diego, CA, USA, Jul. 2012, pp. 1–8.</a:t>
            </a:r>
          </a:p>
          <a:p>
            <a:r>
              <a:rPr lang="en-US" sz="1050" dirty="0">
                <a:latin typeface="NimbusRomNo9L-Regu"/>
              </a:rPr>
              <a:t>[37] M. E. </a:t>
            </a:r>
            <a:r>
              <a:rPr lang="en-US" sz="1050" dirty="0" err="1">
                <a:latin typeface="NimbusRomNo9L-Regu"/>
              </a:rPr>
              <a:t>Baran</a:t>
            </a:r>
            <a:r>
              <a:rPr lang="en-US" sz="1050" dirty="0">
                <a:latin typeface="NimbusRomNo9L-Regu"/>
              </a:rPr>
              <a:t>, J. Jung, and T. E. McDermott, “Topology error identification using branch current state estimation for distribution systems,” </a:t>
            </a:r>
            <a:r>
              <a:rPr lang="en-US" sz="1050" dirty="0">
                <a:latin typeface="NimbusRomNo9L-ReguItal"/>
              </a:rPr>
              <a:t>In IEEE Transmission &amp; Distribution Conference &amp; Exposition: Asia and Pacific</a:t>
            </a:r>
            <a:r>
              <a:rPr lang="en-US" sz="1050" dirty="0">
                <a:latin typeface="NimbusRomNo9L-Regu"/>
              </a:rPr>
              <a:t>, pp. 1–4, Oct. 2009.</a:t>
            </a:r>
          </a:p>
          <a:p>
            <a:r>
              <a:rPr lang="en-US" sz="1050" dirty="0">
                <a:latin typeface="NimbusRomNo9L-Regu"/>
              </a:rPr>
              <a:t>[38] D. Singh, J. P. Pandey, and D. S. Chauhan, “Topology identification, bad data processing, and state estimation using fuzzy pattern matching,” IEEE Trans. Power Syst., vol. 20, no. 3, pp. 1570–1579, Aug. 2005.</a:t>
            </a:r>
          </a:p>
          <a:p>
            <a:r>
              <a:rPr lang="en-US" sz="1050" dirty="0">
                <a:latin typeface="NimbusRomNo9L-Regu"/>
              </a:rPr>
              <a:t>[39] G. </a:t>
            </a:r>
            <a:r>
              <a:rPr lang="en-US" sz="1050" dirty="0" err="1">
                <a:latin typeface="NimbusRomNo9L-Regu"/>
              </a:rPr>
              <a:t>Cavraro</a:t>
            </a:r>
            <a:r>
              <a:rPr lang="en-US" sz="1050" dirty="0">
                <a:latin typeface="NimbusRomNo9L-Regu"/>
              </a:rPr>
              <a:t> and R. </a:t>
            </a:r>
            <a:r>
              <a:rPr lang="en-US" sz="1050" dirty="0" err="1">
                <a:latin typeface="NimbusRomNo9L-Regu"/>
              </a:rPr>
              <a:t>Arghandeh</a:t>
            </a:r>
            <a:r>
              <a:rPr lang="en-US" sz="1050" dirty="0">
                <a:latin typeface="NimbusRomNo9L-Regu"/>
              </a:rPr>
              <a:t>, “Power distribution network topology detection with time-series signature verification method,” IEEE Trans. Power Syst., vol. 33, no. 4, pp. 3500–3509, Jul. 2018.</a:t>
            </a:r>
          </a:p>
          <a:p>
            <a:r>
              <a:rPr lang="en-US" sz="1050" dirty="0">
                <a:latin typeface="NimbusRomNo9L-Regu"/>
              </a:rPr>
              <a:t>[</a:t>
            </a:r>
            <a:r>
              <a:rPr lang="en-US" altLang="zh-CN" sz="1050" dirty="0">
                <a:latin typeface="NimbusRomNo9L-Regu"/>
              </a:rPr>
              <a:t>40</a:t>
            </a:r>
            <a:r>
              <a:rPr lang="en-US" sz="1050" dirty="0">
                <a:latin typeface="NimbusRomNo9L-Regu"/>
              </a:rPr>
              <a:t>] W. Luan, J. Peng, M. Maras, J. Lo, and B. </a:t>
            </a:r>
            <a:r>
              <a:rPr lang="en-US" sz="1050" dirty="0" err="1">
                <a:latin typeface="NimbusRomNo9L-Regu"/>
              </a:rPr>
              <a:t>Harapnuk</a:t>
            </a:r>
            <a:r>
              <a:rPr lang="en-US" sz="1050" dirty="0">
                <a:latin typeface="NimbusRomNo9L-Regu"/>
              </a:rPr>
              <a:t>, “Smart meter data analytics for distribution network connectivity verification,” IEEE Trans. Smart Grid, vol. 6, no. 4, pp. 1964–1971, Jul. 2015.</a:t>
            </a:r>
            <a:endParaRPr lang="es-ES" sz="1050" dirty="0">
              <a:latin typeface="NimbusRomNo9L-Regu"/>
            </a:endParaRPr>
          </a:p>
        </p:txBody>
      </p:sp>
    </p:spTree>
    <p:extLst>
      <p:ext uri="{BB962C8B-B14F-4D97-AF65-F5344CB8AC3E}">
        <p14:creationId xmlns:p14="http://schemas.microsoft.com/office/powerpoint/2010/main" val="3519131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Topology Configuration</a:t>
            </a:r>
            <a:endParaRPr lang="en-US" sz="2800" dirty="0"/>
          </a:p>
        </p:txBody>
      </p:sp>
      <p:sp>
        <p:nvSpPr>
          <p:cNvPr id="4" name="Slide Number Placeholder 3"/>
          <p:cNvSpPr>
            <a:spLocks noGrp="1"/>
          </p:cNvSpPr>
          <p:nvPr>
            <p:ph type="sldNum" sz="quarter" idx="4"/>
          </p:nvPr>
        </p:nvSpPr>
        <p:spPr>
          <a:xfrm>
            <a:off x="6551141" y="5791200"/>
            <a:ext cx="2133600" cy="365125"/>
          </a:xfrm>
        </p:spPr>
        <p:txBody>
          <a:bodyPr/>
          <a:lstStyle/>
          <a:p>
            <a:fld id="{179A9A4E-4C82-4D44-9372-C31BB3818094}" type="slidenum">
              <a:rPr lang="en-US" smtClean="0"/>
              <a:pPr/>
              <a:t>42</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3" name="TextBox 2"/>
          <p:cNvSpPr txBox="1"/>
          <p:nvPr/>
        </p:nvSpPr>
        <p:spPr>
          <a:xfrm>
            <a:off x="304800" y="778614"/>
            <a:ext cx="8458200" cy="2554545"/>
          </a:xfrm>
          <a:prstGeom prst="rect">
            <a:avLst/>
          </a:prstGeom>
          <a:noFill/>
        </p:spPr>
        <p:txBody>
          <a:bodyPr wrap="square" rtlCol="0">
            <a:spAutoFit/>
          </a:bodyPr>
          <a:lstStyle/>
          <a:p>
            <a:r>
              <a:rPr lang="en-US" altLang="zh-CN" sz="2000" dirty="0"/>
              <a:t>The existing topology configuration method can be roughly separated into two c</a:t>
            </a:r>
            <a:r>
              <a:rPr lang="en-US" sz="2000" dirty="0"/>
              <a:t>ategories:</a:t>
            </a:r>
          </a:p>
          <a:p>
            <a:endParaRPr lang="en-US" altLang="zh-CN" sz="2000" dirty="0"/>
          </a:p>
          <a:p>
            <a:pPr marL="342900" indent="-342900">
              <a:buFont typeface="Arial" panose="020B0604020202020204" pitchFamily="34" charset="0"/>
              <a:buChar char="•"/>
            </a:pPr>
            <a:r>
              <a:rPr lang="en-US" altLang="zh-CN" sz="2000" dirty="0"/>
              <a:t>Topology learning Approaches:</a:t>
            </a:r>
          </a:p>
          <a:p>
            <a:pPr marL="342900" indent="-342900">
              <a:buFont typeface="Arial" panose="020B0604020202020204" pitchFamily="34" charset="0"/>
              <a:buChar char="•"/>
            </a:pPr>
            <a:endParaRPr lang="en-US" altLang="zh-CN" sz="2000" dirty="0"/>
          </a:p>
          <a:p>
            <a:r>
              <a:rPr lang="en-US" altLang="zh-CN" sz="2000" dirty="0"/>
              <a:t>These methods assume that the system operator has very limited or no knowledge of the basic topology of the network. Hence, the objective is to learn the network’s topology using nodal and branch measurements [41]-[44].</a:t>
            </a:r>
          </a:p>
        </p:txBody>
      </p:sp>
      <p:sp>
        <p:nvSpPr>
          <p:cNvPr id="7" name="Rectangle 6"/>
          <p:cNvSpPr/>
          <p:nvPr/>
        </p:nvSpPr>
        <p:spPr>
          <a:xfrm>
            <a:off x="304800" y="4215317"/>
            <a:ext cx="8151341" cy="1384995"/>
          </a:xfrm>
          <a:prstGeom prst="rect">
            <a:avLst/>
          </a:prstGeom>
        </p:spPr>
        <p:txBody>
          <a:bodyPr wrap="square">
            <a:spAutoFit/>
          </a:bodyPr>
          <a:lstStyle/>
          <a:p>
            <a:r>
              <a:rPr lang="en-US" sz="1050" dirty="0"/>
              <a:t>[41] </a:t>
            </a:r>
            <a:r>
              <a:rPr lang="en-US" sz="1050" dirty="0">
                <a:latin typeface="NimbusRomNo9L-Regu"/>
              </a:rPr>
              <a:t>M. </a:t>
            </a:r>
            <a:r>
              <a:rPr lang="en-US" sz="1050" dirty="0" err="1">
                <a:latin typeface="NimbusRomNo9L-Regu"/>
              </a:rPr>
              <a:t>Babakmehr</a:t>
            </a:r>
            <a:r>
              <a:rPr lang="en-US" sz="1050" dirty="0">
                <a:latin typeface="NimbusRomNo9L-Regu"/>
              </a:rPr>
              <a:t>, M. G. </a:t>
            </a:r>
            <a:r>
              <a:rPr lang="en-US" sz="1050" dirty="0" err="1">
                <a:latin typeface="NimbusRomNo9L-Regu"/>
              </a:rPr>
              <a:t>Simões</a:t>
            </a:r>
            <a:r>
              <a:rPr lang="en-US" sz="1050" dirty="0">
                <a:latin typeface="NimbusRomNo9L-Regu"/>
              </a:rPr>
              <a:t>, M. B. </a:t>
            </a:r>
            <a:r>
              <a:rPr lang="en-US" sz="1050" dirty="0" err="1">
                <a:latin typeface="NimbusRomNo9L-Regu"/>
              </a:rPr>
              <a:t>Wakin</a:t>
            </a:r>
            <a:r>
              <a:rPr lang="en-US" sz="1050" dirty="0">
                <a:latin typeface="NimbusRomNo9L-Regu"/>
              </a:rPr>
              <a:t>, and F. </a:t>
            </a:r>
            <a:r>
              <a:rPr lang="en-US" sz="1050" dirty="0" err="1">
                <a:latin typeface="NimbusRomNo9L-Regu"/>
              </a:rPr>
              <a:t>Harirchi</a:t>
            </a:r>
            <a:r>
              <a:rPr lang="en-US" sz="1050" dirty="0">
                <a:latin typeface="NimbusRomNo9L-Regu"/>
              </a:rPr>
              <a:t>, “Compressive sensing-based topology identification for smart grids,” IEEE Trans. Ind. </a:t>
            </a:r>
            <a:r>
              <a:rPr lang="en-US" sz="1050" dirty="0" err="1">
                <a:latin typeface="NimbusRomNo9L-Regu"/>
              </a:rPr>
              <a:t>Informat</a:t>
            </a:r>
            <a:r>
              <a:rPr lang="en-US" sz="1050" dirty="0">
                <a:latin typeface="NimbusRomNo9L-Regu"/>
              </a:rPr>
              <a:t>., vol. 12, no. 2, pp. 532–543, Apr. 2016.</a:t>
            </a:r>
          </a:p>
          <a:p>
            <a:r>
              <a:rPr lang="en-US" sz="1050" dirty="0">
                <a:latin typeface="NimbusRomNo9L-Regu"/>
              </a:rPr>
              <a:t>[42] Y. </a:t>
            </a:r>
            <a:r>
              <a:rPr lang="en-US" sz="1050" dirty="0" err="1">
                <a:latin typeface="NimbusRomNo9L-Regu"/>
              </a:rPr>
              <a:t>Weng</a:t>
            </a:r>
            <a:r>
              <a:rPr lang="en-US" sz="1050" dirty="0">
                <a:latin typeface="NimbusRomNo9L-Regu"/>
              </a:rPr>
              <a:t>, Y. Liao, and R. </a:t>
            </a:r>
            <a:r>
              <a:rPr lang="en-US" sz="1050" dirty="0" err="1">
                <a:latin typeface="NimbusRomNo9L-Regu"/>
              </a:rPr>
              <a:t>Rajagopal</a:t>
            </a:r>
            <a:r>
              <a:rPr lang="en-US" sz="1050" dirty="0">
                <a:latin typeface="NimbusRomNo9L-Regu"/>
              </a:rPr>
              <a:t>, “Distributed energy resources topology identification via graphical modeling,” IEEE Trans. Power Syst., vol. 32, no. 4, pp. 2682–2694, Jul. 2017.</a:t>
            </a:r>
          </a:p>
          <a:p>
            <a:r>
              <a:rPr lang="en-US" sz="1050" dirty="0">
                <a:latin typeface="NimbusRomNo9L-Regu"/>
              </a:rPr>
              <a:t>[43] S. J. </a:t>
            </a:r>
            <a:r>
              <a:rPr lang="en-US" sz="1050" dirty="0" err="1">
                <a:latin typeface="NimbusRomNo9L-Regu"/>
              </a:rPr>
              <a:t>Pappu</a:t>
            </a:r>
            <a:r>
              <a:rPr lang="en-US" sz="1050" dirty="0">
                <a:latin typeface="NimbusRomNo9L-Regu"/>
              </a:rPr>
              <a:t>, N. Bhatt, R. </a:t>
            </a:r>
            <a:r>
              <a:rPr lang="en-US" sz="1050" dirty="0" err="1">
                <a:latin typeface="NimbusRomNo9L-Regu"/>
              </a:rPr>
              <a:t>Pasumarthy</a:t>
            </a:r>
            <a:r>
              <a:rPr lang="en-US" sz="1050" dirty="0">
                <a:latin typeface="NimbusRomNo9L-Regu"/>
              </a:rPr>
              <a:t>, and A. </a:t>
            </a:r>
            <a:r>
              <a:rPr lang="en-US" sz="1050" dirty="0" err="1">
                <a:latin typeface="NimbusRomNo9L-Regu"/>
              </a:rPr>
              <a:t>Rajeswaran</a:t>
            </a:r>
            <a:r>
              <a:rPr lang="en-US" sz="1050" dirty="0">
                <a:latin typeface="NimbusRomNo9L-Regu"/>
              </a:rPr>
              <a:t>, “Identifying topology of low voltage distribution networks based on smart meter data,” IEEE Trans. Smart Grid, vol. 9, no. 5, pp. 5113–5122, Sep. 2018.</a:t>
            </a:r>
          </a:p>
          <a:p>
            <a:r>
              <a:rPr lang="en-US" sz="1050" dirty="0">
                <a:latin typeface="NimbusRomNo9L-Regu"/>
              </a:rPr>
              <a:t>[44] J. Yu, Y. </a:t>
            </a:r>
            <a:r>
              <a:rPr lang="en-US" sz="1050" dirty="0" err="1">
                <a:latin typeface="NimbusRomNo9L-Regu"/>
              </a:rPr>
              <a:t>Weng</a:t>
            </a:r>
            <a:r>
              <a:rPr lang="en-US" sz="1050" dirty="0">
                <a:latin typeface="NimbusRomNo9L-Regu"/>
              </a:rPr>
              <a:t>, and R. </a:t>
            </a:r>
            <a:r>
              <a:rPr lang="en-US" sz="1050" dirty="0" err="1">
                <a:latin typeface="NimbusRomNo9L-Regu"/>
              </a:rPr>
              <a:t>Rajagopal</a:t>
            </a:r>
            <a:r>
              <a:rPr lang="en-US" sz="1050" dirty="0">
                <a:latin typeface="NimbusRomNo9L-Regu"/>
              </a:rPr>
              <a:t>, “</a:t>
            </a:r>
            <a:r>
              <a:rPr lang="en-US" sz="1050" dirty="0" err="1">
                <a:latin typeface="NimbusRomNo9L-Regu"/>
              </a:rPr>
              <a:t>PaToPa</a:t>
            </a:r>
            <a:r>
              <a:rPr lang="en-US" sz="1050" dirty="0">
                <a:latin typeface="NimbusRomNo9L-Regu"/>
              </a:rPr>
              <a:t>: A data-driven parameter and topology joint estimation framework in distribution grids,” IEEE Trans. Power Syst., vol. 33, no. 4, pp. 4335–4347, Jul. 2018.</a:t>
            </a:r>
          </a:p>
        </p:txBody>
      </p:sp>
    </p:spTree>
    <p:extLst>
      <p:ext uri="{BB962C8B-B14F-4D97-AF65-F5344CB8AC3E}">
        <p14:creationId xmlns:p14="http://schemas.microsoft.com/office/powerpoint/2010/main" val="1311223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R</a:t>
            </a:r>
            <a:r>
              <a:rPr lang="en-US" altLang="zh-CN" sz="2800" dirty="0">
                <a:latin typeface="Times New Roman" panose="02020603050405020304" pitchFamily="18" charset="0"/>
                <a:cs typeface="Times New Roman" panose="02020603050405020304" pitchFamily="18" charset="0"/>
              </a:rPr>
              <a:t>enewable Energy Integration</a:t>
            </a:r>
            <a:endParaRPr lang="en-US" sz="2800" dirty="0"/>
          </a:p>
        </p:txBody>
      </p:sp>
      <p:sp>
        <p:nvSpPr>
          <p:cNvPr id="4" name="Slide Number Placeholder 3"/>
          <p:cNvSpPr>
            <a:spLocks noGrp="1"/>
          </p:cNvSpPr>
          <p:nvPr>
            <p:ph type="sldNum" sz="quarter" idx="4"/>
          </p:nvPr>
        </p:nvSpPr>
        <p:spPr>
          <a:xfrm>
            <a:off x="6551141" y="5791200"/>
            <a:ext cx="2133600" cy="365125"/>
          </a:xfrm>
        </p:spPr>
        <p:txBody>
          <a:bodyPr/>
          <a:lstStyle/>
          <a:p>
            <a:fld id="{179A9A4E-4C82-4D44-9372-C31BB3818094}" type="slidenum">
              <a:rPr lang="en-US" smtClean="0"/>
              <a:pPr/>
              <a:t>43</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10" name="TextBox 9"/>
          <p:cNvSpPr txBox="1"/>
          <p:nvPr/>
        </p:nvSpPr>
        <p:spPr>
          <a:xfrm>
            <a:off x="533400" y="1066800"/>
            <a:ext cx="8151341" cy="4524315"/>
          </a:xfrm>
          <a:prstGeom prst="rect">
            <a:avLst/>
          </a:prstGeom>
          <a:noFill/>
        </p:spPr>
        <p:txBody>
          <a:bodyPr wrap="square" rtlCol="0">
            <a:spAutoFit/>
          </a:bodyPr>
          <a:lstStyle/>
          <a:p>
            <a:pPr marL="342900" indent="-342900">
              <a:buFont typeface="Arial" panose="020B0604020202020204" pitchFamily="34" charset="0"/>
              <a:buChar char="•"/>
            </a:pPr>
            <a:r>
              <a:rPr lang="en-US" dirty="0"/>
              <a:t>The higher penetration of renewable power resources introduces a higher level of uncertainty in DSSE.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With the integration of DER and EV charging station, typical load patterns are becoming unreliable and uncertain.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non-Gaussian distribution of renewable generation would adversely affect WLS-based DSSE methods [</a:t>
            </a:r>
            <a:r>
              <a:rPr lang="en-US" altLang="zh-CN" dirty="0"/>
              <a:t>9</a:t>
            </a:r>
            <a:r>
              <a:rPr lang="en-US" dirty="0"/>
              <a: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Fast changes in system states can result in unreasonable errors of the WLS-based DSSE [</a:t>
            </a:r>
            <a:r>
              <a:rPr lang="en-US" altLang="zh-CN" dirty="0"/>
              <a:t>45</a:t>
            </a:r>
            <a:r>
              <a:rPr lang="en-US" dirty="0"/>
              <a:t>].</a:t>
            </a:r>
          </a:p>
          <a:p>
            <a:endParaRPr lang="en-US" dirty="0"/>
          </a:p>
        </p:txBody>
      </p:sp>
      <p:sp>
        <p:nvSpPr>
          <p:cNvPr id="6" name="Rectangle 5"/>
          <p:cNvSpPr/>
          <p:nvPr/>
        </p:nvSpPr>
        <p:spPr>
          <a:xfrm>
            <a:off x="529281" y="5573495"/>
            <a:ext cx="7502611" cy="707886"/>
          </a:xfrm>
          <a:prstGeom prst="rect">
            <a:avLst/>
          </a:prstGeom>
        </p:spPr>
        <p:txBody>
          <a:bodyPr wrap="square">
            <a:spAutoFit/>
          </a:bodyPr>
          <a:lstStyle/>
          <a:p>
            <a:r>
              <a:rPr lang="en-US" sz="1000" dirty="0">
                <a:latin typeface="NimbusRomNo9L-Regu"/>
              </a:rPr>
              <a:t>[45] Y. </a:t>
            </a:r>
            <a:r>
              <a:rPr lang="en-US" sz="1000" dirty="0" err="1">
                <a:latin typeface="NimbusRomNo9L-Regu"/>
              </a:rPr>
              <a:t>Weng</a:t>
            </a:r>
            <a:r>
              <a:rPr lang="en-US" sz="1000" dirty="0">
                <a:latin typeface="NimbusRomNo9L-Regu"/>
              </a:rPr>
              <a:t>, R. </a:t>
            </a:r>
            <a:r>
              <a:rPr lang="en-US" sz="1000" dirty="0" err="1">
                <a:latin typeface="NimbusRomNo9L-Regu"/>
              </a:rPr>
              <a:t>Negi</a:t>
            </a:r>
            <a:r>
              <a:rPr lang="en-US" sz="1000" dirty="0">
                <a:latin typeface="NimbusRomNo9L-Regu"/>
              </a:rPr>
              <a:t>, C. </a:t>
            </a:r>
            <a:r>
              <a:rPr lang="en-US" sz="1000" dirty="0" err="1">
                <a:latin typeface="NimbusRomNo9L-Regu"/>
              </a:rPr>
              <a:t>Faloutsos</a:t>
            </a:r>
            <a:r>
              <a:rPr lang="en-US" sz="1000" dirty="0">
                <a:latin typeface="NimbusRomNo9L-Regu"/>
              </a:rPr>
              <a:t>, and M. D. </a:t>
            </a:r>
            <a:r>
              <a:rPr lang="en-US" sz="1000" dirty="0" err="1">
                <a:latin typeface="NimbusRomNo9L-Regu"/>
              </a:rPr>
              <a:t>Ilic</a:t>
            </a:r>
            <a:r>
              <a:rPr lang="en-US" sz="1000" dirty="0">
                <a:latin typeface="NimbusRomNo9L-Regu"/>
              </a:rPr>
              <a:t>, “Robust data-driven state estimation for smart grid,” </a:t>
            </a:r>
            <a:r>
              <a:rPr lang="en-US" sz="1000" dirty="0">
                <a:latin typeface="NimbusRomNo9L-ReguItal"/>
              </a:rPr>
              <a:t>IEEE Trans. Smart Grid</a:t>
            </a:r>
            <a:r>
              <a:rPr lang="en-US" sz="1000" dirty="0">
                <a:latin typeface="NimbusRomNo9L-Regu"/>
              </a:rPr>
              <a:t>, vol. 8, no. 4, pp. 1956–1967, Jul. 2017.</a:t>
            </a:r>
          </a:p>
          <a:p>
            <a:br>
              <a:rPr lang="en-US" sz="1000" dirty="0"/>
            </a:br>
            <a:endParaRPr lang="en-US" sz="1000" dirty="0"/>
          </a:p>
        </p:txBody>
      </p:sp>
    </p:spTree>
    <p:extLst>
      <p:ext uri="{BB962C8B-B14F-4D97-AF65-F5344CB8AC3E}">
        <p14:creationId xmlns:p14="http://schemas.microsoft.com/office/powerpoint/2010/main" val="1217076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R</a:t>
            </a:r>
            <a:r>
              <a:rPr lang="en-US" altLang="zh-CN" sz="2800" dirty="0">
                <a:latin typeface="Times New Roman" panose="02020603050405020304" pitchFamily="18" charset="0"/>
                <a:cs typeface="Times New Roman" panose="02020603050405020304" pitchFamily="18" charset="0"/>
              </a:rPr>
              <a:t>enewable Energy Integration</a:t>
            </a:r>
            <a:endParaRPr lang="en-US" sz="2800" dirty="0"/>
          </a:p>
        </p:txBody>
      </p:sp>
      <p:sp>
        <p:nvSpPr>
          <p:cNvPr id="4" name="Slide Number Placeholder 3"/>
          <p:cNvSpPr>
            <a:spLocks noGrp="1"/>
          </p:cNvSpPr>
          <p:nvPr>
            <p:ph type="sldNum" sz="quarter" idx="4"/>
          </p:nvPr>
        </p:nvSpPr>
        <p:spPr>
          <a:xfrm>
            <a:off x="6551141" y="5791200"/>
            <a:ext cx="2133600" cy="365125"/>
          </a:xfrm>
        </p:spPr>
        <p:txBody>
          <a:bodyPr/>
          <a:lstStyle/>
          <a:p>
            <a:fld id="{179A9A4E-4C82-4D44-9372-C31BB3818094}" type="slidenum">
              <a:rPr lang="en-US" smtClean="0"/>
              <a:pPr/>
              <a:t>44</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10" name="TextBox 9"/>
          <p:cNvSpPr txBox="1"/>
          <p:nvPr/>
        </p:nvSpPr>
        <p:spPr>
          <a:xfrm>
            <a:off x="378941" y="1064750"/>
            <a:ext cx="8384059" cy="4462760"/>
          </a:xfrm>
          <a:prstGeom prst="rect">
            <a:avLst/>
          </a:prstGeom>
          <a:noFill/>
        </p:spPr>
        <p:txBody>
          <a:bodyPr wrap="square" rtlCol="0">
            <a:spAutoFit/>
          </a:bodyPr>
          <a:lstStyle/>
          <a:p>
            <a:pPr marL="342900" indent="-342900">
              <a:buFont typeface="Arial" panose="020B0604020202020204" pitchFamily="34" charset="0"/>
              <a:buChar char="•"/>
            </a:pPr>
            <a:r>
              <a:rPr lang="en-US" dirty="0"/>
              <a:t>Probabilistic methods represent the major group of techniques for modeling the impacts of renewable uncertainty on DSSE [</a:t>
            </a:r>
            <a:r>
              <a:rPr lang="en-US" altLang="zh-CN" dirty="0"/>
              <a:t>9</a:t>
            </a:r>
            <a:r>
              <a:rPr lang="en-US" dirty="0"/>
              <a:t>].</a:t>
            </a:r>
          </a:p>
          <a:p>
            <a:endParaRPr lang="en-US" dirty="0"/>
          </a:p>
          <a:p>
            <a:pPr marL="800100" lvl="1" indent="-342900">
              <a:buFont typeface="Arial" panose="020B0604020202020204" pitchFamily="34" charset="0"/>
              <a:buChar char="•"/>
            </a:pPr>
            <a:r>
              <a:rPr lang="en-US" dirty="0"/>
              <a:t>Use GMM technique to obtain the non-Gaussian distribution of renewable power [</a:t>
            </a:r>
            <a:r>
              <a:rPr lang="en-US" altLang="zh-CN" dirty="0"/>
              <a:t>46</a:t>
            </a:r>
            <a:r>
              <a:rPr lang="en-US" dirty="0"/>
              <a:t>].</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Use Beta distribution function to generate renewable pseudo-measurement [</a:t>
            </a:r>
            <a:r>
              <a:rPr lang="en-US" altLang="zh-CN" dirty="0"/>
              <a:t>47</a:t>
            </a:r>
            <a:r>
              <a:rPr lang="en-US" dirty="0"/>
              <a:t>].</a:t>
            </a:r>
          </a:p>
          <a:p>
            <a:pPr marL="800100" lvl="1" indent="-342900">
              <a:buFont typeface="Arial" panose="020B0604020202020204" pitchFamily="34" charset="0"/>
              <a:buChar char="•"/>
            </a:pPr>
            <a:endParaRPr lang="en-US" sz="2000" dirty="0"/>
          </a:p>
          <a:p>
            <a:endParaRPr lang="en-US" dirty="0"/>
          </a:p>
          <a:p>
            <a:endParaRPr lang="en-US" dirty="0"/>
          </a:p>
        </p:txBody>
      </p:sp>
      <p:sp>
        <p:nvSpPr>
          <p:cNvPr id="6" name="Rectangle 5"/>
          <p:cNvSpPr/>
          <p:nvPr/>
        </p:nvSpPr>
        <p:spPr>
          <a:xfrm>
            <a:off x="541638" y="5089334"/>
            <a:ext cx="7764162" cy="707886"/>
          </a:xfrm>
          <a:prstGeom prst="rect">
            <a:avLst/>
          </a:prstGeom>
        </p:spPr>
        <p:txBody>
          <a:bodyPr wrap="square">
            <a:spAutoFit/>
          </a:bodyPr>
          <a:lstStyle/>
          <a:p>
            <a:r>
              <a:rPr lang="en-US" sz="1000" dirty="0">
                <a:latin typeface="NimbusRomNo9L-Regu"/>
              </a:rPr>
              <a:t>[</a:t>
            </a:r>
            <a:r>
              <a:rPr lang="en-US" altLang="zh-CN" sz="1000" dirty="0">
                <a:latin typeface="NimbusRomNo9L-Regu"/>
              </a:rPr>
              <a:t>46</a:t>
            </a:r>
            <a:r>
              <a:rPr lang="en-US" sz="1000" dirty="0">
                <a:latin typeface="NimbusRomNo9L-Regu"/>
              </a:rPr>
              <a:t>] G. </a:t>
            </a:r>
            <a:r>
              <a:rPr lang="en-US" sz="1000" dirty="0" err="1">
                <a:latin typeface="NimbusRomNo9L-Regu"/>
              </a:rPr>
              <a:t>Valverde</a:t>
            </a:r>
            <a:r>
              <a:rPr lang="en-US" sz="1000" dirty="0">
                <a:latin typeface="NimbusRomNo9L-Regu"/>
              </a:rPr>
              <a:t>, A. T. </a:t>
            </a:r>
            <a:r>
              <a:rPr lang="en-US" sz="1000" dirty="0" err="1">
                <a:latin typeface="NimbusRomNo9L-Regu"/>
              </a:rPr>
              <a:t>Saric</a:t>
            </a:r>
            <a:r>
              <a:rPr lang="en-US" sz="1000" dirty="0">
                <a:latin typeface="NimbusRomNo9L-Regu"/>
              </a:rPr>
              <a:t>, and V. </a:t>
            </a:r>
            <a:r>
              <a:rPr lang="en-US" sz="1000" dirty="0" err="1">
                <a:latin typeface="NimbusRomNo9L-Regu"/>
              </a:rPr>
              <a:t>Terzija</a:t>
            </a:r>
            <a:r>
              <a:rPr lang="en-US" sz="1000" dirty="0">
                <a:latin typeface="NimbusRomNo9L-Regu"/>
              </a:rPr>
              <a:t>, “Stochastic monitoring of distribution networks including correlated input variables,” </a:t>
            </a:r>
            <a:r>
              <a:rPr lang="en-US" sz="1000" dirty="0">
                <a:latin typeface="NimbusRomNo9L-ReguItal"/>
              </a:rPr>
              <a:t>IEEE Trans. Power Syst.</a:t>
            </a:r>
            <a:r>
              <a:rPr lang="en-US" sz="1000" dirty="0">
                <a:latin typeface="NimbusRomNo9L-Regu"/>
              </a:rPr>
              <a:t>, vol. 28, pp. 246–255, Feb. 2013.</a:t>
            </a:r>
          </a:p>
          <a:p>
            <a:r>
              <a:rPr lang="en-US" sz="1000" dirty="0">
                <a:latin typeface="NimbusRomNo9L-Regu"/>
              </a:rPr>
              <a:t>[</a:t>
            </a:r>
            <a:r>
              <a:rPr lang="en-US" altLang="zh-CN" sz="1000" dirty="0">
                <a:latin typeface="NimbusRomNo9L-Regu"/>
              </a:rPr>
              <a:t>47</a:t>
            </a:r>
            <a:r>
              <a:rPr lang="en-US" sz="1000" dirty="0">
                <a:latin typeface="NimbusRomNo9L-Regu"/>
              </a:rPr>
              <a:t>] A. </a:t>
            </a:r>
            <a:r>
              <a:rPr lang="en-US" sz="1000" dirty="0" err="1">
                <a:latin typeface="NimbusRomNo9L-Regu"/>
              </a:rPr>
              <a:t>Angioni</a:t>
            </a:r>
            <a:r>
              <a:rPr lang="en-US" sz="1000" dirty="0">
                <a:latin typeface="NimbusRomNo9L-Regu"/>
              </a:rPr>
              <a:t>, T. Schlosser, F. </a:t>
            </a:r>
            <a:r>
              <a:rPr lang="en-US" sz="1000" dirty="0" err="1">
                <a:latin typeface="NimbusRomNo9L-Regu"/>
              </a:rPr>
              <a:t>Ponci</a:t>
            </a:r>
            <a:r>
              <a:rPr lang="en-US" sz="1000" dirty="0">
                <a:latin typeface="NimbusRomNo9L-Regu"/>
              </a:rPr>
              <a:t>, and A. Monti, “Impact of pseudo measurements from new power profiles on state estimation in low voltage grids,” </a:t>
            </a:r>
            <a:r>
              <a:rPr lang="en-US" sz="1000" dirty="0">
                <a:latin typeface="NimbusRomNo9L-ReguItal"/>
              </a:rPr>
              <a:t>IEEE Trans. </a:t>
            </a:r>
            <a:r>
              <a:rPr lang="en-US" sz="1000" dirty="0" err="1">
                <a:latin typeface="NimbusRomNo9L-ReguItal"/>
              </a:rPr>
              <a:t>Instrum</a:t>
            </a:r>
            <a:r>
              <a:rPr lang="en-US" sz="1000" dirty="0">
                <a:latin typeface="NimbusRomNo9L-ReguItal"/>
              </a:rPr>
              <a:t>. Meas.</a:t>
            </a:r>
            <a:r>
              <a:rPr lang="en-US" sz="1000" dirty="0">
                <a:latin typeface="NimbusRomNo9L-Regu"/>
              </a:rPr>
              <a:t>, vol. 65, no. 1, pp. 70–77, Jan. 2016.</a:t>
            </a:r>
            <a:endParaRPr lang="en-US" sz="1000" dirty="0"/>
          </a:p>
        </p:txBody>
      </p:sp>
    </p:spTree>
    <p:extLst>
      <p:ext uri="{BB962C8B-B14F-4D97-AF65-F5344CB8AC3E}">
        <p14:creationId xmlns:p14="http://schemas.microsoft.com/office/powerpoint/2010/main" val="1053189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Cyber Security</a:t>
            </a:r>
            <a:endParaRPr lang="en-US" sz="2800" dirty="0"/>
          </a:p>
        </p:txBody>
      </p:sp>
      <p:sp>
        <p:nvSpPr>
          <p:cNvPr id="4" name="Slide Number Placeholder 3"/>
          <p:cNvSpPr>
            <a:spLocks noGrp="1"/>
          </p:cNvSpPr>
          <p:nvPr>
            <p:ph type="sldNum" sz="quarter" idx="4"/>
          </p:nvPr>
        </p:nvSpPr>
        <p:spPr>
          <a:xfrm>
            <a:off x="6551141" y="5791200"/>
            <a:ext cx="2133600" cy="365125"/>
          </a:xfrm>
        </p:spPr>
        <p:txBody>
          <a:bodyPr/>
          <a:lstStyle/>
          <a:p>
            <a:fld id="{179A9A4E-4C82-4D44-9372-C31BB3818094}" type="slidenum">
              <a:rPr lang="en-US" smtClean="0"/>
              <a:pPr/>
              <a:t>45</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10" name="TextBox 9"/>
          <p:cNvSpPr txBox="1"/>
          <p:nvPr/>
        </p:nvSpPr>
        <p:spPr>
          <a:xfrm>
            <a:off x="533400" y="849283"/>
            <a:ext cx="8151341" cy="4001095"/>
          </a:xfrm>
          <a:prstGeom prst="rect">
            <a:avLst/>
          </a:prstGeom>
          <a:noFill/>
        </p:spPr>
        <p:txBody>
          <a:bodyPr wrap="square" rtlCol="0">
            <a:spAutoFit/>
          </a:bodyPr>
          <a:lstStyle/>
          <a:p>
            <a:r>
              <a:rPr lang="en-US" dirty="0"/>
              <a:t>Due to the vulnerability of the power system against cyber-attacks has been observed in practice, several common types of cyber-attack related to SE have been modeled in the literature:</a:t>
            </a:r>
          </a:p>
          <a:p>
            <a:endParaRPr lang="en-US" dirty="0"/>
          </a:p>
          <a:p>
            <a:pPr marL="800100" lvl="1" indent="-342900">
              <a:lnSpc>
                <a:spcPct val="150000"/>
              </a:lnSpc>
              <a:buFont typeface="Arial" panose="020B0604020202020204" pitchFamily="34" charset="0"/>
              <a:buChar char="•"/>
            </a:pPr>
            <a:r>
              <a:rPr lang="en-US" sz="2000" dirty="0"/>
              <a:t>False data injection [48]-[</a:t>
            </a:r>
            <a:r>
              <a:rPr lang="en-US" altLang="zh-CN" sz="2000" dirty="0"/>
              <a:t>51</a:t>
            </a:r>
            <a:r>
              <a:rPr lang="en-US" sz="2000" dirty="0"/>
              <a:t>]</a:t>
            </a:r>
          </a:p>
          <a:p>
            <a:pPr marL="800100" lvl="1" indent="-342900">
              <a:lnSpc>
                <a:spcPct val="150000"/>
              </a:lnSpc>
              <a:buFont typeface="Arial" panose="020B0604020202020204" pitchFamily="34" charset="0"/>
              <a:buChar char="•"/>
            </a:pPr>
            <a:r>
              <a:rPr lang="en-US" sz="2000" dirty="0"/>
              <a:t>Topology attacks [</a:t>
            </a:r>
            <a:r>
              <a:rPr lang="en-US" altLang="zh-CN" sz="2000" dirty="0"/>
              <a:t>52</a:t>
            </a:r>
            <a:r>
              <a:rPr lang="en-US" sz="2000" dirty="0"/>
              <a:t>]-[</a:t>
            </a:r>
            <a:r>
              <a:rPr lang="en-US" altLang="zh-CN" sz="2000" dirty="0"/>
              <a:t>53</a:t>
            </a:r>
            <a:r>
              <a:rPr lang="en-US" sz="2000" dirty="0"/>
              <a:t>]</a:t>
            </a:r>
          </a:p>
          <a:p>
            <a:pPr marL="800100" lvl="1" indent="-342900">
              <a:lnSpc>
                <a:spcPct val="150000"/>
              </a:lnSpc>
              <a:buFont typeface="Arial" panose="020B0604020202020204" pitchFamily="34" charset="0"/>
              <a:buChar char="•"/>
            </a:pPr>
            <a:r>
              <a:rPr lang="en-US" sz="2000" dirty="0"/>
              <a:t>Data privacy attacks [</a:t>
            </a:r>
            <a:r>
              <a:rPr lang="en-US" altLang="zh-CN" sz="2000" dirty="0"/>
              <a:t>54</a:t>
            </a:r>
            <a:r>
              <a:rPr lang="en-US" sz="2000" dirty="0"/>
              <a:t>]</a:t>
            </a:r>
          </a:p>
          <a:p>
            <a:pPr lvl="1"/>
            <a:endParaRPr lang="en-US" sz="2000" dirty="0"/>
          </a:p>
          <a:p>
            <a:endParaRPr lang="en-US" dirty="0"/>
          </a:p>
          <a:p>
            <a:endParaRPr lang="en-US" dirty="0"/>
          </a:p>
        </p:txBody>
      </p:sp>
      <p:sp>
        <p:nvSpPr>
          <p:cNvPr id="6" name="Rectangle 5"/>
          <p:cNvSpPr/>
          <p:nvPr/>
        </p:nvSpPr>
        <p:spPr>
          <a:xfrm>
            <a:off x="421159" y="3909556"/>
            <a:ext cx="8151341" cy="2246769"/>
          </a:xfrm>
          <a:prstGeom prst="rect">
            <a:avLst/>
          </a:prstGeom>
        </p:spPr>
        <p:txBody>
          <a:bodyPr wrap="square">
            <a:spAutoFit/>
          </a:bodyPr>
          <a:lstStyle/>
          <a:p>
            <a:r>
              <a:rPr lang="en-US" sz="1000" dirty="0">
                <a:latin typeface="NimbusRomNo9L-Regu"/>
              </a:rPr>
              <a:t>[48] Q. Yang et al., “On false data-injection attacks against power system state estimation: Modeling and countermeasures,” IEEE Trans. Parallel </a:t>
            </a:r>
            <a:r>
              <a:rPr lang="en-US" sz="1000" dirty="0" err="1">
                <a:latin typeface="NimbusRomNo9L-Regu"/>
              </a:rPr>
              <a:t>Distrib</a:t>
            </a:r>
            <a:r>
              <a:rPr lang="en-US" sz="1000" dirty="0">
                <a:latin typeface="NimbusRomNo9L-Regu"/>
              </a:rPr>
              <a:t>. Syst, vol. 25, no. 3, pp. 717–729, Mar. 2014.</a:t>
            </a:r>
          </a:p>
          <a:p>
            <a:r>
              <a:rPr lang="en-US" sz="1000" dirty="0">
                <a:latin typeface="NimbusRomNo9L-Regu"/>
              </a:rPr>
              <a:t>[</a:t>
            </a:r>
            <a:r>
              <a:rPr lang="en-US" altLang="zh-CN" sz="1000" dirty="0">
                <a:latin typeface="NimbusRomNo9L-Regu"/>
              </a:rPr>
              <a:t>49</a:t>
            </a:r>
            <a:r>
              <a:rPr lang="en-US" sz="1000" dirty="0">
                <a:latin typeface="NimbusRomNo9L-Regu"/>
              </a:rPr>
              <a:t>] S. Li, Y. Yilmaz, and X. Wang, “Quickest detection of false data injection attack in wide-area smart grids,” IEEE Trans. Smart Grid, vol. 6, no. 6, pp. 2725–2735, Nov. 2015.</a:t>
            </a:r>
          </a:p>
          <a:p>
            <a:r>
              <a:rPr lang="en-US" sz="1000" dirty="0">
                <a:latin typeface="NimbusRomNo9L-Regu"/>
              </a:rPr>
              <a:t>[50] J. Liang, L. Sankar, and O. </a:t>
            </a:r>
            <a:r>
              <a:rPr lang="en-US" sz="1000" dirty="0" err="1">
                <a:latin typeface="NimbusRomNo9L-Regu"/>
              </a:rPr>
              <a:t>Kosut</a:t>
            </a:r>
            <a:r>
              <a:rPr lang="en-US" sz="1000" dirty="0">
                <a:latin typeface="NimbusRomNo9L-Regu"/>
              </a:rPr>
              <a:t>, “Vulnerability analysis and consequences of false data injection attack on power system state estimation,” IEEE Trans. Power Syst., vol. 31, no. 5, pp. 3864–3872, Sep. 2016.</a:t>
            </a:r>
          </a:p>
          <a:p>
            <a:r>
              <a:rPr lang="en-US" sz="1000" dirty="0">
                <a:latin typeface="NimbusRomNo9L-Regu"/>
              </a:rPr>
              <a:t>[</a:t>
            </a:r>
            <a:r>
              <a:rPr lang="en-US" altLang="zh-CN" sz="1000" dirty="0">
                <a:latin typeface="NimbusRomNo9L-Regu"/>
              </a:rPr>
              <a:t>51</a:t>
            </a:r>
            <a:r>
              <a:rPr lang="en-US" sz="1000" dirty="0">
                <a:latin typeface="NimbusRomNo9L-Regu"/>
              </a:rPr>
              <a:t>] Y. </a:t>
            </a:r>
            <a:r>
              <a:rPr lang="en-US" sz="1000" dirty="0" err="1">
                <a:latin typeface="NimbusRomNo9L-Regu"/>
              </a:rPr>
              <a:t>Chakhchoukh</a:t>
            </a:r>
            <a:r>
              <a:rPr lang="en-US" sz="1000" dirty="0">
                <a:latin typeface="NimbusRomNo9L-Regu"/>
              </a:rPr>
              <a:t> and H. Ishii, “Enhancing robustness to cyber-attacks in power systems through multiple least trimmed squares state estimations,” IEEE Trans. Power Syst., vol. 31, no. 6, pp. 4395–4405, Nov. 2016.</a:t>
            </a:r>
          </a:p>
          <a:p>
            <a:r>
              <a:rPr lang="en-US" sz="1000" dirty="0">
                <a:latin typeface="NimbusRomNo9L-Regu"/>
              </a:rPr>
              <a:t>[</a:t>
            </a:r>
            <a:r>
              <a:rPr lang="en-US" altLang="zh-CN" sz="1000" dirty="0">
                <a:latin typeface="NimbusRomNo9L-Regu"/>
              </a:rPr>
              <a:t>52</a:t>
            </a:r>
            <a:r>
              <a:rPr lang="en-US" sz="1000" dirty="0">
                <a:latin typeface="NimbusRomNo9L-Regu"/>
              </a:rPr>
              <a:t>] Y. </a:t>
            </a:r>
            <a:r>
              <a:rPr lang="en-US" sz="1000" dirty="0" err="1">
                <a:latin typeface="NimbusRomNo9L-Regu"/>
              </a:rPr>
              <a:t>Chakhchoukh</a:t>
            </a:r>
            <a:r>
              <a:rPr lang="en-US" sz="1000" dirty="0">
                <a:latin typeface="NimbusRomNo9L-Regu"/>
              </a:rPr>
              <a:t> and H. Ishii, “Coordinated cyber-attacks on the measurement function in hybrid state estimation,” IEEE Trans. Power Syst., vol. 30, no. 5, pp. 2487–2497, Sep. 2015.</a:t>
            </a:r>
          </a:p>
          <a:p>
            <a:r>
              <a:rPr lang="en-US" sz="1000" dirty="0">
                <a:latin typeface="NimbusRomNo9L-Regu"/>
              </a:rPr>
              <a:t>[53] J. Zhang and L. Sankar, “Physical system consequences of unobservable state-and-topology cyber-physical attacks,” IEEE Trans. Smart Grid, vol. 7, no. 4, pp. 2016–2025, Jul. 2016.</a:t>
            </a:r>
          </a:p>
          <a:p>
            <a:r>
              <a:rPr lang="en-US" sz="1000" dirty="0">
                <a:latin typeface="NimbusRomNo9L-Regu"/>
              </a:rPr>
              <a:t>[54] H. Li, L. Lai, and W. Zhang, “Communication requirement for reliable and secure state estimation and control in smart grid,” IEEE Trans. Smart Grid, vol. 2, no. 3, pp. 476–486, Sep. 2011.</a:t>
            </a:r>
            <a:endParaRPr lang="en-US" sz="1000" dirty="0"/>
          </a:p>
        </p:txBody>
      </p:sp>
    </p:spTree>
    <p:extLst>
      <p:ext uri="{BB962C8B-B14F-4D97-AF65-F5344CB8AC3E}">
        <p14:creationId xmlns:p14="http://schemas.microsoft.com/office/powerpoint/2010/main" val="1547964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Robust DSSE Methods</a:t>
            </a:r>
            <a:endParaRPr lang="en-US" sz="2800" dirty="0"/>
          </a:p>
        </p:txBody>
      </p:sp>
      <p:sp>
        <p:nvSpPr>
          <p:cNvPr id="4" name="Slide Number Placeholder 3"/>
          <p:cNvSpPr>
            <a:spLocks noGrp="1"/>
          </p:cNvSpPr>
          <p:nvPr>
            <p:ph type="sldNum" sz="quarter" idx="4"/>
          </p:nvPr>
        </p:nvSpPr>
        <p:spPr>
          <a:xfrm>
            <a:off x="6551141" y="5791200"/>
            <a:ext cx="2133600" cy="365125"/>
          </a:xfrm>
        </p:spPr>
        <p:txBody>
          <a:bodyPr/>
          <a:lstStyle/>
          <a:p>
            <a:fld id="{179A9A4E-4C82-4D44-9372-C31BB3818094}" type="slidenum">
              <a:rPr lang="en-US" smtClean="0"/>
              <a:pPr/>
              <a:t>46</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7" name="TextBox 6"/>
          <p:cNvSpPr txBox="1"/>
          <p:nvPr/>
        </p:nvSpPr>
        <p:spPr>
          <a:xfrm>
            <a:off x="409832" y="1066800"/>
            <a:ext cx="8382000" cy="3785652"/>
          </a:xfrm>
          <a:prstGeom prst="rect">
            <a:avLst/>
          </a:prstGeom>
          <a:noFill/>
        </p:spPr>
        <p:txBody>
          <a:bodyPr wrap="square" rtlCol="0">
            <a:spAutoFit/>
          </a:bodyPr>
          <a:lstStyle/>
          <a:p>
            <a:pPr marL="342900" indent="-342900">
              <a:buFont typeface="Arial" panose="020B0604020202020204" pitchFamily="34" charset="0"/>
              <a:buChar char="•"/>
            </a:pPr>
            <a:r>
              <a:rPr lang="en-US" dirty="0"/>
              <a:t>WLS estimator is a quadratic form of the maximum likelihood estimator and can be stated as the minimization of the weighted sum of squares. It is a fast and widely-used mathematical formulation. However, WLS is sensitive to bad data.</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To handle the uncertainty of measurement data, alternative mathematical formulations have been proposed to increase the robustness of the state estimator. </a:t>
            </a:r>
          </a:p>
          <a:p>
            <a:endParaRPr lang="en-US" dirty="0"/>
          </a:p>
          <a:p>
            <a:r>
              <a:rPr lang="en-US" dirty="0"/>
              <a:t> </a:t>
            </a:r>
          </a:p>
        </p:txBody>
      </p:sp>
    </p:spTree>
    <p:extLst>
      <p:ext uri="{BB962C8B-B14F-4D97-AF65-F5344CB8AC3E}">
        <p14:creationId xmlns:p14="http://schemas.microsoft.com/office/powerpoint/2010/main" val="1061844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Robust DSSE Methods</a:t>
            </a:r>
            <a:endParaRPr lang="en-US" sz="2800" dirty="0"/>
          </a:p>
        </p:txBody>
      </p:sp>
      <p:sp>
        <p:nvSpPr>
          <p:cNvPr id="4" name="Slide Number Placeholder 3"/>
          <p:cNvSpPr>
            <a:spLocks noGrp="1"/>
          </p:cNvSpPr>
          <p:nvPr>
            <p:ph type="sldNum" sz="quarter" idx="4"/>
          </p:nvPr>
        </p:nvSpPr>
        <p:spPr>
          <a:xfrm>
            <a:off x="6551141" y="5791200"/>
            <a:ext cx="2133600" cy="365125"/>
          </a:xfrm>
        </p:spPr>
        <p:txBody>
          <a:bodyPr/>
          <a:lstStyle/>
          <a:p>
            <a:fld id="{179A9A4E-4C82-4D44-9372-C31BB3818094}" type="slidenum">
              <a:rPr lang="en-US" smtClean="0"/>
              <a:pPr/>
              <a:t>47</a:t>
            </a:fld>
            <a:endParaRPr lang="en-US" dirty="0"/>
          </a:p>
        </p:txBody>
      </p:sp>
      <p:sp>
        <p:nvSpPr>
          <p:cNvPr id="5" name="Text Placeholder 4"/>
          <p:cNvSpPr>
            <a:spLocks noGrp="1"/>
          </p:cNvSpPr>
          <p:nvPr>
            <p:ph type="body" sz="quarter" idx="10"/>
          </p:nvPr>
        </p:nvSpPr>
        <p:spPr/>
        <p:txBody>
          <a:bodyPr/>
          <a:lstStyle/>
          <a:p>
            <a:r>
              <a:rPr lang="en-US" dirty="0"/>
              <a:t>ECE</a:t>
            </a:r>
          </a:p>
        </p:txBody>
      </p:sp>
      <mc:AlternateContent xmlns:mc="http://schemas.openxmlformats.org/markup-compatibility/2006" xmlns:a14="http://schemas.microsoft.com/office/drawing/2010/main">
        <mc:Choice Requires="a14">
          <p:sp>
            <p:nvSpPr>
              <p:cNvPr id="7" name="TextBox 6"/>
              <p:cNvSpPr txBox="1"/>
              <p:nvPr/>
            </p:nvSpPr>
            <p:spPr>
              <a:xfrm>
                <a:off x="381000" y="955040"/>
                <a:ext cx="8382000" cy="5632311"/>
              </a:xfrm>
              <a:prstGeom prst="rect">
                <a:avLst/>
              </a:prstGeom>
              <a:noFill/>
            </p:spPr>
            <p:txBody>
              <a:bodyPr wrap="square" rtlCol="0">
                <a:spAutoFit/>
              </a:bodyPr>
              <a:lstStyle/>
              <a:p>
                <a:pPr marL="342900" indent="-342900">
                  <a:buFont typeface="Arial" panose="020B0604020202020204" pitchFamily="34" charset="0"/>
                  <a:buChar char="•"/>
                </a:pPr>
                <a:r>
                  <a:rPr lang="en-US" i="1" dirty="0"/>
                  <a:t>Least Absolute Value estimator (LAV)</a:t>
                </a:r>
                <a:r>
                  <a:rPr lang="en-US" dirty="0"/>
                  <a:t>: LAV estimator is based on the minimization of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m:t>
                        </m:r>
                      </m:sub>
                    </m:sSub>
                  </m:oMath>
                </a14:m>
                <a:r>
                  <a:rPr lang="en-US" dirty="0"/>
                  <a:t> norm of weighted measurement residual [</a:t>
                </a:r>
                <a:r>
                  <a:rPr lang="en-US" altLang="zh-CN" dirty="0"/>
                  <a:t>55</a:t>
                </a:r>
                <a:r>
                  <a:rPr lang="en-US" dirty="0"/>
                  <a:t>].  </a:t>
                </a:r>
              </a:p>
              <a:p>
                <a:pPr marL="342900" indent="-342900">
                  <a:buFont typeface="Arial" panose="020B0604020202020204" pitchFamily="34" charset="0"/>
                  <a:buChar char="•"/>
                </a:pPr>
                <a:endParaRPr lang="en-US" i="1" dirty="0"/>
              </a:p>
              <a:p>
                <a:pPr marL="342900" indent="-342900">
                  <a:buFont typeface="Arial" panose="020B0604020202020204" pitchFamily="34" charset="0"/>
                  <a:buChar char="•"/>
                </a:pPr>
                <a:r>
                  <a:rPr lang="en-US" i="1" dirty="0"/>
                  <a:t>Schweppe Huber Generalised M </a:t>
                </a:r>
                <a:r>
                  <a:rPr lang="en-US" dirty="0"/>
                  <a:t>(SHGM): SHGM estimator is an estimator that combines both WLS and WLAV [</a:t>
                </a:r>
                <a:r>
                  <a:rPr lang="en-US" altLang="zh-CN" dirty="0"/>
                  <a:t>56</a:t>
                </a:r>
                <a:r>
                  <a:rPr lang="en-US"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i="1" dirty="0"/>
                  <a:t>Matrix completion: </a:t>
                </a:r>
                <a:r>
                  <a:rPr lang="en-US" dirty="0"/>
                  <a:t>MC</a:t>
                </a:r>
                <a:r>
                  <a:rPr lang="en-US" i="1" dirty="0"/>
                  <a:t> </a:t>
                </a:r>
                <a:r>
                  <a:rPr lang="en-US" sz="2400" dirty="0"/>
                  <a:t>Utilizes a direct connection between the row and column elements within the matrix. The method can </a:t>
                </a:r>
                <a:r>
                  <a:rPr lang="en-US" sz="2400" dirty="0">
                    <a:latin typeface="Times" panose="02020603050405020304" pitchFamily="18" charset="0"/>
                    <a:cs typeface="Times" panose="02020603050405020304" pitchFamily="18" charset="0"/>
                  </a:rPr>
                  <a:t>estimate missing values in the smart meter measurement matrices caused by low observability [57-58].</a:t>
                </a:r>
                <a:r>
                  <a:rPr lang="en-US" dirty="0"/>
                  <a: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a:p>
                <a:r>
                  <a:rPr lang="en-US" dirty="0"/>
                  <a:t> </a:t>
                </a:r>
              </a:p>
            </p:txBody>
          </p:sp>
        </mc:Choice>
        <mc:Fallback xmlns="">
          <p:sp>
            <p:nvSpPr>
              <p:cNvPr id="7" name="TextBox 6"/>
              <p:cNvSpPr txBox="1">
                <a:spLocks noRot="1" noChangeAspect="1" noMove="1" noResize="1" noEditPoints="1" noAdjustHandles="1" noChangeArrowheads="1" noChangeShapeType="1" noTextEdit="1"/>
              </p:cNvSpPr>
              <p:nvPr/>
            </p:nvSpPr>
            <p:spPr>
              <a:xfrm>
                <a:off x="381000" y="955040"/>
                <a:ext cx="8382000" cy="5632311"/>
              </a:xfrm>
              <a:prstGeom prst="rect">
                <a:avLst/>
              </a:prstGeom>
              <a:blipFill>
                <a:blip r:embed="rId3"/>
                <a:stretch>
                  <a:fillRect l="-1018" t="-866"/>
                </a:stretch>
              </a:blipFill>
            </p:spPr>
            <p:txBody>
              <a:bodyPr/>
              <a:lstStyle/>
              <a:p>
                <a:r>
                  <a:rPr lang="en-US">
                    <a:noFill/>
                  </a:rPr>
                  <a:t> </a:t>
                </a:r>
              </a:p>
            </p:txBody>
          </p:sp>
        </mc:Fallback>
      </mc:AlternateContent>
      <p:sp>
        <p:nvSpPr>
          <p:cNvPr id="8" name="Rectangle 7"/>
          <p:cNvSpPr/>
          <p:nvPr/>
        </p:nvSpPr>
        <p:spPr>
          <a:xfrm>
            <a:off x="381000" y="5084520"/>
            <a:ext cx="8532341" cy="1015663"/>
          </a:xfrm>
          <a:prstGeom prst="rect">
            <a:avLst/>
          </a:prstGeom>
        </p:spPr>
        <p:txBody>
          <a:bodyPr wrap="square">
            <a:spAutoFit/>
          </a:bodyPr>
          <a:lstStyle/>
          <a:p>
            <a:r>
              <a:rPr lang="en-US" sz="1000" dirty="0">
                <a:solidFill>
                  <a:srgbClr val="000000"/>
                </a:solidFill>
                <a:latin typeface="Times New Roman" panose="02020603050405020304" pitchFamily="18" charset="0"/>
              </a:rPr>
              <a:t>[</a:t>
            </a:r>
            <a:r>
              <a:rPr lang="en-US" altLang="zh-CN" sz="1000" dirty="0">
                <a:solidFill>
                  <a:srgbClr val="000000"/>
                </a:solidFill>
                <a:latin typeface="Times New Roman" panose="02020603050405020304" pitchFamily="18" charset="0"/>
              </a:rPr>
              <a:t>55</a:t>
            </a:r>
            <a:r>
              <a:rPr lang="en-US" sz="1000" dirty="0">
                <a:solidFill>
                  <a:srgbClr val="000000"/>
                </a:solidFill>
                <a:latin typeface="Times New Roman" panose="02020603050405020304" pitchFamily="18" charset="0"/>
              </a:rPr>
              <a:t>] </a:t>
            </a:r>
            <a:r>
              <a:rPr lang="en-US" sz="1000" dirty="0"/>
              <a:t>R. </a:t>
            </a:r>
            <a:r>
              <a:rPr lang="en-US" sz="1000" dirty="0" err="1"/>
              <a:t>Jabr</a:t>
            </a:r>
            <a:r>
              <a:rPr lang="en-US" sz="1000" dirty="0"/>
              <a:t>, B. Pal, and R. Singh, “Choice of estimator for distribution system state estimation,” IET Generation, Transmission &amp; Distribution, vol. 3, no. 7, pp. 666–678, Jul. 2009.</a:t>
            </a:r>
          </a:p>
          <a:p>
            <a:r>
              <a:rPr lang="en-US" sz="1000" dirty="0">
                <a:latin typeface="Times New Roman" panose="02020603050405020304" pitchFamily="18" charset="0"/>
                <a:cs typeface="Times New Roman" panose="02020603050405020304" pitchFamily="18" charset="0"/>
              </a:rPr>
              <a:t>[56] </a:t>
            </a:r>
            <a:r>
              <a:rPr lang="en-US" sz="1000" dirty="0" err="1">
                <a:latin typeface="Times New Roman" panose="02020603050405020304" pitchFamily="18" charset="0"/>
                <a:cs typeface="Times New Roman" panose="02020603050405020304" pitchFamily="18" charset="0"/>
              </a:rPr>
              <a:t>Donti</a:t>
            </a:r>
            <a:r>
              <a:rPr lang="en-US" sz="1000" dirty="0">
                <a:latin typeface="Times New Roman" panose="02020603050405020304" pitchFamily="18" charset="0"/>
                <a:cs typeface="Times New Roman" panose="02020603050405020304" pitchFamily="18" charset="0"/>
              </a:rPr>
              <a:t>, Priya L., et al. "Matrix completion for low-observability voltage estimation." </a:t>
            </a:r>
            <a:r>
              <a:rPr lang="en-US" sz="1000" i="1" dirty="0">
                <a:latin typeface="Times New Roman" panose="02020603050405020304" pitchFamily="18" charset="0"/>
                <a:cs typeface="Times New Roman" panose="02020603050405020304" pitchFamily="18" charset="0"/>
              </a:rPr>
              <a:t>IEEE Transactions on Smart Grid</a:t>
            </a:r>
            <a:r>
              <a:rPr lang="en-US" sz="1000" dirty="0">
                <a:latin typeface="Times New Roman" panose="02020603050405020304" pitchFamily="18" charset="0"/>
                <a:cs typeface="Times New Roman" panose="02020603050405020304" pitchFamily="18" charset="0"/>
              </a:rPr>
              <a:t> 11.3, 2019, pp. 2520-2530.</a:t>
            </a:r>
          </a:p>
          <a:p>
            <a:r>
              <a:rPr lang="en-US" sz="1000" dirty="0">
                <a:latin typeface="Times New Roman" panose="02020603050405020304" pitchFamily="18" charset="0"/>
                <a:cs typeface="Times New Roman" panose="02020603050405020304" pitchFamily="18" charset="0"/>
              </a:rPr>
              <a:t>[57] Zhang, </a:t>
            </a:r>
            <a:r>
              <a:rPr lang="en-US" sz="1000" dirty="0" err="1">
                <a:latin typeface="Times New Roman" panose="02020603050405020304" pitchFamily="18" charset="0"/>
                <a:cs typeface="Times New Roman" panose="02020603050405020304" pitchFamily="18" charset="0"/>
              </a:rPr>
              <a:t>Yingchen</a:t>
            </a:r>
            <a:r>
              <a:rPr lang="en-US" sz="1000" dirty="0">
                <a:latin typeface="Times New Roman" panose="02020603050405020304" pitchFamily="18" charset="0"/>
                <a:cs typeface="Times New Roman" panose="02020603050405020304" pitchFamily="18" charset="0"/>
              </a:rPr>
              <a:t>, et al. “State estimation in low-observable distribution systems using matrix completion.” </a:t>
            </a:r>
            <a:r>
              <a:rPr lang="en-US" sz="1000" i="1" dirty="0">
                <a:latin typeface="Times New Roman" panose="02020603050405020304" pitchFamily="18" charset="0"/>
                <a:cs typeface="Times New Roman" panose="02020603050405020304" pitchFamily="18" charset="0"/>
              </a:rPr>
              <a:t>National Renewable Energy Lab. (NREL)</a:t>
            </a:r>
            <a:r>
              <a:rPr lang="en-US" sz="1000" dirty="0">
                <a:latin typeface="Times New Roman" panose="02020603050405020304" pitchFamily="18" charset="0"/>
                <a:cs typeface="Times New Roman" panose="02020603050405020304" pitchFamily="18" charset="0"/>
              </a:rPr>
              <a:t>, 2019.</a:t>
            </a:r>
          </a:p>
          <a:p>
            <a:r>
              <a:rPr lang="en-US" sz="1000" dirty="0">
                <a:latin typeface="Times New Roman" panose="02020603050405020304" pitchFamily="18" charset="0"/>
                <a:cs typeface="Times New Roman" panose="02020603050405020304" pitchFamily="18" charset="0"/>
              </a:rPr>
              <a:t>[58] Liu, Bo, et al. "Robust matrix completion state estimation in distribution systems." </a:t>
            </a:r>
            <a:r>
              <a:rPr lang="en-US" sz="1000" i="1" dirty="0">
                <a:latin typeface="Times New Roman" panose="02020603050405020304" pitchFamily="18" charset="0"/>
                <a:cs typeface="Times New Roman" panose="02020603050405020304" pitchFamily="18" charset="0"/>
              </a:rPr>
              <a:t>2019 IEEE Power &amp; Energy Society General Meeting (PESGM)</a:t>
            </a:r>
            <a:r>
              <a:rPr lang="en-US" sz="1000" dirty="0">
                <a:latin typeface="Times New Roman" panose="02020603050405020304" pitchFamily="18" charset="0"/>
                <a:cs typeface="Times New Roman" panose="02020603050405020304" pitchFamily="18" charset="0"/>
              </a:rPr>
              <a:t>. IEEE, 2019.</a:t>
            </a:r>
            <a:endParaRPr lang="en-US" sz="1000" dirty="0"/>
          </a:p>
        </p:txBody>
      </p:sp>
    </p:spTree>
    <p:extLst>
      <p:ext uri="{BB962C8B-B14F-4D97-AF65-F5344CB8AC3E}">
        <p14:creationId xmlns:p14="http://schemas.microsoft.com/office/powerpoint/2010/main" val="2148177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Smart Meter Data Analytics</a:t>
            </a:r>
            <a:endParaRPr lang="en-US" sz="2800" dirty="0"/>
          </a:p>
        </p:txBody>
      </p:sp>
      <p:sp>
        <p:nvSpPr>
          <p:cNvPr id="4" name="Slide Number Placeholder 3"/>
          <p:cNvSpPr>
            <a:spLocks noGrp="1"/>
          </p:cNvSpPr>
          <p:nvPr>
            <p:ph type="sldNum" sz="quarter" idx="4"/>
          </p:nvPr>
        </p:nvSpPr>
        <p:spPr>
          <a:xfrm>
            <a:off x="6551141" y="5791200"/>
            <a:ext cx="2133600" cy="365125"/>
          </a:xfrm>
        </p:spPr>
        <p:txBody>
          <a:bodyPr/>
          <a:lstStyle/>
          <a:p>
            <a:fld id="{179A9A4E-4C82-4D44-9372-C31BB3818094}" type="slidenum">
              <a:rPr lang="en-US" smtClean="0"/>
              <a:pPr/>
              <a:t>48</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7" name="TextBox 6"/>
          <p:cNvSpPr txBox="1"/>
          <p:nvPr/>
        </p:nvSpPr>
        <p:spPr>
          <a:xfrm>
            <a:off x="381000" y="955040"/>
            <a:ext cx="8382000" cy="830997"/>
          </a:xfrm>
          <a:prstGeom prst="rect">
            <a:avLst/>
          </a:prstGeom>
          <a:noFill/>
        </p:spPr>
        <p:txBody>
          <a:bodyPr wrap="square" rtlCol="0">
            <a:spAutoFit/>
          </a:bodyPr>
          <a:lstStyle/>
          <a:p>
            <a:pPr marL="342900" indent="-342900">
              <a:buFont typeface="Arial" panose="020B0604020202020204" pitchFamily="34" charset="0"/>
              <a:buChar char="•"/>
            </a:pPr>
            <a:endParaRPr lang="en-US" dirty="0"/>
          </a:p>
          <a:p>
            <a:r>
              <a:rPr lang="en-US" dirty="0"/>
              <a:t> </a:t>
            </a:r>
          </a:p>
        </p:txBody>
      </p:sp>
      <p:sp>
        <p:nvSpPr>
          <p:cNvPr id="8" name="Rectangle 7"/>
          <p:cNvSpPr/>
          <p:nvPr/>
        </p:nvSpPr>
        <p:spPr>
          <a:xfrm>
            <a:off x="609600" y="5308937"/>
            <a:ext cx="7505700" cy="1169551"/>
          </a:xfrm>
          <a:prstGeom prst="rect">
            <a:avLst/>
          </a:prstGeom>
        </p:spPr>
        <p:txBody>
          <a:bodyPr wrap="square">
            <a:spAutoFit/>
          </a:bodyPr>
          <a:lstStyle/>
          <a:p>
            <a:r>
              <a:rPr lang="en-US" sz="1000" dirty="0">
                <a:solidFill>
                  <a:srgbClr val="000000"/>
                </a:solidFill>
                <a:latin typeface="Times New Roman" panose="02020603050405020304" pitchFamily="18" charset="0"/>
              </a:rPr>
              <a:t>[</a:t>
            </a:r>
            <a:r>
              <a:rPr lang="en-US" altLang="zh-CN" sz="1000" dirty="0">
                <a:solidFill>
                  <a:srgbClr val="000000"/>
                </a:solidFill>
                <a:latin typeface="Times New Roman" panose="02020603050405020304" pitchFamily="18" charset="0"/>
              </a:rPr>
              <a:t>59</a:t>
            </a:r>
            <a:r>
              <a:rPr lang="en-US" sz="1000" dirty="0">
                <a:solidFill>
                  <a:srgbClr val="000000"/>
                </a:solidFill>
                <a:latin typeface="Times New Roman" panose="02020603050405020304" pitchFamily="18" charset="0"/>
              </a:rPr>
              <a:t>] </a:t>
            </a:r>
            <a:r>
              <a:rPr lang="en-US" sz="1000" dirty="0"/>
              <a:t>Y. Wang, Q. Chen, T. Hong and C. Kang, "Review of Smart Meter Data Analytics: Applications, Methodologies, and Challenges," in IEEE Transactions on Smart Grid, vol. 10, no. 3, pp. 3125-3148, May 2019.</a:t>
            </a:r>
          </a:p>
          <a:p>
            <a:r>
              <a:rPr lang="en-US" sz="1000" dirty="0"/>
              <a:t>[60] H. Sun, Z. Wang, J. Wang, Z. Huang, N. Carrington and J. Liao, "Data-Driven Power Outage Detection by Social Sensors," in IEEE Transactions on Smart Grid, vol. 7, no. 5, pp. 2516-2524, Sept. 2016.</a:t>
            </a:r>
          </a:p>
          <a:p>
            <a:endParaRPr lang="en-US" sz="1000" dirty="0"/>
          </a:p>
          <a:p>
            <a:br>
              <a:rPr lang="en-US" sz="1000" dirty="0"/>
            </a:br>
            <a:endParaRPr lang="en-US" sz="1000" dirty="0"/>
          </a:p>
        </p:txBody>
      </p:sp>
      <p:sp>
        <p:nvSpPr>
          <p:cNvPr id="3" name="Rectangle 2"/>
          <p:cNvSpPr/>
          <p:nvPr/>
        </p:nvSpPr>
        <p:spPr>
          <a:xfrm>
            <a:off x="304800" y="955040"/>
            <a:ext cx="8458200" cy="3785652"/>
          </a:xfrm>
          <a:prstGeom prst="rect">
            <a:avLst/>
          </a:prstGeom>
        </p:spPr>
        <p:txBody>
          <a:bodyPr wrap="square">
            <a:spAutoFit/>
          </a:bodyPr>
          <a:lstStyle/>
          <a:p>
            <a:r>
              <a:rPr lang="en-US" b="1" i="1" dirty="0"/>
              <a:t>Why is it important to perform SM data analytics-</a:t>
            </a:r>
          </a:p>
          <a:p>
            <a:endParaRPr lang="en-US" b="1" i="1" dirty="0"/>
          </a:p>
          <a:p>
            <a:pPr marL="342900" indent="-342900">
              <a:buFont typeface="Arial" panose="020B0604020202020204" pitchFamily="34" charset="0"/>
              <a:buChar char="•"/>
            </a:pPr>
            <a:r>
              <a:rPr lang="en-US" dirty="0"/>
              <a:t>The widespread popularity of SMs enables an immense amount of fine-grained electricity consumption data to be collected [</a:t>
            </a:r>
            <a:r>
              <a:rPr lang="en-US" altLang="zh-CN" dirty="0"/>
              <a:t>59</a:t>
            </a:r>
            <a:r>
              <a:rPr lang="en-US"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High-resolution data from SM provide rich information to understand the consumption behaviors of the consumers.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SM data provides a unique opportunity to develop a data-enabled modernized power system [</a:t>
            </a:r>
            <a:r>
              <a:rPr lang="en-US" altLang="zh-CN" dirty="0"/>
              <a:t>60</a:t>
            </a:r>
            <a:r>
              <a:rPr lang="en-US" dirty="0"/>
              <a:t>].</a:t>
            </a:r>
          </a:p>
        </p:txBody>
      </p:sp>
    </p:spTree>
    <p:extLst>
      <p:ext uri="{BB962C8B-B14F-4D97-AF65-F5344CB8AC3E}">
        <p14:creationId xmlns:p14="http://schemas.microsoft.com/office/powerpoint/2010/main" val="1962090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Smart Meter Data Analytics</a:t>
            </a:r>
            <a:endParaRPr lang="en-US" sz="2800" dirty="0"/>
          </a:p>
        </p:txBody>
      </p:sp>
      <p:sp>
        <p:nvSpPr>
          <p:cNvPr id="4" name="Slide Number Placeholder 3"/>
          <p:cNvSpPr>
            <a:spLocks noGrp="1"/>
          </p:cNvSpPr>
          <p:nvPr>
            <p:ph type="sldNum" sz="quarter" idx="4"/>
          </p:nvPr>
        </p:nvSpPr>
        <p:spPr>
          <a:xfrm>
            <a:off x="6551141" y="5791200"/>
            <a:ext cx="2133600" cy="365125"/>
          </a:xfrm>
        </p:spPr>
        <p:txBody>
          <a:bodyPr/>
          <a:lstStyle/>
          <a:p>
            <a:fld id="{179A9A4E-4C82-4D44-9372-C31BB3818094}" type="slidenum">
              <a:rPr lang="en-US" smtClean="0"/>
              <a:pPr/>
              <a:t>49</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7" name="TextBox 6"/>
          <p:cNvSpPr txBox="1"/>
          <p:nvPr/>
        </p:nvSpPr>
        <p:spPr>
          <a:xfrm>
            <a:off x="381000" y="955040"/>
            <a:ext cx="8382000" cy="830997"/>
          </a:xfrm>
          <a:prstGeom prst="rect">
            <a:avLst/>
          </a:prstGeom>
          <a:noFill/>
        </p:spPr>
        <p:txBody>
          <a:bodyPr wrap="square" rtlCol="0">
            <a:spAutoFit/>
          </a:bodyPr>
          <a:lstStyle/>
          <a:p>
            <a:pPr marL="342900" indent="-342900">
              <a:buFont typeface="Arial" panose="020B0604020202020204" pitchFamily="34" charset="0"/>
              <a:buChar char="•"/>
            </a:pPr>
            <a:endParaRPr lang="en-US" dirty="0"/>
          </a:p>
          <a:p>
            <a:r>
              <a:rPr lang="en-US" dirty="0"/>
              <a:t> </a:t>
            </a:r>
          </a:p>
        </p:txBody>
      </p:sp>
      <p:pic>
        <p:nvPicPr>
          <p:cNvPr id="6" name="Picture 5"/>
          <p:cNvPicPr>
            <a:picLocks noChangeAspect="1"/>
          </p:cNvPicPr>
          <p:nvPr/>
        </p:nvPicPr>
        <p:blipFill>
          <a:blip r:embed="rId3"/>
          <a:stretch>
            <a:fillRect/>
          </a:stretch>
        </p:blipFill>
        <p:spPr>
          <a:xfrm>
            <a:off x="-18691" y="1009991"/>
            <a:ext cx="4437058" cy="2687074"/>
          </a:xfrm>
          <a:prstGeom prst="rect">
            <a:avLst/>
          </a:prstGeom>
        </p:spPr>
      </p:pic>
      <p:pic>
        <p:nvPicPr>
          <p:cNvPr id="9" name="Picture 8"/>
          <p:cNvPicPr>
            <a:picLocks noChangeAspect="1"/>
          </p:cNvPicPr>
          <p:nvPr/>
        </p:nvPicPr>
        <p:blipFill>
          <a:blip r:embed="rId4"/>
          <a:stretch>
            <a:fillRect/>
          </a:stretch>
        </p:blipFill>
        <p:spPr>
          <a:xfrm>
            <a:off x="4043547" y="1238615"/>
            <a:ext cx="5119144" cy="2462877"/>
          </a:xfrm>
          <a:prstGeom prst="rect">
            <a:avLst/>
          </a:prstGeom>
        </p:spPr>
      </p:pic>
      <p:sp>
        <p:nvSpPr>
          <p:cNvPr id="10" name="TextBox 9"/>
          <p:cNvSpPr txBox="1"/>
          <p:nvPr/>
        </p:nvSpPr>
        <p:spPr>
          <a:xfrm>
            <a:off x="381000" y="3796234"/>
            <a:ext cx="3915985" cy="523220"/>
          </a:xfrm>
          <a:prstGeom prst="rect">
            <a:avLst/>
          </a:prstGeom>
          <a:noFill/>
        </p:spPr>
        <p:txBody>
          <a:bodyPr wrap="square" rtlCol="0">
            <a:spAutoFit/>
          </a:bodyPr>
          <a:lstStyle/>
          <a:p>
            <a:pPr algn="ctr"/>
            <a:r>
              <a:rPr lang="en-US" sz="1400" dirty="0"/>
              <a:t>Fig. 13 Number of publication about SM data analytics</a:t>
            </a:r>
            <a:r>
              <a:rPr lang="zh-CN" altLang="en-US" sz="1400" dirty="0"/>
              <a:t>。</a:t>
            </a:r>
            <a:endParaRPr lang="en-US" sz="1600" dirty="0"/>
          </a:p>
        </p:txBody>
      </p:sp>
      <p:sp>
        <p:nvSpPr>
          <p:cNvPr id="11" name="TextBox 10"/>
          <p:cNvSpPr txBox="1"/>
          <p:nvPr/>
        </p:nvSpPr>
        <p:spPr>
          <a:xfrm>
            <a:off x="4666897" y="3837801"/>
            <a:ext cx="3915985" cy="553998"/>
          </a:xfrm>
          <a:prstGeom prst="rect">
            <a:avLst/>
          </a:prstGeom>
          <a:noFill/>
        </p:spPr>
        <p:txBody>
          <a:bodyPr wrap="square" rtlCol="0">
            <a:spAutoFit/>
          </a:bodyPr>
          <a:lstStyle/>
          <a:p>
            <a:pPr algn="ctr"/>
            <a:r>
              <a:rPr lang="en-US" sz="1400" dirty="0"/>
              <a:t>Fig. 14 Number of publications in most popular journals</a:t>
            </a:r>
            <a:r>
              <a:rPr lang="en-US" sz="1600" dirty="0"/>
              <a:t>.</a:t>
            </a:r>
          </a:p>
        </p:txBody>
      </p:sp>
      <p:sp>
        <p:nvSpPr>
          <p:cNvPr id="12" name="TextBox 11"/>
          <p:cNvSpPr txBox="1"/>
          <p:nvPr/>
        </p:nvSpPr>
        <p:spPr>
          <a:xfrm>
            <a:off x="331511" y="4486137"/>
            <a:ext cx="8229600" cy="1754326"/>
          </a:xfrm>
          <a:prstGeom prst="rect">
            <a:avLst/>
          </a:prstGeom>
          <a:noFill/>
        </p:spPr>
        <p:txBody>
          <a:bodyPr wrap="square" rtlCol="0">
            <a:spAutoFit/>
          </a:bodyPr>
          <a:lstStyle/>
          <a:p>
            <a:pPr marL="342900" indent="-342900">
              <a:buFont typeface="Arial" panose="020B0604020202020204" pitchFamily="34" charset="0"/>
              <a:buChar char="•"/>
            </a:pPr>
            <a:r>
              <a:rPr lang="en-US" sz="2000" dirty="0"/>
              <a:t>In 2010, the number of SM data analytics publications was at a low level.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number of publications increased rapidly from 2012.</a:t>
            </a:r>
          </a:p>
          <a:p>
            <a:endParaRPr lang="en-US" dirty="0"/>
          </a:p>
          <a:p>
            <a:endParaRPr lang="en-US" dirty="0"/>
          </a:p>
        </p:txBody>
      </p:sp>
    </p:spTree>
    <p:extLst>
      <p:ext uri="{BB962C8B-B14F-4D97-AF65-F5344CB8AC3E}">
        <p14:creationId xmlns:p14="http://schemas.microsoft.com/office/powerpoint/2010/main" val="1252545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The Concept of SE</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5</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11" name="Rectangle 10"/>
          <p:cNvSpPr/>
          <p:nvPr/>
        </p:nvSpPr>
        <p:spPr>
          <a:xfrm>
            <a:off x="254593" y="745842"/>
            <a:ext cx="8610600" cy="4585871"/>
          </a:xfrm>
          <a:prstGeom prst="rect">
            <a:avLst/>
          </a:prstGeom>
        </p:spPr>
        <p:txBody>
          <a:bodyPr wrap="square">
            <a:spAutoFit/>
          </a:bodyPr>
          <a:lstStyle/>
          <a:p>
            <a:r>
              <a:rPr lang="en-US" sz="2800" b="1" i="1" dirty="0"/>
              <a:t>Why is it important to use SE in the power system-</a:t>
            </a:r>
          </a:p>
          <a:p>
            <a:endParaRPr lang="en-US" i="1" dirty="0"/>
          </a:p>
          <a:p>
            <a:r>
              <a:rPr lang="en-US" dirty="0"/>
              <a:t>Various constraints make it impossible to have a good picture of the power system [2]:</a:t>
            </a:r>
          </a:p>
          <a:p>
            <a:endParaRPr lang="en-US" dirty="0"/>
          </a:p>
          <a:p>
            <a:pPr marL="342900" indent="-342900">
              <a:buFont typeface="Arial" panose="020B0604020202020204" pitchFamily="34" charset="0"/>
              <a:buChar char="•"/>
            </a:pPr>
            <a:r>
              <a:rPr lang="en-US" dirty="0"/>
              <a:t>Because of economical constraints, measurement devices can not be installed everywhere, so the data is incomplete.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Because of the meter malfunction and the communication problem, the measurements are subject to error or loss, so the data is inaccurate, unreliable, and delayed.</a:t>
            </a:r>
          </a:p>
          <a:p>
            <a:pPr marL="342900" indent="-342900">
              <a:buFont typeface="Arial" panose="020B0604020202020204" pitchFamily="34" charset="0"/>
              <a:buChar char="•"/>
            </a:pPr>
            <a:endParaRPr lang="en-US" dirty="0"/>
          </a:p>
        </p:txBody>
      </p:sp>
      <p:sp>
        <p:nvSpPr>
          <p:cNvPr id="7" name="Rectangle 6"/>
          <p:cNvSpPr/>
          <p:nvPr/>
        </p:nvSpPr>
        <p:spPr>
          <a:xfrm>
            <a:off x="34231" y="5562600"/>
            <a:ext cx="8839200" cy="415498"/>
          </a:xfrm>
          <a:prstGeom prst="rect">
            <a:avLst/>
          </a:prstGeom>
        </p:spPr>
        <p:txBody>
          <a:bodyPr wrap="square">
            <a:spAutoFit/>
          </a:bodyPr>
          <a:lstStyle/>
          <a:p>
            <a:r>
              <a:rPr lang="en-US" sz="1050" dirty="0"/>
              <a:t>[2] H. Wang and N. N. Schulz, “A revised branch current-based distribution system state estimation algorithm and meter placement impact,” IEEE</a:t>
            </a:r>
          </a:p>
          <a:p>
            <a:r>
              <a:rPr lang="en-US" sz="1050" dirty="0"/>
              <a:t>Trans. Power Syst., vol. 19, no. 1, pp. 207–213, Feb. 2004</a:t>
            </a:r>
          </a:p>
        </p:txBody>
      </p:sp>
    </p:spTree>
    <p:extLst>
      <p:ext uri="{BB962C8B-B14F-4D97-AF65-F5344CB8AC3E}">
        <p14:creationId xmlns:p14="http://schemas.microsoft.com/office/powerpoint/2010/main" val="1603439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14294" y="797651"/>
            <a:ext cx="8515412" cy="4946220"/>
          </a:xfrm>
          <a:prstGeom prst="rect">
            <a:avLst/>
          </a:prstGeom>
        </p:spPr>
      </p:pic>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Smart Meter Data Analytics</a:t>
            </a:r>
            <a:endParaRPr lang="en-US" sz="2800" dirty="0"/>
          </a:p>
        </p:txBody>
      </p:sp>
      <p:sp>
        <p:nvSpPr>
          <p:cNvPr id="4" name="Slide Number Placeholder 3"/>
          <p:cNvSpPr>
            <a:spLocks noGrp="1"/>
          </p:cNvSpPr>
          <p:nvPr>
            <p:ph type="sldNum" sz="quarter" idx="4"/>
          </p:nvPr>
        </p:nvSpPr>
        <p:spPr>
          <a:xfrm>
            <a:off x="6551141" y="5791200"/>
            <a:ext cx="2133600" cy="365125"/>
          </a:xfrm>
        </p:spPr>
        <p:txBody>
          <a:bodyPr/>
          <a:lstStyle/>
          <a:p>
            <a:fld id="{179A9A4E-4C82-4D44-9372-C31BB3818094}" type="slidenum">
              <a:rPr lang="en-US" smtClean="0"/>
              <a:pPr/>
              <a:t>50</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7" name="TextBox 6"/>
          <p:cNvSpPr txBox="1"/>
          <p:nvPr/>
        </p:nvSpPr>
        <p:spPr>
          <a:xfrm>
            <a:off x="381000" y="955040"/>
            <a:ext cx="8382000" cy="830997"/>
          </a:xfrm>
          <a:prstGeom prst="rect">
            <a:avLst/>
          </a:prstGeom>
          <a:noFill/>
        </p:spPr>
        <p:txBody>
          <a:bodyPr wrap="square" rtlCol="0">
            <a:spAutoFit/>
          </a:bodyPr>
          <a:lstStyle/>
          <a:p>
            <a:pPr marL="342900" indent="-342900">
              <a:buFont typeface="Arial" panose="020B0604020202020204" pitchFamily="34" charset="0"/>
              <a:buChar char="•"/>
            </a:pPr>
            <a:endParaRPr lang="en-US" dirty="0"/>
          </a:p>
          <a:p>
            <a:r>
              <a:rPr lang="en-US" dirty="0"/>
              <a:t> </a:t>
            </a:r>
          </a:p>
        </p:txBody>
      </p:sp>
      <p:sp>
        <p:nvSpPr>
          <p:cNvPr id="10" name="TextBox 9"/>
          <p:cNvSpPr txBox="1"/>
          <p:nvPr/>
        </p:nvSpPr>
        <p:spPr>
          <a:xfrm>
            <a:off x="3048000" y="5605371"/>
            <a:ext cx="3915985" cy="307777"/>
          </a:xfrm>
          <a:prstGeom prst="rect">
            <a:avLst/>
          </a:prstGeom>
          <a:noFill/>
        </p:spPr>
        <p:txBody>
          <a:bodyPr wrap="square" rtlCol="0">
            <a:spAutoFit/>
          </a:bodyPr>
          <a:lstStyle/>
          <a:p>
            <a:r>
              <a:rPr lang="en-US" sz="1400" dirty="0"/>
              <a:t>Fig. 15 Taxonomy of SM data analytics</a:t>
            </a:r>
            <a:r>
              <a:rPr lang="zh-CN" altLang="en-US" sz="1400" dirty="0"/>
              <a:t>。</a:t>
            </a:r>
            <a:endParaRPr lang="en-US" sz="1600" dirty="0"/>
          </a:p>
        </p:txBody>
      </p:sp>
    </p:spTree>
    <p:extLst>
      <p:ext uri="{BB962C8B-B14F-4D97-AF65-F5344CB8AC3E}">
        <p14:creationId xmlns:p14="http://schemas.microsoft.com/office/powerpoint/2010/main" val="4175713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76200"/>
            <a:ext cx="7772400" cy="533400"/>
          </a:xfrm>
        </p:spPr>
        <p:txBody>
          <a:bodyPr/>
          <a:lstStyle/>
          <a:p>
            <a:r>
              <a:rPr lang="en-US" sz="2800" dirty="0">
                <a:latin typeface="Times New Roman" panose="02020603050405020304" pitchFamily="18" charset="0"/>
                <a:cs typeface="Times New Roman" panose="02020603050405020304" pitchFamily="18" charset="0"/>
              </a:rPr>
              <a:t>Conclusions</a:t>
            </a:r>
          </a:p>
        </p:txBody>
      </p:sp>
      <p:sp>
        <p:nvSpPr>
          <p:cNvPr id="4" name="Slide Number Placeholder 3"/>
          <p:cNvSpPr>
            <a:spLocks noGrp="1"/>
          </p:cNvSpPr>
          <p:nvPr>
            <p:ph type="sldNum" sz="quarter" idx="4"/>
          </p:nvPr>
        </p:nvSpPr>
        <p:spPr/>
        <p:txBody>
          <a:bodyPr/>
          <a:lstStyle/>
          <a:p>
            <a:fld id="{179A9A4E-4C82-4D44-9372-C31BB3818094}" type="slidenum">
              <a:rPr lang="en-US" smtClean="0"/>
              <a:pPr/>
              <a:t>51</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3" name="Rectangle 2"/>
          <p:cNvSpPr/>
          <p:nvPr/>
        </p:nvSpPr>
        <p:spPr>
          <a:xfrm>
            <a:off x="118110" y="984865"/>
            <a:ext cx="8915400" cy="4093428"/>
          </a:xfrm>
          <a:prstGeom prst="rect">
            <a:avLst/>
          </a:prstGeom>
        </p:spPr>
        <p:txBody>
          <a:bodyPr wrap="square">
            <a:spAutoFit/>
          </a:bodyPr>
          <a:lstStyle/>
          <a:p>
            <a:pPr marL="342900" indent="-342900" algn="just">
              <a:buFont typeface="Arial" panose="020B0604020202020204" pitchFamily="34" charset="0"/>
              <a:buChar char="•"/>
            </a:pPr>
            <a:r>
              <a:rPr lang="en-US" sz="2000" dirty="0">
                <a:latin typeface="Times" panose="02020603050405020304" pitchFamily="18" charset="0"/>
                <a:cs typeface="Times" panose="02020603050405020304" pitchFamily="18" charset="0"/>
              </a:rPr>
              <a:t>The goal of DSSE is to infer the values of the distribution system’s state variables using a limited number of measured data. The DSSE is a numerical process to map data measurements to system state variables. </a:t>
            </a:r>
          </a:p>
          <a:p>
            <a:pPr algn="just"/>
            <a:endParaRPr lang="en-US" sz="2000" dirty="0">
              <a:latin typeface="Times" panose="02020603050405020304" pitchFamily="18" charset="0"/>
              <a:cs typeface="Times" panose="02020603050405020304" pitchFamily="18" charset="0"/>
            </a:endParaRPr>
          </a:p>
          <a:p>
            <a:pPr marL="342900" indent="-342900" algn="just">
              <a:buFont typeface="Arial" panose="020B0604020202020204" pitchFamily="34" charset="0"/>
              <a:buChar char="•"/>
            </a:pPr>
            <a:r>
              <a:rPr lang="en-US" sz="2000" dirty="0">
                <a:latin typeface="Times" panose="02020603050405020304" pitchFamily="18" charset="0"/>
                <a:cs typeface="Times" panose="02020603050405020304" pitchFamily="18" charset="0"/>
              </a:rPr>
              <a:t>Technically, conventional transmission level SE approaches cannot be directly applied to the DSSE due to various challenges.</a:t>
            </a:r>
          </a:p>
          <a:p>
            <a:pPr marL="342900" indent="-342900" algn="just">
              <a:buFont typeface="Arial" panose="020B0604020202020204" pitchFamily="34" charset="0"/>
              <a:buChar char="•"/>
            </a:pPr>
            <a:endParaRPr lang="en-US" sz="2000" dirty="0">
              <a:latin typeface="Times" panose="02020603050405020304" pitchFamily="18" charset="0"/>
              <a:cs typeface="Times" panose="02020603050405020304" pitchFamily="18" charset="0"/>
            </a:endParaRPr>
          </a:p>
          <a:p>
            <a:pPr marL="342900" indent="-342900" algn="just">
              <a:buFont typeface="Arial" panose="020B0604020202020204" pitchFamily="34" charset="0"/>
              <a:buChar char="•"/>
            </a:pPr>
            <a:r>
              <a:rPr lang="en-US" sz="2000" dirty="0">
                <a:latin typeface="Times" panose="02020603050405020304" pitchFamily="18" charset="0"/>
                <a:cs typeface="Times" panose="02020603050405020304" pitchFamily="18" charset="0"/>
              </a:rPr>
              <a:t>To address these challenges, different methods are proposed for DSSE. Most recent works are concentrated on using SM data analytics-based approaches to improve the conventional DSSE.</a:t>
            </a:r>
          </a:p>
          <a:p>
            <a:pPr marL="342900" indent="-342900" algn="just">
              <a:buFont typeface="Arial" panose="020B0604020202020204" pitchFamily="34" charset="0"/>
              <a:buChar char="•"/>
            </a:pPr>
            <a:endParaRPr lang="en-US" sz="2000" dirty="0">
              <a:latin typeface="Times" panose="02020603050405020304" pitchFamily="18" charset="0"/>
              <a:cs typeface="Times" panose="02020603050405020304" pitchFamily="18" charset="0"/>
            </a:endParaRPr>
          </a:p>
          <a:p>
            <a:pPr marL="342900" indent="-342900" algn="just">
              <a:buFont typeface="Arial" panose="020B0604020202020204" pitchFamily="34" charset="0"/>
              <a:buChar char="•"/>
            </a:pPr>
            <a:r>
              <a:rPr lang="en-US" sz="2000" dirty="0">
                <a:latin typeface="Times" panose="02020603050405020304" pitchFamily="18" charset="0"/>
                <a:cs typeface="Times" panose="02020603050405020304" pitchFamily="18" charset="0"/>
              </a:rPr>
              <a:t>How to take advantage of massive SM data to enhance the efficiency of the demand side has become an important topic.</a:t>
            </a:r>
          </a:p>
        </p:txBody>
      </p:sp>
    </p:spTree>
    <p:extLst>
      <p:ext uri="{BB962C8B-B14F-4D97-AF65-F5344CB8AC3E}">
        <p14:creationId xmlns:p14="http://schemas.microsoft.com/office/powerpoint/2010/main" val="2860234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57250"/>
            <a:ext cx="9144000" cy="5143500"/>
          </a:xfrm>
          <a:prstGeom prst="rect">
            <a:avLst/>
          </a:prstGeom>
        </p:spPr>
      </p:pic>
      <p:sp>
        <p:nvSpPr>
          <p:cNvPr id="12" name="Rectangle 11"/>
          <p:cNvSpPr/>
          <p:nvPr/>
        </p:nvSpPr>
        <p:spPr bwMode="auto">
          <a:xfrm>
            <a:off x="0" y="0"/>
            <a:ext cx="9144000" cy="6007025"/>
          </a:xfrm>
          <a:prstGeom prst="rect">
            <a:avLst/>
          </a:prstGeom>
          <a:solidFill>
            <a:srgbClr val="C8102E">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C8102E"/>
              </a:solidFill>
            </a:endParaRPr>
          </a:p>
        </p:txBody>
      </p:sp>
      <p:cxnSp>
        <p:nvCxnSpPr>
          <p:cNvPr id="49" name="Straight Connector 48"/>
          <p:cNvCxnSpPr/>
          <p:nvPr/>
        </p:nvCxnSpPr>
        <p:spPr bwMode="auto">
          <a:xfrm>
            <a:off x="0" y="4368800"/>
            <a:ext cx="9144000" cy="0"/>
          </a:xfrm>
          <a:prstGeom prst="line">
            <a:avLst/>
          </a:prstGeom>
          <a:solidFill>
            <a:schemeClr val="accent1"/>
          </a:solidFill>
          <a:ln w="9525" cap="flat" cmpd="sng" algn="ctr">
            <a:solidFill>
              <a:srgbClr val="F1BE48">
                <a:alpha val="80000"/>
              </a:srgbClr>
            </a:solidFill>
            <a:prstDash val="solid"/>
            <a:round/>
            <a:headEnd type="none" w="med" len="med"/>
            <a:tailEnd type="none" w="med" len="med"/>
          </a:ln>
          <a:effectLst/>
        </p:spPr>
      </p:cxnSp>
      <p:sp>
        <p:nvSpPr>
          <p:cNvPr id="11" name="TextBox 10"/>
          <p:cNvSpPr txBox="1"/>
          <p:nvPr/>
        </p:nvSpPr>
        <p:spPr>
          <a:xfrm>
            <a:off x="914400" y="2310825"/>
            <a:ext cx="7162800" cy="1323439"/>
          </a:xfrm>
          <a:prstGeom prst="rect">
            <a:avLst/>
          </a:prstGeom>
          <a:noFill/>
        </p:spPr>
        <p:txBody>
          <a:bodyPr wrap="square" rtlCol="0" anchor="b" anchorCtr="0">
            <a:spAutoFit/>
          </a:bodyPr>
          <a:lstStyle/>
          <a:p>
            <a:r>
              <a:rPr lang="en-US" sz="4000" dirty="0">
                <a:solidFill>
                  <a:schemeClr val="bg1"/>
                </a:solidFill>
                <a:latin typeface="Univers 57 Condensed" charset="0"/>
                <a:ea typeface="Univers 57 Condensed" charset="0"/>
                <a:cs typeface="Univers 57 Condensed" charset="0"/>
              </a:rPr>
              <a:t>Appendix I: Matlab Example of Solving</a:t>
            </a:r>
            <a:r>
              <a:rPr lang="en-US" altLang="zh-CN" sz="4000" dirty="0">
                <a:solidFill>
                  <a:schemeClr val="bg1"/>
                </a:solidFill>
                <a:latin typeface="Univers 57 Condensed" charset="0"/>
                <a:ea typeface="Univers 57 Condensed" charset="0"/>
                <a:cs typeface="Univers 57 Condensed" charset="0"/>
              </a:rPr>
              <a:t> WLS Problem</a:t>
            </a:r>
            <a:endParaRPr lang="en-US" sz="4000" dirty="0">
              <a:solidFill>
                <a:schemeClr val="bg1"/>
              </a:solidFill>
              <a:latin typeface="Univers 57 Condensed" charset="0"/>
              <a:ea typeface="Univers 57 Condensed" charset="0"/>
              <a:cs typeface="Univers 57 Condensed" charset="0"/>
            </a:endParaRPr>
          </a:p>
        </p:txBody>
      </p:sp>
      <p:pic>
        <p:nvPicPr>
          <p:cNvPr id="13" name="Picture 12" descr="ISU LEFT white.eps"/>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77000" y="5645966"/>
            <a:ext cx="2396490" cy="197359"/>
          </a:xfrm>
          <a:prstGeom prst="rect">
            <a:avLst/>
          </a:prstGeom>
          <a:noFill/>
          <a:ln w="9525">
            <a:noFill/>
            <a:miter lim="800000"/>
            <a:headEnd/>
            <a:tailEnd/>
          </a:ln>
        </p:spPr>
      </p:pic>
    </p:spTree>
    <p:extLst>
      <p:ext uri="{BB962C8B-B14F-4D97-AF65-F5344CB8AC3E}">
        <p14:creationId xmlns:p14="http://schemas.microsoft.com/office/powerpoint/2010/main" val="3134887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4A9CB3-7BA1-4C52-BD37-F4F5D406ABBE}"/>
              </a:ext>
            </a:extLst>
          </p:cNvPr>
          <p:cNvSpPr txBox="1"/>
          <p:nvPr/>
        </p:nvSpPr>
        <p:spPr>
          <a:xfrm>
            <a:off x="381000" y="152400"/>
            <a:ext cx="8534400" cy="6001643"/>
          </a:xfrm>
          <a:prstGeom prst="rect">
            <a:avLst/>
          </a:prstGeom>
          <a:noFill/>
        </p:spPr>
        <p:txBody>
          <a:bodyPr wrap="square">
            <a:spAutoFit/>
          </a:bodyPr>
          <a:lstStyle/>
          <a:p>
            <a:r>
              <a:rPr lang="en-US" sz="900" b="0" i="0" u="none" strike="noStrike" baseline="0" dirty="0">
                <a:solidFill>
                  <a:srgbClr val="000000"/>
                </a:solidFill>
                <a:latin typeface="Courier New" panose="02070309020205020404" pitchFamily="49" charset="0"/>
              </a:rPr>
              <a:t>A=</a:t>
            </a:r>
            <a:r>
              <a:rPr lang="en-US" sz="900" b="0" i="0" u="none" strike="noStrike" baseline="0" dirty="0" err="1">
                <a:solidFill>
                  <a:srgbClr val="000000"/>
                </a:solidFill>
                <a:latin typeface="Courier New" panose="02070309020205020404" pitchFamily="49" charset="0"/>
              </a:rPr>
              <a:t>importdata</a:t>
            </a:r>
            <a:r>
              <a:rPr lang="en-US" sz="900" b="0" i="0" u="none" strike="noStrike" baseline="0" dirty="0">
                <a:solidFill>
                  <a:srgbClr val="000000"/>
                </a:solidFill>
                <a:latin typeface="Courier New" panose="02070309020205020404" pitchFamily="49" charset="0"/>
              </a:rPr>
              <a:t>(</a:t>
            </a:r>
            <a:r>
              <a:rPr lang="en-US" sz="900" b="0" i="0" u="none" strike="noStrike" baseline="0" dirty="0">
                <a:solidFill>
                  <a:srgbClr val="A020F0"/>
                </a:solidFill>
                <a:latin typeface="Courier New" panose="02070309020205020404" pitchFamily="49" charset="0"/>
              </a:rPr>
              <a:t>'</a:t>
            </a:r>
            <a:r>
              <a:rPr lang="en-US" sz="900" b="0" i="0" u="none" strike="noStrike" baseline="0" dirty="0" err="1">
                <a:solidFill>
                  <a:srgbClr val="A020F0"/>
                </a:solidFill>
                <a:latin typeface="Courier New" panose="02070309020205020404" pitchFamily="49" charset="0"/>
              </a:rPr>
              <a:t>H_data.m</a:t>
            </a:r>
            <a:r>
              <a:rPr lang="en-US" sz="900" b="0" i="0" u="none" strike="noStrike" baseline="0" dirty="0">
                <a:solidFill>
                  <a:srgbClr val="A020F0"/>
                </a:solidFill>
                <a:latin typeface="Courier New" panose="02070309020205020404" pitchFamily="49" charset="0"/>
              </a:rPr>
              <a:t>'</a:t>
            </a:r>
            <a:r>
              <a:rPr lang="en-US" sz="900" b="0" i="0" u="none" strike="noStrike" baseline="0" dirty="0">
                <a:solidFill>
                  <a:srgbClr val="000000"/>
                </a:solidFill>
                <a:latin typeface="Courier New" panose="02070309020205020404" pitchFamily="49" charset="0"/>
              </a:rPr>
              <a:t>); </a:t>
            </a:r>
            <a:r>
              <a:rPr lang="en-US" sz="900" b="0" i="0" u="none" strike="noStrike" baseline="0" dirty="0">
                <a:solidFill>
                  <a:srgbClr val="3C763D"/>
                </a:solidFill>
                <a:latin typeface="Courier New" panose="02070309020205020404" pitchFamily="49" charset="0"/>
              </a:rPr>
              <a:t>% import bus and line data with 5 columns, this is saved in another file</a:t>
            </a:r>
          </a:p>
          <a:p>
            <a:r>
              <a:rPr lang="en-US" sz="900" b="0" i="0" u="none" strike="noStrike" baseline="0" dirty="0" err="1">
                <a:solidFill>
                  <a:srgbClr val="000000"/>
                </a:solidFill>
                <a:latin typeface="Courier New" panose="02070309020205020404" pitchFamily="49" charset="0"/>
              </a:rPr>
              <a:t>fbus</a:t>
            </a:r>
            <a:r>
              <a:rPr lang="en-US" sz="900" b="0" i="0" u="none" strike="noStrike" baseline="0" dirty="0">
                <a:solidFill>
                  <a:srgbClr val="000000"/>
                </a:solidFill>
                <a:latin typeface="Courier New" panose="02070309020205020404" pitchFamily="49" charset="0"/>
              </a:rPr>
              <a:t>=A(:,1); </a:t>
            </a:r>
            <a:r>
              <a:rPr lang="en-US" sz="900" b="0" i="0" u="none" strike="noStrike" baseline="0" dirty="0">
                <a:solidFill>
                  <a:srgbClr val="3C763D"/>
                </a:solidFill>
                <a:latin typeface="Courier New" panose="02070309020205020404" pitchFamily="49" charset="0"/>
              </a:rPr>
              <a:t>%From bus</a:t>
            </a:r>
          </a:p>
          <a:p>
            <a:r>
              <a:rPr lang="en-US" sz="900" b="0" i="0" u="none" strike="noStrike" baseline="0" dirty="0" err="1">
                <a:solidFill>
                  <a:srgbClr val="000000"/>
                </a:solidFill>
                <a:latin typeface="Courier New" panose="02070309020205020404" pitchFamily="49" charset="0"/>
              </a:rPr>
              <a:t>tbus</a:t>
            </a:r>
            <a:r>
              <a:rPr lang="en-US" sz="900" b="0" i="0" u="none" strike="noStrike" baseline="0" dirty="0">
                <a:solidFill>
                  <a:srgbClr val="000000"/>
                </a:solidFill>
                <a:latin typeface="Courier New" panose="02070309020205020404" pitchFamily="49" charset="0"/>
              </a:rPr>
              <a:t>=A(:,2); </a:t>
            </a:r>
            <a:r>
              <a:rPr lang="en-US" sz="900" b="0" i="0" u="none" strike="noStrike" baseline="0" dirty="0">
                <a:solidFill>
                  <a:srgbClr val="3C763D"/>
                </a:solidFill>
                <a:latin typeface="Courier New" panose="02070309020205020404" pitchFamily="49" charset="0"/>
              </a:rPr>
              <a:t>%To bus</a:t>
            </a:r>
          </a:p>
          <a:p>
            <a:r>
              <a:rPr lang="en-US" sz="900" b="0" i="0" u="none" strike="noStrike" baseline="0" dirty="0">
                <a:solidFill>
                  <a:srgbClr val="000000"/>
                </a:solidFill>
                <a:latin typeface="Courier New" panose="02070309020205020404" pitchFamily="49" charset="0"/>
              </a:rPr>
              <a:t>x=A(:,3); </a:t>
            </a:r>
            <a:r>
              <a:rPr lang="en-US" sz="900" b="0" i="0" u="none" strike="noStrike" baseline="0" dirty="0">
                <a:solidFill>
                  <a:srgbClr val="3C763D"/>
                </a:solidFill>
                <a:latin typeface="Courier New" panose="02070309020205020404" pitchFamily="49" charset="0"/>
              </a:rPr>
              <a:t>% Reactance in </a:t>
            </a:r>
            <a:r>
              <a:rPr lang="en-US" sz="900" b="0" i="0" u="none" strike="noStrike" baseline="0" dirty="0" err="1">
                <a:solidFill>
                  <a:srgbClr val="3C763D"/>
                </a:solidFill>
                <a:latin typeface="Courier New" panose="02070309020205020404" pitchFamily="49" charset="0"/>
              </a:rPr>
              <a:t>pu</a:t>
            </a:r>
            <a:endParaRPr lang="en-US" sz="900" b="0" i="0" u="none" strike="noStrike" baseline="0" dirty="0">
              <a:solidFill>
                <a:srgbClr val="3C763D"/>
              </a:solidFill>
              <a:latin typeface="Courier New" panose="02070309020205020404" pitchFamily="49" charset="0"/>
            </a:endParaRPr>
          </a:p>
          <a:p>
            <a:r>
              <a:rPr lang="it-IT" sz="900" b="0" i="0" u="none" strike="noStrike" baseline="0" dirty="0">
                <a:solidFill>
                  <a:srgbClr val="000000"/>
                </a:solidFill>
                <a:latin typeface="Courier New" panose="02070309020205020404" pitchFamily="49" charset="0"/>
              </a:rPr>
              <a:t>Zm=A(:,4);</a:t>
            </a:r>
            <a:r>
              <a:rPr lang="it-IT" sz="900" b="0" i="0" u="none" strike="noStrike" baseline="0" dirty="0">
                <a:solidFill>
                  <a:srgbClr val="3C763D"/>
                </a:solidFill>
                <a:latin typeface="Courier New" panose="02070309020205020404" pitchFamily="49" charset="0"/>
              </a:rPr>
              <a:t>% Impedance in pu</a:t>
            </a:r>
          </a:p>
          <a:p>
            <a:r>
              <a:rPr lang="fr-FR" sz="900" b="0" i="0" u="none" strike="noStrike" baseline="0" dirty="0" err="1">
                <a:solidFill>
                  <a:srgbClr val="000000"/>
                </a:solidFill>
                <a:latin typeface="Courier New" panose="02070309020205020404" pitchFamily="49" charset="0"/>
              </a:rPr>
              <a:t>sig</a:t>
            </a:r>
            <a:r>
              <a:rPr lang="fr-FR" sz="900" b="0" i="0" u="none" strike="noStrike" baseline="0" dirty="0">
                <a:solidFill>
                  <a:srgbClr val="000000"/>
                </a:solidFill>
                <a:latin typeface="Courier New" panose="02070309020205020404" pitchFamily="49" charset="0"/>
              </a:rPr>
              <a:t>=A(:,5);</a:t>
            </a:r>
            <a:r>
              <a:rPr lang="fr-FR" sz="900" b="0" i="0" u="none" strike="noStrike" baseline="0" dirty="0">
                <a:solidFill>
                  <a:srgbClr val="3C763D"/>
                </a:solidFill>
                <a:latin typeface="Courier New" panose="02070309020205020404" pitchFamily="49" charset="0"/>
              </a:rPr>
              <a:t>% Susceptance in pu</a:t>
            </a:r>
          </a:p>
          <a:p>
            <a:r>
              <a:rPr lang="en-US" sz="900" b="0" i="0" u="none" strike="noStrike" baseline="0" dirty="0">
                <a:solidFill>
                  <a:srgbClr val="000000"/>
                </a:solidFill>
                <a:latin typeface="Courier New" panose="02070309020205020404" pitchFamily="49" charset="0"/>
              </a:rPr>
              <a:t>buses=input(</a:t>
            </a:r>
            <a:r>
              <a:rPr lang="en-US" sz="900" b="0" i="0" u="none" strike="noStrike" baseline="0" dirty="0">
                <a:solidFill>
                  <a:srgbClr val="A020F0"/>
                </a:solidFill>
                <a:latin typeface="Courier New" panose="02070309020205020404" pitchFamily="49" charset="0"/>
              </a:rPr>
              <a:t>'Enter the number of buses : \n'</a:t>
            </a:r>
            <a:r>
              <a:rPr lang="en-US" sz="900" b="0" i="0" u="none" strike="noStrike" baseline="0" dirty="0">
                <a:solidFill>
                  <a:srgbClr val="000000"/>
                </a:solidFill>
                <a:latin typeface="Courier New" panose="02070309020205020404" pitchFamily="49" charset="0"/>
              </a:rPr>
              <a:t>);</a:t>
            </a:r>
          </a:p>
          <a:p>
            <a:r>
              <a:rPr lang="en-US" sz="900" b="0" i="0" u="none" strike="noStrike" baseline="0" dirty="0">
                <a:solidFill>
                  <a:srgbClr val="000000"/>
                </a:solidFill>
                <a:latin typeface="Courier New" panose="02070309020205020404" pitchFamily="49" charset="0"/>
              </a:rPr>
              <a:t>B=input(</a:t>
            </a:r>
            <a:r>
              <a:rPr lang="en-US" sz="900" b="0" i="0" u="none" strike="noStrike" baseline="0" dirty="0">
                <a:solidFill>
                  <a:srgbClr val="A020F0"/>
                </a:solidFill>
                <a:latin typeface="Courier New" panose="02070309020205020404" pitchFamily="49" charset="0"/>
              </a:rPr>
              <a:t>'Enter the reference bus : '</a:t>
            </a:r>
            <a:r>
              <a:rPr lang="en-US" sz="900" b="0" i="0" u="none" strike="noStrike" baseline="0" dirty="0">
                <a:solidFill>
                  <a:srgbClr val="000000"/>
                </a:solidFill>
                <a:latin typeface="Courier New" panose="02070309020205020404" pitchFamily="49" charset="0"/>
              </a:rPr>
              <a:t>);</a:t>
            </a:r>
          </a:p>
          <a:p>
            <a:r>
              <a:rPr lang="en-US" sz="900" b="0" i="0" u="none" strike="noStrike" baseline="0" dirty="0">
                <a:solidFill>
                  <a:srgbClr val="0000FF"/>
                </a:solidFill>
                <a:latin typeface="Courier New" panose="02070309020205020404" pitchFamily="49" charset="0"/>
              </a:rPr>
              <a:t>for</a:t>
            </a:r>
            <a:r>
              <a:rPr lang="en-US" sz="900" b="0" i="0" u="none" strike="noStrike" baseline="0" dirty="0">
                <a:solidFill>
                  <a:srgbClr val="000000"/>
                </a:solidFill>
                <a:latin typeface="Courier New" panose="02070309020205020404" pitchFamily="49" charset="0"/>
              </a:rPr>
              <a:t> </a:t>
            </a:r>
            <a:r>
              <a:rPr lang="en-US" sz="900" b="0" i="0" u="none" strike="noStrike" baseline="0" dirty="0" err="1">
                <a:solidFill>
                  <a:srgbClr val="000000"/>
                </a:solidFill>
                <a:latin typeface="Courier New" panose="02070309020205020404" pitchFamily="49" charset="0"/>
              </a:rPr>
              <a:t>i</a:t>
            </a:r>
            <a:r>
              <a:rPr lang="en-US" sz="900" b="0" i="0" u="none" strike="noStrike" baseline="0" dirty="0">
                <a:solidFill>
                  <a:srgbClr val="000000"/>
                </a:solidFill>
                <a:latin typeface="Courier New" panose="02070309020205020404" pitchFamily="49" charset="0"/>
              </a:rPr>
              <a:t>=1:buses</a:t>
            </a:r>
          </a:p>
          <a:p>
            <a:r>
              <a:rPr lang="en-US" sz="900" b="0" i="0" u="none" strike="noStrike" baseline="0" dirty="0">
                <a:solidFill>
                  <a:srgbClr val="000000"/>
                </a:solidFill>
                <a:latin typeface="Courier New" panose="02070309020205020404" pitchFamily="49" charset="0"/>
              </a:rPr>
              <a:t>        H(</a:t>
            </a:r>
            <a:r>
              <a:rPr lang="en-US" sz="900" b="0" i="0" u="none" strike="noStrike" baseline="0" dirty="0" err="1">
                <a:solidFill>
                  <a:srgbClr val="000000"/>
                </a:solidFill>
                <a:latin typeface="Courier New" panose="02070309020205020404" pitchFamily="49" charset="0"/>
              </a:rPr>
              <a:t>i,fbus</a:t>
            </a:r>
            <a:r>
              <a:rPr lang="en-US" sz="900" b="0" i="0" u="none" strike="noStrike" baseline="0" dirty="0">
                <a:solidFill>
                  <a:srgbClr val="000000"/>
                </a:solidFill>
                <a:latin typeface="Courier New" panose="02070309020205020404" pitchFamily="49" charset="0"/>
              </a:rPr>
              <a:t>(</a:t>
            </a:r>
            <a:r>
              <a:rPr lang="en-US" sz="900" b="0" i="0" u="none" strike="noStrike" baseline="0" dirty="0" err="1">
                <a:solidFill>
                  <a:srgbClr val="000000"/>
                </a:solidFill>
                <a:latin typeface="Courier New" panose="02070309020205020404" pitchFamily="49" charset="0"/>
              </a:rPr>
              <a:t>i</a:t>
            </a:r>
            <a:r>
              <a:rPr lang="en-US" sz="900" b="0" i="0" u="none" strike="noStrike" baseline="0" dirty="0">
                <a:solidFill>
                  <a:srgbClr val="000000"/>
                </a:solidFill>
                <a:latin typeface="Courier New" panose="02070309020205020404" pitchFamily="49" charset="0"/>
              </a:rPr>
              <a:t>))=1/x(</a:t>
            </a:r>
            <a:r>
              <a:rPr lang="en-US" sz="900" b="0" i="0" u="none" strike="noStrike" baseline="0" dirty="0" err="1">
                <a:solidFill>
                  <a:srgbClr val="000000"/>
                </a:solidFill>
                <a:latin typeface="Courier New" panose="02070309020205020404" pitchFamily="49" charset="0"/>
              </a:rPr>
              <a:t>i</a:t>
            </a:r>
            <a:r>
              <a:rPr lang="en-US" sz="900" b="0" i="0" u="none" strike="noStrike" baseline="0" dirty="0">
                <a:solidFill>
                  <a:srgbClr val="000000"/>
                </a:solidFill>
                <a:latin typeface="Courier New" panose="02070309020205020404" pitchFamily="49" charset="0"/>
              </a:rPr>
              <a:t>);</a:t>
            </a:r>
          </a:p>
          <a:p>
            <a:r>
              <a:rPr lang="en-US" sz="900" b="0" i="0" u="none" strike="noStrike" baseline="0" dirty="0">
                <a:solidFill>
                  <a:srgbClr val="000000"/>
                </a:solidFill>
                <a:latin typeface="Courier New" panose="02070309020205020404" pitchFamily="49" charset="0"/>
              </a:rPr>
              <a:t>        H(</a:t>
            </a:r>
            <a:r>
              <a:rPr lang="en-US" sz="900" b="0" i="0" u="none" strike="noStrike" baseline="0" dirty="0" err="1">
                <a:solidFill>
                  <a:srgbClr val="000000"/>
                </a:solidFill>
                <a:latin typeface="Courier New" panose="02070309020205020404" pitchFamily="49" charset="0"/>
              </a:rPr>
              <a:t>i,tbus</a:t>
            </a:r>
            <a:r>
              <a:rPr lang="en-US" sz="900" b="0" i="0" u="none" strike="noStrike" baseline="0" dirty="0">
                <a:solidFill>
                  <a:srgbClr val="000000"/>
                </a:solidFill>
                <a:latin typeface="Courier New" panose="02070309020205020404" pitchFamily="49" charset="0"/>
              </a:rPr>
              <a:t>(</a:t>
            </a:r>
            <a:r>
              <a:rPr lang="en-US" sz="900" b="0" i="0" u="none" strike="noStrike" baseline="0" dirty="0" err="1">
                <a:solidFill>
                  <a:srgbClr val="000000"/>
                </a:solidFill>
                <a:latin typeface="Courier New" panose="02070309020205020404" pitchFamily="49" charset="0"/>
              </a:rPr>
              <a:t>i</a:t>
            </a:r>
            <a:r>
              <a:rPr lang="en-US" sz="900" b="0" i="0" u="none" strike="noStrike" baseline="0" dirty="0">
                <a:solidFill>
                  <a:srgbClr val="000000"/>
                </a:solidFill>
                <a:latin typeface="Courier New" panose="02070309020205020404" pitchFamily="49" charset="0"/>
              </a:rPr>
              <a:t>))=-1/x(</a:t>
            </a:r>
            <a:r>
              <a:rPr lang="en-US" sz="900" b="0" i="0" u="none" strike="noStrike" baseline="0" dirty="0" err="1">
                <a:solidFill>
                  <a:srgbClr val="000000"/>
                </a:solidFill>
                <a:latin typeface="Courier New" panose="02070309020205020404" pitchFamily="49" charset="0"/>
              </a:rPr>
              <a:t>i</a:t>
            </a:r>
            <a:r>
              <a:rPr lang="en-US" sz="900" b="0" i="0" u="none" strike="noStrike" baseline="0" dirty="0">
                <a:solidFill>
                  <a:srgbClr val="000000"/>
                </a:solidFill>
                <a:latin typeface="Courier New" panose="02070309020205020404" pitchFamily="49" charset="0"/>
              </a:rPr>
              <a:t>);</a:t>
            </a:r>
          </a:p>
          <a:p>
            <a:r>
              <a:rPr lang="en-US" sz="900" b="0" i="0" u="none" strike="noStrike" baseline="0" dirty="0">
                <a:solidFill>
                  <a:srgbClr val="0000FF"/>
                </a:solidFill>
                <a:latin typeface="Courier New" panose="02070309020205020404" pitchFamily="49" charset="0"/>
              </a:rPr>
              <a:t>end</a:t>
            </a:r>
          </a:p>
          <a:p>
            <a:r>
              <a:rPr lang="pt-BR" sz="900" b="0" i="0" u="none" strike="noStrike" baseline="0" dirty="0">
                <a:solidFill>
                  <a:srgbClr val="000000"/>
                </a:solidFill>
                <a:latin typeface="Courier New" panose="02070309020205020404" pitchFamily="49" charset="0"/>
              </a:rPr>
              <a:t>H(:,B)=[];    </a:t>
            </a:r>
            <a:r>
              <a:rPr lang="pt-BR" sz="900" b="0" i="0" u="none" strike="noStrike" baseline="0" dirty="0">
                <a:solidFill>
                  <a:srgbClr val="3C763D"/>
                </a:solidFill>
                <a:latin typeface="Courier New" panose="02070309020205020404" pitchFamily="49" charset="0"/>
              </a:rPr>
              <a:t>% Compute H matrix</a:t>
            </a:r>
          </a:p>
          <a:p>
            <a:r>
              <a:rPr lang="en-US" sz="900" b="0" i="0" u="none" strike="noStrike" baseline="0" dirty="0">
                <a:solidFill>
                  <a:srgbClr val="0000FF"/>
                </a:solidFill>
                <a:latin typeface="Courier New" panose="02070309020205020404" pitchFamily="49" charset="0"/>
              </a:rPr>
              <a:t>for</a:t>
            </a:r>
            <a:r>
              <a:rPr lang="en-US" sz="900" b="0" i="0" u="none" strike="noStrike" baseline="0" dirty="0">
                <a:solidFill>
                  <a:srgbClr val="000000"/>
                </a:solidFill>
                <a:latin typeface="Courier New" panose="02070309020205020404" pitchFamily="49" charset="0"/>
              </a:rPr>
              <a:t> </a:t>
            </a:r>
            <a:r>
              <a:rPr lang="en-US" sz="900" b="0" i="0" u="none" strike="noStrike" baseline="0" dirty="0" err="1">
                <a:solidFill>
                  <a:srgbClr val="000000"/>
                </a:solidFill>
                <a:latin typeface="Courier New" panose="02070309020205020404" pitchFamily="49" charset="0"/>
              </a:rPr>
              <a:t>i</a:t>
            </a:r>
            <a:r>
              <a:rPr lang="en-US" sz="900" b="0" i="0" u="none" strike="noStrike" baseline="0" dirty="0">
                <a:solidFill>
                  <a:srgbClr val="000000"/>
                </a:solidFill>
                <a:latin typeface="Courier New" panose="02070309020205020404" pitchFamily="49" charset="0"/>
              </a:rPr>
              <a:t>=1:buses</a:t>
            </a:r>
          </a:p>
          <a:p>
            <a:r>
              <a:rPr lang="pt-BR" sz="900" b="0" i="0" u="none" strike="noStrike" baseline="0" dirty="0">
                <a:solidFill>
                  <a:srgbClr val="000000"/>
                </a:solidFill>
                <a:latin typeface="Courier New" panose="02070309020205020404" pitchFamily="49" charset="0"/>
              </a:rPr>
              <a:t>    R(i,i)=sig(i)^2; </a:t>
            </a:r>
            <a:r>
              <a:rPr lang="pt-BR" sz="900" b="0" i="0" u="none" strike="noStrike" baseline="0" dirty="0">
                <a:solidFill>
                  <a:srgbClr val="3C763D"/>
                </a:solidFill>
                <a:latin typeface="Courier New" panose="02070309020205020404" pitchFamily="49" charset="0"/>
              </a:rPr>
              <a:t>% Compute R Matrix</a:t>
            </a:r>
          </a:p>
          <a:p>
            <a:r>
              <a:rPr lang="en-US" sz="900" b="0" i="0" u="none" strike="noStrike" baseline="0" dirty="0">
                <a:solidFill>
                  <a:srgbClr val="0000FF"/>
                </a:solidFill>
                <a:latin typeface="Courier New" panose="02070309020205020404" pitchFamily="49" charset="0"/>
              </a:rPr>
              <a:t>end</a:t>
            </a:r>
          </a:p>
          <a:p>
            <a:r>
              <a:rPr lang="en-US" sz="900" b="0" i="0" u="none" strike="noStrike" baseline="0" dirty="0">
                <a:solidFill>
                  <a:srgbClr val="000000"/>
                </a:solidFill>
                <a:latin typeface="Courier New" panose="02070309020205020404" pitchFamily="49" charset="0"/>
              </a:rPr>
              <a:t>[</a:t>
            </a:r>
            <a:r>
              <a:rPr lang="en-US" sz="900" b="0" i="0" u="none" strike="noStrike" baseline="0" dirty="0" err="1">
                <a:solidFill>
                  <a:srgbClr val="000000"/>
                </a:solidFill>
                <a:latin typeface="Courier New" panose="02070309020205020404" pitchFamily="49" charset="0"/>
              </a:rPr>
              <a:t>nm,ns</a:t>
            </a:r>
            <a:r>
              <a:rPr lang="en-US" sz="900" b="0" i="0" u="none" strike="noStrike" baseline="0" dirty="0">
                <a:solidFill>
                  <a:srgbClr val="000000"/>
                </a:solidFill>
                <a:latin typeface="Courier New" panose="02070309020205020404" pitchFamily="49" charset="0"/>
              </a:rPr>
              <a:t>]=size(H);</a:t>
            </a:r>
          </a:p>
          <a:p>
            <a:r>
              <a:rPr lang="en-US" sz="900" b="0" i="0" u="none" strike="noStrike" baseline="0" dirty="0">
                <a:solidFill>
                  <a:srgbClr val="0000FF"/>
                </a:solidFill>
                <a:latin typeface="Courier New" panose="02070309020205020404" pitchFamily="49" charset="0"/>
              </a:rPr>
              <a:t>if</a:t>
            </a:r>
            <a:r>
              <a:rPr lang="en-US" sz="900" b="0" i="0" u="none" strike="noStrike" baseline="0" dirty="0">
                <a:solidFill>
                  <a:srgbClr val="000000"/>
                </a:solidFill>
                <a:latin typeface="Courier New" panose="02070309020205020404" pitchFamily="49" charset="0"/>
              </a:rPr>
              <a:t> ns&lt;nm</a:t>
            </a:r>
          </a:p>
          <a:p>
            <a:r>
              <a:rPr lang="en-US" sz="900" b="0" i="0" u="none" strike="noStrike" baseline="0" dirty="0">
                <a:solidFill>
                  <a:srgbClr val="000000"/>
                </a:solidFill>
                <a:latin typeface="Courier New" panose="02070309020205020404" pitchFamily="49" charset="0"/>
              </a:rPr>
              <a:t>    </a:t>
            </a:r>
            <a:r>
              <a:rPr lang="en-US" sz="900" b="0" i="0" u="none" strike="noStrike" baseline="0" dirty="0" err="1">
                <a:solidFill>
                  <a:srgbClr val="000000"/>
                </a:solidFill>
                <a:latin typeface="Courier New" panose="02070309020205020404" pitchFamily="49" charset="0"/>
              </a:rPr>
              <a:t>xest</a:t>
            </a:r>
            <a:r>
              <a:rPr lang="en-US" sz="900" b="0" i="0" u="none" strike="noStrike" baseline="0" dirty="0">
                <a:solidFill>
                  <a:srgbClr val="000000"/>
                </a:solidFill>
                <a:latin typeface="Courier New" panose="02070309020205020404" pitchFamily="49" charset="0"/>
              </a:rPr>
              <a:t>=[H'*R^-1*H]^-1*H'*R^-1*</a:t>
            </a:r>
            <a:r>
              <a:rPr lang="en-US" sz="900" b="0" i="0" u="none" strike="noStrike" baseline="0" dirty="0" err="1">
                <a:solidFill>
                  <a:srgbClr val="000000"/>
                </a:solidFill>
                <a:latin typeface="Courier New" panose="02070309020205020404" pitchFamily="49" charset="0"/>
              </a:rPr>
              <a:t>Zm</a:t>
            </a:r>
            <a:r>
              <a:rPr lang="en-US" sz="900" b="0" i="0" u="none" strike="noStrike" baseline="0" dirty="0">
                <a:solidFill>
                  <a:srgbClr val="000000"/>
                </a:solidFill>
                <a:latin typeface="Courier New" panose="02070309020205020404" pitchFamily="49" charset="0"/>
              </a:rPr>
              <a:t>;  </a:t>
            </a:r>
            <a:r>
              <a:rPr lang="en-US" sz="900" b="0" i="0" u="none" strike="noStrike" baseline="0" dirty="0">
                <a:solidFill>
                  <a:srgbClr val="3C763D"/>
                </a:solidFill>
                <a:latin typeface="Courier New" panose="02070309020205020404" pitchFamily="49" charset="0"/>
              </a:rPr>
              <a:t>%Compute Gain matrix and forward sweep</a:t>
            </a:r>
          </a:p>
          <a:p>
            <a:r>
              <a:rPr lang="en-US" sz="900" b="0" i="0" u="none" strike="noStrike" baseline="0" dirty="0">
                <a:solidFill>
                  <a:srgbClr val="0000FF"/>
                </a:solidFill>
                <a:latin typeface="Courier New" panose="02070309020205020404" pitchFamily="49" charset="0"/>
              </a:rPr>
              <a:t>else</a:t>
            </a:r>
            <a:r>
              <a:rPr lang="en-US" sz="900" b="0" i="0" u="none" strike="noStrike" baseline="0" dirty="0">
                <a:solidFill>
                  <a:srgbClr val="000000"/>
                </a:solidFill>
                <a:latin typeface="Courier New" panose="02070309020205020404" pitchFamily="49" charset="0"/>
              </a:rPr>
              <a:t> </a:t>
            </a:r>
            <a:r>
              <a:rPr lang="en-US" sz="900" b="0" i="0" u="none" strike="noStrike" baseline="0" dirty="0">
                <a:solidFill>
                  <a:srgbClr val="0000FF"/>
                </a:solidFill>
                <a:latin typeface="Courier New" panose="02070309020205020404" pitchFamily="49" charset="0"/>
              </a:rPr>
              <a:t>if</a:t>
            </a:r>
            <a:r>
              <a:rPr lang="en-US" sz="900" b="0" i="0" u="none" strike="noStrike" baseline="0" dirty="0">
                <a:solidFill>
                  <a:srgbClr val="000000"/>
                </a:solidFill>
                <a:latin typeface="Courier New" panose="02070309020205020404" pitchFamily="49" charset="0"/>
              </a:rPr>
              <a:t> ns==nm</a:t>
            </a:r>
          </a:p>
          <a:p>
            <a:r>
              <a:rPr lang="en-US" sz="900" b="0" i="0" u="none" strike="noStrike" baseline="0" dirty="0">
                <a:solidFill>
                  <a:srgbClr val="000000"/>
                </a:solidFill>
                <a:latin typeface="Courier New" panose="02070309020205020404" pitchFamily="49" charset="0"/>
              </a:rPr>
              <a:t>        </a:t>
            </a:r>
            <a:r>
              <a:rPr lang="en-US" sz="900" b="0" i="0" u="none" strike="noStrike" baseline="0" dirty="0" err="1">
                <a:solidFill>
                  <a:srgbClr val="000000"/>
                </a:solidFill>
                <a:latin typeface="Courier New" panose="02070309020205020404" pitchFamily="49" charset="0"/>
              </a:rPr>
              <a:t>xest</a:t>
            </a:r>
            <a:r>
              <a:rPr lang="en-US" sz="900" b="0" i="0" u="none" strike="noStrike" baseline="0" dirty="0">
                <a:solidFill>
                  <a:srgbClr val="000000"/>
                </a:solidFill>
                <a:latin typeface="Courier New" panose="02070309020205020404" pitchFamily="49" charset="0"/>
              </a:rPr>
              <a:t>=H^-1*</a:t>
            </a:r>
            <a:r>
              <a:rPr lang="en-US" sz="900" b="0" i="0" u="none" strike="noStrike" baseline="0" dirty="0" err="1">
                <a:solidFill>
                  <a:srgbClr val="000000"/>
                </a:solidFill>
                <a:latin typeface="Courier New" panose="02070309020205020404" pitchFamily="49" charset="0"/>
              </a:rPr>
              <a:t>Zm</a:t>
            </a:r>
            <a:r>
              <a:rPr lang="en-US" sz="900" b="0" i="0" u="none" strike="noStrike" baseline="0" dirty="0">
                <a:solidFill>
                  <a:srgbClr val="000000"/>
                </a:solidFill>
                <a:latin typeface="Courier New" panose="02070309020205020404" pitchFamily="49" charset="0"/>
              </a:rPr>
              <a:t>;</a:t>
            </a:r>
          </a:p>
          <a:p>
            <a:r>
              <a:rPr lang="en-US" sz="900" b="0" i="0" u="none" strike="noStrike" baseline="0" dirty="0">
                <a:solidFill>
                  <a:srgbClr val="000000"/>
                </a:solidFill>
                <a:latin typeface="Courier New" panose="02070309020205020404" pitchFamily="49" charset="0"/>
              </a:rPr>
              <a:t>    </a:t>
            </a:r>
            <a:r>
              <a:rPr lang="en-US" sz="900" b="0" i="0" u="none" strike="noStrike" baseline="0" dirty="0">
                <a:solidFill>
                  <a:srgbClr val="0000FF"/>
                </a:solidFill>
                <a:latin typeface="Courier New" panose="02070309020205020404" pitchFamily="49" charset="0"/>
              </a:rPr>
              <a:t>else</a:t>
            </a:r>
            <a:r>
              <a:rPr lang="en-US" sz="900" b="0" i="0" u="none" strike="noStrike" baseline="0" dirty="0">
                <a:solidFill>
                  <a:srgbClr val="000000"/>
                </a:solidFill>
                <a:latin typeface="Courier New" panose="02070309020205020404" pitchFamily="49" charset="0"/>
              </a:rPr>
              <a:t> </a:t>
            </a:r>
            <a:r>
              <a:rPr lang="en-US" sz="900" b="0" i="0" u="none" strike="noStrike" baseline="0" dirty="0">
                <a:solidFill>
                  <a:srgbClr val="0000FF"/>
                </a:solidFill>
                <a:latin typeface="Courier New" panose="02070309020205020404" pitchFamily="49" charset="0"/>
              </a:rPr>
              <a:t>if</a:t>
            </a:r>
            <a:r>
              <a:rPr lang="en-US" sz="900" b="0" i="0" u="none" strike="noStrike" baseline="0" dirty="0">
                <a:solidFill>
                  <a:srgbClr val="000000"/>
                </a:solidFill>
                <a:latin typeface="Courier New" panose="02070309020205020404" pitchFamily="49" charset="0"/>
              </a:rPr>
              <a:t> ns&gt;nm</a:t>
            </a:r>
          </a:p>
          <a:p>
            <a:r>
              <a:rPr lang="pt-BR" sz="900" b="0" i="0" u="none" strike="noStrike" baseline="0" dirty="0">
                <a:solidFill>
                  <a:srgbClr val="000000"/>
                </a:solidFill>
                <a:latin typeface="Courier New" panose="02070309020205020404" pitchFamily="49" charset="0"/>
              </a:rPr>
              <a:t>            H'*[H*H']^-1*Zm;</a:t>
            </a:r>
          </a:p>
          <a:p>
            <a:r>
              <a:rPr lang="en-US" sz="900" b="0" i="0" u="none" strike="noStrike" baseline="0" dirty="0">
                <a:solidFill>
                  <a:srgbClr val="000000"/>
                </a:solidFill>
                <a:latin typeface="Courier New" panose="02070309020205020404" pitchFamily="49" charset="0"/>
              </a:rPr>
              <a:t>        </a:t>
            </a:r>
            <a:r>
              <a:rPr lang="en-US" sz="900" b="0" i="0" u="none" strike="noStrike" baseline="0" dirty="0">
                <a:solidFill>
                  <a:srgbClr val="0000FF"/>
                </a:solidFill>
                <a:latin typeface="Courier New" panose="02070309020205020404" pitchFamily="49" charset="0"/>
              </a:rPr>
              <a:t>end</a:t>
            </a:r>
          </a:p>
          <a:p>
            <a:r>
              <a:rPr lang="en-US" sz="900" b="0" i="0" u="none" strike="noStrike" baseline="0" dirty="0">
                <a:solidFill>
                  <a:srgbClr val="000000"/>
                </a:solidFill>
                <a:latin typeface="Courier New" panose="02070309020205020404" pitchFamily="49" charset="0"/>
              </a:rPr>
              <a:t>    </a:t>
            </a:r>
            <a:r>
              <a:rPr lang="en-US" sz="900" b="0" i="0" u="none" strike="noStrike" baseline="0" dirty="0">
                <a:solidFill>
                  <a:srgbClr val="0000FF"/>
                </a:solidFill>
                <a:latin typeface="Courier New" panose="02070309020205020404" pitchFamily="49" charset="0"/>
              </a:rPr>
              <a:t>end</a:t>
            </a:r>
          </a:p>
          <a:p>
            <a:r>
              <a:rPr lang="en-US" sz="900" b="0" i="0" u="none" strike="noStrike" baseline="0" dirty="0">
                <a:solidFill>
                  <a:srgbClr val="0000FF"/>
                </a:solidFill>
                <a:latin typeface="Courier New" panose="02070309020205020404" pitchFamily="49" charset="0"/>
              </a:rPr>
              <a:t>end</a:t>
            </a:r>
          </a:p>
          <a:p>
            <a:r>
              <a:rPr lang="en-US" sz="900" b="0" i="0" u="none" strike="noStrike" baseline="0" dirty="0" err="1">
                <a:solidFill>
                  <a:srgbClr val="000000"/>
                </a:solidFill>
                <a:latin typeface="Courier New" panose="02070309020205020404" pitchFamily="49" charset="0"/>
              </a:rPr>
              <a:t>Zt</a:t>
            </a:r>
            <a:r>
              <a:rPr lang="en-US" sz="900" b="0" i="0" u="none" strike="noStrike" baseline="0" dirty="0">
                <a:solidFill>
                  <a:srgbClr val="000000"/>
                </a:solidFill>
                <a:latin typeface="Courier New" panose="02070309020205020404" pitchFamily="49" charset="0"/>
              </a:rPr>
              <a:t>=H*</a:t>
            </a:r>
            <a:r>
              <a:rPr lang="en-US" sz="900" b="0" i="0" u="none" strike="noStrike" baseline="0" dirty="0" err="1">
                <a:solidFill>
                  <a:srgbClr val="000000"/>
                </a:solidFill>
                <a:latin typeface="Courier New" panose="02070309020205020404" pitchFamily="49" charset="0"/>
              </a:rPr>
              <a:t>xest</a:t>
            </a:r>
            <a:r>
              <a:rPr lang="en-US" sz="900" b="0" i="0" u="none" strike="noStrike" baseline="0" dirty="0">
                <a:solidFill>
                  <a:srgbClr val="000000"/>
                </a:solidFill>
                <a:latin typeface="Courier New" panose="02070309020205020404" pitchFamily="49" charset="0"/>
              </a:rPr>
              <a:t>; </a:t>
            </a:r>
            <a:r>
              <a:rPr lang="en-US" sz="900" b="0" i="0" u="none" strike="noStrike" baseline="0" dirty="0">
                <a:solidFill>
                  <a:srgbClr val="3C763D"/>
                </a:solidFill>
                <a:latin typeface="Courier New" panose="02070309020205020404" pitchFamily="49" charset="0"/>
              </a:rPr>
              <a:t>%True Value</a:t>
            </a:r>
          </a:p>
          <a:p>
            <a:r>
              <a:rPr lang="en-US" sz="900" b="0" i="0" u="none" strike="noStrike" baseline="0" dirty="0">
                <a:solidFill>
                  <a:srgbClr val="000000"/>
                </a:solidFill>
                <a:latin typeface="Courier New" panose="02070309020205020404" pitchFamily="49" charset="0"/>
              </a:rPr>
              <a:t>e=</a:t>
            </a:r>
            <a:r>
              <a:rPr lang="en-US" sz="900" b="0" i="0" u="none" strike="noStrike" baseline="0" dirty="0" err="1">
                <a:solidFill>
                  <a:srgbClr val="000000"/>
                </a:solidFill>
                <a:latin typeface="Courier New" panose="02070309020205020404" pitchFamily="49" charset="0"/>
              </a:rPr>
              <a:t>Zm-Zt</a:t>
            </a:r>
            <a:r>
              <a:rPr lang="en-US" sz="900" b="0" i="0" u="none" strike="noStrike" baseline="0" dirty="0">
                <a:solidFill>
                  <a:srgbClr val="000000"/>
                </a:solidFill>
                <a:latin typeface="Courier New" panose="02070309020205020404" pitchFamily="49" charset="0"/>
              </a:rPr>
              <a:t>; </a:t>
            </a:r>
            <a:r>
              <a:rPr lang="en-US" sz="900" b="0" i="0" u="none" strike="noStrike" baseline="0" dirty="0">
                <a:solidFill>
                  <a:srgbClr val="3C763D"/>
                </a:solidFill>
                <a:latin typeface="Courier New" panose="02070309020205020404" pitchFamily="49" charset="0"/>
              </a:rPr>
              <a:t>%estimation error</a:t>
            </a:r>
          </a:p>
          <a:p>
            <a:r>
              <a:rPr lang="en-US" sz="900" b="0" i="0" u="none" strike="noStrike" baseline="0" dirty="0" err="1">
                <a:solidFill>
                  <a:srgbClr val="000000"/>
                </a:solidFill>
                <a:latin typeface="Courier New" panose="02070309020205020404" pitchFamily="49" charset="0"/>
              </a:rPr>
              <a:t>fprintf</a:t>
            </a:r>
            <a:r>
              <a:rPr lang="en-US" sz="900" b="0" i="0" u="none" strike="noStrike" baseline="0" dirty="0">
                <a:solidFill>
                  <a:srgbClr val="000000"/>
                </a:solidFill>
                <a:latin typeface="Courier New" panose="02070309020205020404" pitchFamily="49" charset="0"/>
              </a:rPr>
              <a:t>(</a:t>
            </a:r>
            <a:r>
              <a:rPr lang="en-US" sz="900" b="0" i="0" u="none" strike="noStrike" baseline="0" dirty="0">
                <a:solidFill>
                  <a:srgbClr val="A020F0"/>
                </a:solidFill>
                <a:latin typeface="Courier New" panose="02070309020205020404" pitchFamily="49" charset="0"/>
              </a:rPr>
              <a:t>' The H Matrix \n'</a:t>
            </a:r>
            <a:r>
              <a:rPr lang="en-US" sz="900" b="0" i="0" u="none" strike="noStrike" baseline="0" dirty="0">
                <a:solidFill>
                  <a:srgbClr val="000000"/>
                </a:solidFill>
                <a:latin typeface="Courier New" panose="02070309020205020404" pitchFamily="49" charset="0"/>
              </a:rPr>
              <a:t>); </a:t>
            </a:r>
          </a:p>
          <a:p>
            <a:r>
              <a:rPr lang="en-US" sz="900" b="0" i="0" u="none" strike="noStrike" baseline="0" dirty="0" err="1">
                <a:solidFill>
                  <a:srgbClr val="000000"/>
                </a:solidFill>
                <a:latin typeface="Courier New" panose="02070309020205020404" pitchFamily="49" charset="0"/>
              </a:rPr>
              <a:t>disp</a:t>
            </a:r>
            <a:r>
              <a:rPr lang="en-US" sz="900" b="0" i="0" u="none" strike="noStrike" baseline="0" dirty="0">
                <a:solidFill>
                  <a:srgbClr val="000000"/>
                </a:solidFill>
                <a:latin typeface="Courier New" panose="02070309020205020404" pitchFamily="49" charset="0"/>
              </a:rPr>
              <a:t>(H);</a:t>
            </a:r>
          </a:p>
          <a:p>
            <a:r>
              <a:rPr lang="en-US" sz="900" b="0" i="0" u="none" strike="noStrike" baseline="0" dirty="0" err="1">
                <a:solidFill>
                  <a:srgbClr val="000000"/>
                </a:solidFill>
                <a:latin typeface="Courier New" panose="02070309020205020404" pitchFamily="49" charset="0"/>
              </a:rPr>
              <a:t>fprintf</a:t>
            </a:r>
            <a:r>
              <a:rPr lang="en-US" sz="900" b="0" i="0" u="none" strike="noStrike" baseline="0" dirty="0">
                <a:solidFill>
                  <a:srgbClr val="000000"/>
                </a:solidFill>
                <a:latin typeface="Courier New" panose="02070309020205020404" pitchFamily="49" charset="0"/>
              </a:rPr>
              <a:t>(</a:t>
            </a:r>
            <a:r>
              <a:rPr lang="en-US" sz="900" b="0" i="0" u="none" strike="noStrike" baseline="0" dirty="0">
                <a:solidFill>
                  <a:srgbClr val="A020F0"/>
                </a:solidFill>
                <a:latin typeface="Courier New" panose="02070309020205020404" pitchFamily="49" charset="0"/>
              </a:rPr>
              <a:t>' The R inverse Matrix \n'</a:t>
            </a:r>
            <a:r>
              <a:rPr lang="en-US" sz="900" b="0" i="0" u="none" strike="noStrike" baseline="0" dirty="0">
                <a:solidFill>
                  <a:srgbClr val="000000"/>
                </a:solidFill>
                <a:latin typeface="Courier New" panose="02070309020205020404" pitchFamily="49" charset="0"/>
              </a:rPr>
              <a:t>);</a:t>
            </a:r>
          </a:p>
          <a:p>
            <a:r>
              <a:rPr lang="en-US" sz="900" b="0" i="0" u="none" strike="noStrike" baseline="0" dirty="0" err="1">
                <a:solidFill>
                  <a:srgbClr val="000000"/>
                </a:solidFill>
                <a:latin typeface="Courier New" panose="02070309020205020404" pitchFamily="49" charset="0"/>
              </a:rPr>
              <a:t>disp</a:t>
            </a:r>
            <a:r>
              <a:rPr lang="en-US" sz="900" b="0" i="0" u="none" strike="noStrike" baseline="0" dirty="0">
                <a:solidFill>
                  <a:srgbClr val="000000"/>
                </a:solidFill>
                <a:latin typeface="Courier New" panose="02070309020205020404" pitchFamily="49" charset="0"/>
              </a:rPr>
              <a:t>(R^-1);</a:t>
            </a:r>
          </a:p>
          <a:p>
            <a:r>
              <a:rPr lang="en-US" sz="900" b="0" i="0" u="none" strike="noStrike" baseline="0" dirty="0" err="1">
                <a:solidFill>
                  <a:srgbClr val="000000"/>
                </a:solidFill>
                <a:latin typeface="Courier New" panose="02070309020205020404" pitchFamily="49" charset="0"/>
              </a:rPr>
              <a:t>fprintf</a:t>
            </a:r>
            <a:r>
              <a:rPr lang="en-US" sz="900" b="0" i="0" u="none" strike="noStrike" baseline="0" dirty="0">
                <a:solidFill>
                  <a:srgbClr val="000000"/>
                </a:solidFill>
                <a:latin typeface="Courier New" panose="02070309020205020404" pitchFamily="49" charset="0"/>
              </a:rPr>
              <a:t>(</a:t>
            </a:r>
            <a:r>
              <a:rPr lang="en-US" sz="900" b="0" i="0" u="none" strike="noStrike" baseline="0" dirty="0">
                <a:solidFill>
                  <a:srgbClr val="A020F0"/>
                </a:solidFill>
                <a:latin typeface="Courier New" panose="02070309020205020404" pitchFamily="49" charset="0"/>
              </a:rPr>
              <a:t>'Estimated Value \n'</a:t>
            </a:r>
            <a:r>
              <a:rPr lang="en-US" sz="900" b="0" i="0" u="none" strike="noStrike" baseline="0" dirty="0">
                <a:solidFill>
                  <a:srgbClr val="000000"/>
                </a:solidFill>
                <a:latin typeface="Courier New" panose="02070309020205020404" pitchFamily="49" charset="0"/>
              </a:rPr>
              <a:t>); </a:t>
            </a:r>
          </a:p>
          <a:p>
            <a:r>
              <a:rPr lang="en-US" sz="900" b="0" i="0" u="none" strike="noStrike" baseline="0" dirty="0" err="1">
                <a:solidFill>
                  <a:srgbClr val="000000"/>
                </a:solidFill>
                <a:latin typeface="Courier New" panose="02070309020205020404" pitchFamily="49" charset="0"/>
              </a:rPr>
              <a:t>disp</a:t>
            </a:r>
            <a:r>
              <a:rPr lang="en-US" sz="900" b="0" i="0" u="none" strike="noStrike" baseline="0" dirty="0">
                <a:solidFill>
                  <a:srgbClr val="000000"/>
                </a:solidFill>
                <a:latin typeface="Courier New" panose="02070309020205020404" pitchFamily="49" charset="0"/>
              </a:rPr>
              <a:t>(</a:t>
            </a:r>
            <a:r>
              <a:rPr lang="en-US" sz="900" b="0" i="0" u="none" strike="noStrike" baseline="0" dirty="0" err="1">
                <a:solidFill>
                  <a:srgbClr val="000000"/>
                </a:solidFill>
                <a:latin typeface="Courier New" panose="02070309020205020404" pitchFamily="49" charset="0"/>
              </a:rPr>
              <a:t>xest</a:t>
            </a:r>
            <a:r>
              <a:rPr lang="en-US" sz="900" b="0" i="0" u="none" strike="noStrike" baseline="0" dirty="0">
                <a:solidFill>
                  <a:srgbClr val="000000"/>
                </a:solidFill>
                <a:latin typeface="Courier New" panose="02070309020205020404" pitchFamily="49" charset="0"/>
              </a:rPr>
              <a:t>);</a:t>
            </a:r>
          </a:p>
          <a:p>
            <a:r>
              <a:rPr lang="en-US" sz="900" b="0" i="0" u="none" strike="noStrike" baseline="0" dirty="0" err="1">
                <a:solidFill>
                  <a:srgbClr val="000000"/>
                </a:solidFill>
                <a:latin typeface="Courier New" panose="02070309020205020404" pitchFamily="49" charset="0"/>
              </a:rPr>
              <a:t>fprintf</a:t>
            </a:r>
            <a:r>
              <a:rPr lang="en-US" sz="900" b="0" i="0" u="none" strike="noStrike" baseline="0" dirty="0">
                <a:solidFill>
                  <a:srgbClr val="000000"/>
                </a:solidFill>
                <a:latin typeface="Courier New" panose="02070309020205020404" pitchFamily="49" charset="0"/>
              </a:rPr>
              <a:t>(</a:t>
            </a:r>
            <a:r>
              <a:rPr lang="en-US" sz="900" b="0" i="0" u="none" strike="noStrike" baseline="0" dirty="0">
                <a:solidFill>
                  <a:srgbClr val="A020F0"/>
                </a:solidFill>
                <a:latin typeface="Courier New" panose="02070309020205020404" pitchFamily="49" charset="0"/>
              </a:rPr>
              <a:t>'\n Measured value \n'</a:t>
            </a:r>
            <a:r>
              <a:rPr lang="en-US" sz="900" b="0" i="0" u="none" strike="noStrike" baseline="0" dirty="0">
                <a:solidFill>
                  <a:srgbClr val="000000"/>
                </a:solidFill>
                <a:latin typeface="Courier New" panose="02070309020205020404" pitchFamily="49" charset="0"/>
              </a:rPr>
              <a:t>); </a:t>
            </a:r>
          </a:p>
          <a:p>
            <a:r>
              <a:rPr lang="en-US" sz="900" b="0" i="0" u="none" strike="noStrike" baseline="0" dirty="0" err="1">
                <a:solidFill>
                  <a:srgbClr val="000000"/>
                </a:solidFill>
                <a:latin typeface="Courier New" panose="02070309020205020404" pitchFamily="49" charset="0"/>
              </a:rPr>
              <a:t>disp</a:t>
            </a:r>
            <a:r>
              <a:rPr lang="en-US" sz="900" b="0" i="0" u="none" strike="noStrike" baseline="0" dirty="0">
                <a:solidFill>
                  <a:srgbClr val="000000"/>
                </a:solidFill>
                <a:latin typeface="Courier New" panose="02070309020205020404" pitchFamily="49" charset="0"/>
              </a:rPr>
              <a:t>(</a:t>
            </a:r>
            <a:r>
              <a:rPr lang="en-US" sz="900" b="0" i="0" u="none" strike="noStrike" baseline="0" dirty="0" err="1">
                <a:solidFill>
                  <a:srgbClr val="000000"/>
                </a:solidFill>
                <a:latin typeface="Courier New" panose="02070309020205020404" pitchFamily="49" charset="0"/>
              </a:rPr>
              <a:t>Zm</a:t>
            </a:r>
            <a:r>
              <a:rPr lang="en-US" sz="900" b="0" i="0" u="none" strike="noStrike" baseline="0" dirty="0">
                <a:solidFill>
                  <a:srgbClr val="000000"/>
                </a:solidFill>
                <a:latin typeface="Courier New" panose="02070309020205020404" pitchFamily="49" charset="0"/>
              </a:rPr>
              <a:t>);</a:t>
            </a:r>
          </a:p>
          <a:p>
            <a:r>
              <a:rPr lang="en-US" sz="900" b="0" i="0" u="none" strike="noStrike" baseline="0" dirty="0" err="1">
                <a:solidFill>
                  <a:srgbClr val="000000"/>
                </a:solidFill>
                <a:latin typeface="Courier New" panose="02070309020205020404" pitchFamily="49" charset="0"/>
              </a:rPr>
              <a:t>fprintf</a:t>
            </a:r>
            <a:r>
              <a:rPr lang="en-US" sz="900" b="0" i="0" u="none" strike="noStrike" baseline="0" dirty="0">
                <a:solidFill>
                  <a:srgbClr val="000000"/>
                </a:solidFill>
                <a:latin typeface="Courier New" panose="02070309020205020404" pitchFamily="49" charset="0"/>
              </a:rPr>
              <a:t>(</a:t>
            </a:r>
            <a:r>
              <a:rPr lang="en-US" sz="900" b="0" i="0" u="none" strike="noStrike" baseline="0" dirty="0">
                <a:solidFill>
                  <a:srgbClr val="A020F0"/>
                </a:solidFill>
                <a:latin typeface="Courier New" panose="02070309020205020404" pitchFamily="49" charset="0"/>
              </a:rPr>
              <a:t>'\n True Value \n'</a:t>
            </a:r>
            <a:r>
              <a:rPr lang="en-US" sz="900" b="0" i="0" u="none" strike="noStrike" baseline="0" dirty="0">
                <a:solidFill>
                  <a:srgbClr val="000000"/>
                </a:solidFill>
                <a:latin typeface="Courier New" panose="02070309020205020404" pitchFamily="49" charset="0"/>
              </a:rPr>
              <a:t>); </a:t>
            </a:r>
          </a:p>
          <a:p>
            <a:r>
              <a:rPr lang="en-US" sz="900" b="0" i="0" u="none" strike="noStrike" baseline="0" dirty="0" err="1">
                <a:solidFill>
                  <a:srgbClr val="000000"/>
                </a:solidFill>
                <a:latin typeface="Courier New" panose="02070309020205020404" pitchFamily="49" charset="0"/>
              </a:rPr>
              <a:t>disp</a:t>
            </a:r>
            <a:r>
              <a:rPr lang="en-US" sz="900" b="0" i="0" u="none" strike="noStrike" baseline="0" dirty="0">
                <a:solidFill>
                  <a:srgbClr val="000000"/>
                </a:solidFill>
                <a:latin typeface="Courier New" panose="02070309020205020404" pitchFamily="49" charset="0"/>
              </a:rPr>
              <a:t>(</a:t>
            </a:r>
            <a:r>
              <a:rPr lang="en-US" sz="900" b="0" i="0" u="none" strike="noStrike" baseline="0" dirty="0" err="1">
                <a:solidFill>
                  <a:srgbClr val="000000"/>
                </a:solidFill>
                <a:latin typeface="Courier New" panose="02070309020205020404" pitchFamily="49" charset="0"/>
              </a:rPr>
              <a:t>Zt</a:t>
            </a:r>
            <a:r>
              <a:rPr lang="en-US" sz="900" b="0" i="0" u="none" strike="noStrike" baseline="0" dirty="0">
                <a:solidFill>
                  <a:srgbClr val="000000"/>
                </a:solidFill>
                <a:latin typeface="Courier New" panose="02070309020205020404" pitchFamily="49" charset="0"/>
              </a:rPr>
              <a:t>);</a:t>
            </a:r>
          </a:p>
          <a:p>
            <a:r>
              <a:rPr lang="en-US" sz="900" b="0" i="0" u="none" strike="noStrike" baseline="0" dirty="0" err="1">
                <a:solidFill>
                  <a:srgbClr val="000000"/>
                </a:solidFill>
                <a:latin typeface="Courier New" panose="02070309020205020404" pitchFamily="49" charset="0"/>
              </a:rPr>
              <a:t>fprintf</a:t>
            </a:r>
            <a:r>
              <a:rPr lang="en-US" sz="900" b="0" i="0" u="none" strike="noStrike" baseline="0" dirty="0">
                <a:solidFill>
                  <a:srgbClr val="000000"/>
                </a:solidFill>
                <a:latin typeface="Courier New" panose="02070309020205020404" pitchFamily="49" charset="0"/>
              </a:rPr>
              <a:t>(</a:t>
            </a:r>
            <a:r>
              <a:rPr lang="en-US" sz="900" b="0" i="0" u="none" strike="noStrike" baseline="0" dirty="0">
                <a:solidFill>
                  <a:srgbClr val="A020F0"/>
                </a:solidFill>
                <a:latin typeface="Courier New" panose="02070309020205020404" pitchFamily="49" charset="0"/>
              </a:rPr>
              <a:t>'\</a:t>
            </a:r>
            <a:r>
              <a:rPr lang="en-US" sz="900" b="0" i="0" u="none" strike="noStrike" baseline="0" dirty="0" err="1">
                <a:solidFill>
                  <a:srgbClr val="A020F0"/>
                </a:solidFill>
                <a:latin typeface="Courier New" panose="02070309020205020404" pitchFamily="49" charset="0"/>
              </a:rPr>
              <a:t>nError</a:t>
            </a:r>
            <a:r>
              <a:rPr lang="en-US" sz="900" b="0" i="0" u="none" strike="noStrike" baseline="0" dirty="0">
                <a:solidFill>
                  <a:srgbClr val="A020F0"/>
                </a:solidFill>
                <a:latin typeface="Courier New" panose="02070309020205020404" pitchFamily="49" charset="0"/>
              </a:rPr>
              <a:t> in equipment \n'</a:t>
            </a:r>
            <a:r>
              <a:rPr lang="en-US" sz="900" b="0" i="0" u="none" strike="noStrike" baseline="0" dirty="0">
                <a:solidFill>
                  <a:srgbClr val="000000"/>
                </a:solidFill>
                <a:latin typeface="Courier New" panose="02070309020205020404" pitchFamily="49" charset="0"/>
              </a:rPr>
              <a:t>); </a:t>
            </a:r>
          </a:p>
          <a:p>
            <a:r>
              <a:rPr lang="en-US" sz="900" b="0" i="0" u="none" strike="noStrike" baseline="0" dirty="0" err="1">
                <a:solidFill>
                  <a:srgbClr val="000000"/>
                </a:solidFill>
                <a:latin typeface="Courier New" panose="02070309020205020404" pitchFamily="49" charset="0"/>
              </a:rPr>
              <a:t>disp</a:t>
            </a:r>
            <a:r>
              <a:rPr lang="en-US" sz="900" b="0" i="0" u="none" strike="noStrike" baseline="0" dirty="0">
                <a:solidFill>
                  <a:srgbClr val="000000"/>
                </a:solidFill>
                <a:latin typeface="Courier New" panose="02070309020205020404" pitchFamily="49" charset="0"/>
              </a:rPr>
              <a:t>(e);</a:t>
            </a:r>
          </a:p>
          <a:p>
            <a:endParaRPr lang="en-US" sz="2000" b="0" i="0" u="none" strike="noStrike" baseline="0" dirty="0"/>
          </a:p>
        </p:txBody>
      </p:sp>
    </p:spTree>
    <p:extLst>
      <p:ext uri="{BB962C8B-B14F-4D97-AF65-F5344CB8AC3E}">
        <p14:creationId xmlns:p14="http://schemas.microsoft.com/office/powerpoint/2010/main" val="31758183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18BF99-1C6D-4A9C-BC76-88A7B946DF0C}"/>
              </a:ext>
            </a:extLst>
          </p:cNvPr>
          <p:cNvSpPr txBox="1"/>
          <p:nvPr/>
        </p:nvSpPr>
        <p:spPr>
          <a:xfrm>
            <a:off x="304800" y="381000"/>
            <a:ext cx="6824304" cy="830997"/>
          </a:xfrm>
          <a:prstGeom prst="rect">
            <a:avLst/>
          </a:prstGeom>
          <a:noFill/>
        </p:spPr>
        <p:txBody>
          <a:bodyPr wrap="none" rtlCol="0">
            <a:spAutoFit/>
          </a:bodyPr>
          <a:lstStyle/>
          <a:p>
            <a:r>
              <a:rPr lang="en-US" dirty="0"/>
              <a:t>Display Results:</a:t>
            </a:r>
          </a:p>
          <a:p>
            <a:r>
              <a:rPr lang="en-US" dirty="0"/>
              <a:t>	For 3 bus test case, use bus 1 as reference bus:</a:t>
            </a:r>
          </a:p>
        </p:txBody>
      </p:sp>
      <p:sp>
        <p:nvSpPr>
          <p:cNvPr id="4" name="TextBox 3">
            <a:extLst>
              <a:ext uri="{FF2B5EF4-FFF2-40B4-BE49-F238E27FC236}">
                <a16:creationId xmlns:a16="http://schemas.microsoft.com/office/drawing/2014/main" id="{28F8CD38-E1C8-48F8-8E20-F362B46BD579}"/>
              </a:ext>
            </a:extLst>
          </p:cNvPr>
          <p:cNvSpPr txBox="1"/>
          <p:nvPr/>
        </p:nvSpPr>
        <p:spPr>
          <a:xfrm>
            <a:off x="609600" y="1524000"/>
            <a:ext cx="4572000" cy="3046988"/>
          </a:xfrm>
          <a:prstGeom prst="rect">
            <a:avLst/>
          </a:prstGeom>
          <a:noFill/>
        </p:spPr>
        <p:txBody>
          <a:bodyPr wrap="square">
            <a:spAutoFit/>
          </a:bodyPr>
          <a:lstStyle/>
          <a:p>
            <a:r>
              <a:rPr lang="en-US" sz="1600" dirty="0">
                <a:highlight>
                  <a:srgbClr val="FFFF00"/>
                </a:highlight>
              </a:rPr>
              <a:t>The H Matrix </a:t>
            </a:r>
          </a:p>
          <a:p>
            <a:r>
              <a:rPr lang="en-US" sz="1600" dirty="0"/>
              <a:t>   -5.0000         0</a:t>
            </a:r>
          </a:p>
          <a:p>
            <a:r>
              <a:rPr lang="en-US" sz="1600" dirty="0"/>
              <a:t>         0   -2.5000</a:t>
            </a:r>
          </a:p>
          <a:p>
            <a:r>
              <a:rPr lang="en-US" sz="1600" dirty="0"/>
              <a:t>   -4.0000    4.0000</a:t>
            </a:r>
          </a:p>
          <a:p>
            <a:endParaRPr lang="en-US" sz="1600" dirty="0"/>
          </a:p>
          <a:p>
            <a:r>
              <a:rPr lang="en-US" sz="1600" dirty="0">
                <a:highlight>
                  <a:srgbClr val="FFFF00"/>
                </a:highlight>
              </a:rPr>
              <a:t> The R inverse Matrix </a:t>
            </a:r>
          </a:p>
          <a:p>
            <a:r>
              <a:rPr lang="en-US" sz="1600" dirty="0"/>
              <a:t>       10000           0           0</a:t>
            </a:r>
          </a:p>
          <a:p>
            <a:r>
              <a:rPr lang="en-US" sz="1600" dirty="0"/>
              <a:t>           0       10000           0</a:t>
            </a:r>
          </a:p>
          <a:p>
            <a:r>
              <a:rPr lang="en-US" sz="1600" dirty="0"/>
              <a:t>           0           0       10000</a:t>
            </a:r>
          </a:p>
          <a:p>
            <a:endParaRPr lang="en-US" sz="1600" dirty="0"/>
          </a:p>
          <a:p>
            <a:endParaRPr lang="en-US" sz="1600" dirty="0"/>
          </a:p>
          <a:p>
            <a:endParaRPr lang="en-US" sz="1600" dirty="0"/>
          </a:p>
        </p:txBody>
      </p:sp>
      <p:sp>
        <p:nvSpPr>
          <p:cNvPr id="6" name="TextBox 5">
            <a:extLst>
              <a:ext uri="{FF2B5EF4-FFF2-40B4-BE49-F238E27FC236}">
                <a16:creationId xmlns:a16="http://schemas.microsoft.com/office/drawing/2014/main" id="{C5499217-67EE-4D2E-9193-8D561C3020F1}"/>
              </a:ext>
            </a:extLst>
          </p:cNvPr>
          <p:cNvSpPr txBox="1"/>
          <p:nvPr/>
        </p:nvSpPr>
        <p:spPr>
          <a:xfrm>
            <a:off x="3962400" y="1524000"/>
            <a:ext cx="4572000" cy="4031873"/>
          </a:xfrm>
          <a:prstGeom prst="rect">
            <a:avLst/>
          </a:prstGeom>
          <a:noFill/>
        </p:spPr>
        <p:txBody>
          <a:bodyPr wrap="square">
            <a:spAutoFit/>
          </a:bodyPr>
          <a:lstStyle/>
          <a:p>
            <a:r>
              <a:rPr lang="en-US" sz="1600" dirty="0">
                <a:highlight>
                  <a:srgbClr val="FFFF00"/>
                </a:highlight>
              </a:rPr>
              <a:t> Measured value </a:t>
            </a:r>
          </a:p>
          <a:p>
            <a:r>
              <a:rPr lang="en-US" sz="1600" dirty="0"/>
              <a:t>    0.6000</a:t>
            </a:r>
          </a:p>
          <a:p>
            <a:r>
              <a:rPr lang="en-US" sz="1600" dirty="0"/>
              <a:t>    0.4000</a:t>
            </a:r>
          </a:p>
          <a:p>
            <a:r>
              <a:rPr lang="en-US" sz="1600" dirty="0"/>
              <a:t>    0.4050</a:t>
            </a:r>
          </a:p>
          <a:p>
            <a:endParaRPr lang="en-US" sz="1600" dirty="0"/>
          </a:p>
          <a:p>
            <a:endParaRPr lang="en-US" sz="1600" dirty="0"/>
          </a:p>
          <a:p>
            <a:r>
              <a:rPr lang="en-US" sz="1600" dirty="0">
                <a:highlight>
                  <a:srgbClr val="FFFF00"/>
                </a:highlight>
              </a:rPr>
              <a:t> True Value </a:t>
            </a:r>
          </a:p>
          <a:p>
            <a:r>
              <a:rPr lang="en-US" sz="1600" dirty="0"/>
              <a:t>    0.7076</a:t>
            </a:r>
          </a:p>
          <a:p>
            <a:r>
              <a:rPr lang="en-US" sz="1600" dirty="0"/>
              <a:t>    0.1848</a:t>
            </a:r>
          </a:p>
          <a:p>
            <a:r>
              <a:rPr lang="en-US" sz="1600" dirty="0"/>
              <a:t>    0.2705</a:t>
            </a:r>
          </a:p>
          <a:p>
            <a:endParaRPr lang="en-US" sz="1600" dirty="0"/>
          </a:p>
          <a:p>
            <a:endParaRPr lang="en-US" sz="1600" dirty="0"/>
          </a:p>
          <a:p>
            <a:r>
              <a:rPr lang="en-US" sz="1600" dirty="0">
                <a:highlight>
                  <a:srgbClr val="FFFF00"/>
                </a:highlight>
              </a:rPr>
              <a:t>Error in equipment </a:t>
            </a:r>
          </a:p>
          <a:p>
            <a:r>
              <a:rPr lang="en-US" sz="1600" dirty="0"/>
              <a:t>   -0.1076</a:t>
            </a:r>
          </a:p>
          <a:p>
            <a:r>
              <a:rPr lang="en-US" sz="1600" dirty="0"/>
              <a:t>    0.2152</a:t>
            </a:r>
          </a:p>
          <a:p>
            <a:r>
              <a:rPr lang="en-US" sz="1600" dirty="0"/>
              <a:t>    0.1345</a:t>
            </a:r>
          </a:p>
        </p:txBody>
      </p:sp>
    </p:spTree>
    <p:extLst>
      <p:ext uri="{BB962C8B-B14F-4D97-AF65-F5344CB8AC3E}">
        <p14:creationId xmlns:p14="http://schemas.microsoft.com/office/powerpoint/2010/main" val="2361704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57250"/>
            <a:ext cx="9144000" cy="5143500"/>
          </a:xfrm>
          <a:prstGeom prst="rect">
            <a:avLst/>
          </a:prstGeom>
        </p:spPr>
      </p:pic>
      <p:sp>
        <p:nvSpPr>
          <p:cNvPr id="12" name="Rectangle 11"/>
          <p:cNvSpPr/>
          <p:nvPr/>
        </p:nvSpPr>
        <p:spPr bwMode="auto">
          <a:xfrm>
            <a:off x="0" y="0"/>
            <a:ext cx="9144000" cy="6007025"/>
          </a:xfrm>
          <a:prstGeom prst="rect">
            <a:avLst/>
          </a:prstGeom>
          <a:solidFill>
            <a:srgbClr val="C8102E">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C8102E"/>
              </a:solidFill>
            </a:endParaRPr>
          </a:p>
        </p:txBody>
      </p:sp>
      <p:cxnSp>
        <p:nvCxnSpPr>
          <p:cNvPr id="49" name="Straight Connector 48"/>
          <p:cNvCxnSpPr/>
          <p:nvPr/>
        </p:nvCxnSpPr>
        <p:spPr bwMode="auto">
          <a:xfrm>
            <a:off x="0" y="4368800"/>
            <a:ext cx="9144000" cy="0"/>
          </a:xfrm>
          <a:prstGeom prst="line">
            <a:avLst/>
          </a:prstGeom>
          <a:solidFill>
            <a:schemeClr val="accent1"/>
          </a:solidFill>
          <a:ln w="9525" cap="flat" cmpd="sng" algn="ctr">
            <a:solidFill>
              <a:srgbClr val="F1BE48">
                <a:alpha val="80000"/>
              </a:srgbClr>
            </a:solidFill>
            <a:prstDash val="solid"/>
            <a:round/>
            <a:headEnd type="none" w="med" len="med"/>
            <a:tailEnd type="none" w="med" len="med"/>
          </a:ln>
          <a:effectLst/>
        </p:spPr>
      </p:cxnSp>
      <p:sp>
        <p:nvSpPr>
          <p:cNvPr id="11" name="TextBox 10"/>
          <p:cNvSpPr txBox="1"/>
          <p:nvPr/>
        </p:nvSpPr>
        <p:spPr>
          <a:xfrm>
            <a:off x="914400" y="2310825"/>
            <a:ext cx="7162800" cy="1323439"/>
          </a:xfrm>
          <a:prstGeom prst="rect">
            <a:avLst/>
          </a:prstGeom>
          <a:noFill/>
        </p:spPr>
        <p:txBody>
          <a:bodyPr wrap="square" rtlCol="0" anchor="b" anchorCtr="0">
            <a:spAutoFit/>
          </a:bodyPr>
          <a:lstStyle/>
          <a:p>
            <a:r>
              <a:rPr lang="en-US" sz="4000" dirty="0">
                <a:solidFill>
                  <a:schemeClr val="bg1"/>
                </a:solidFill>
                <a:latin typeface="Univers 57 Condensed" charset="0"/>
                <a:ea typeface="Univers 57 Condensed" charset="0"/>
                <a:cs typeface="Univers 57 Condensed" charset="0"/>
              </a:rPr>
              <a:t>Appendix II: VBSE Matlab Code Using WLS Method</a:t>
            </a:r>
          </a:p>
        </p:txBody>
      </p:sp>
      <p:pic>
        <p:nvPicPr>
          <p:cNvPr id="13" name="Picture 12" descr="ISU LEFT white.eps"/>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77000" y="5645966"/>
            <a:ext cx="2396490" cy="197359"/>
          </a:xfrm>
          <a:prstGeom prst="rect">
            <a:avLst/>
          </a:prstGeom>
          <a:noFill/>
          <a:ln w="9525">
            <a:noFill/>
            <a:miter lim="800000"/>
            <a:headEnd/>
            <a:tailEnd/>
          </a:ln>
        </p:spPr>
      </p:pic>
    </p:spTree>
    <p:extLst>
      <p:ext uri="{BB962C8B-B14F-4D97-AF65-F5344CB8AC3E}">
        <p14:creationId xmlns:p14="http://schemas.microsoft.com/office/powerpoint/2010/main" val="693819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6EDD06-BE43-4555-BA28-199FA1F2E6D1}"/>
              </a:ext>
            </a:extLst>
          </p:cNvPr>
          <p:cNvSpPr txBox="1"/>
          <p:nvPr/>
        </p:nvSpPr>
        <p:spPr>
          <a:xfrm>
            <a:off x="228600" y="381000"/>
            <a:ext cx="6526146" cy="461665"/>
          </a:xfrm>
          <a:prstGeom prst="rect">
            <a:avLst/>
          </a:prstGeom>
          <a:noFill/>
        </p:spPr>
        <p:txBody>
          <a:bodyPr wrap="none" rtlCol="0">
            <a:spAutoFit/>
          </a:bodyPr>
          <a:lstStyle/>
          <a:p>
            <a:pPr marL="342900" indent="-342900">
              <a:buFont typeface="Arial" panose="020B0604020202020204" pitchFamily="34" charset="0"/>
              <a:buChar char="•"/>
            </a:pPr>
            <a:r>
              <a:rPr lang="en-US" dirty="0"/>
              <a:t>The IEEE 14 bus system is used in this example.</a:t>
            </a:r>
          </a:p>
        </p:txBody>
      </p:sp>
      <p:sp>
        <p:nvSpPr>
          <p:cNvPr id="7" name="TextBox 6">
            <a:extLst>
              <a:ext uri="{FF2B5EF4-FFF2-40B4-BE49-F238E27FC236}">
                <a16:creationId xmlns:a16="http://schemas.microsoft.com/office/drawing/2014/main" id="{06D024C9-79EF-4161-BB45-644E13938B3A}"/>
              </a:ext>
            </a:extLst>
          </p:cNvPr>
          <p:cNvSpPr txBox="1"/>
          <p:nvPr/>
        </p:nvSpPr>
        <p:spPr>
          <a:xfrm>
            <a:off x="533400" y="2057400"/>
            <a:ext cx="8077200" cy="2862322"/>
          </a:xfrm>
          <a:prstGeom prst="rect">
            <a:avLst/>
          </a:prstGeom>
          <a:noFill/>
        </p:spPr>
        <p:txBody>
          <a:bodyPr wrap="square">
            <a:spAutoFit/>
          </a:bodyPr>
          <a:lstStyle/>
          <a:p>
            <a:r>
              <a:rPr lang="en-US" sz="1200" b="0" i="0" u="none" strike="noStrike" baseline="0" dirty="0">
                <a:solidFill>
                  <a:srgbClr val="3C763D"/>
                </a:solidFill>
                <a:latin typeface="Courier New" panose="02070309020205020404" pitchFamily="49" charset="0"/>
              </a:rPr>
              <a:t>%         |Bus | Type | </a:t>
            </a:r>
            <a:r>
              <a:rPr lang="en-US" sz="1200" b="0" i="0" u="none" strike="noStrike" baseline="0" dirty="0" err="1">
                <a:solidFill>
                  <a:srgbClr val="3C763D"/>
                </a:solidFill>
                <a:latin typeface="Courier New" panose="02070309020205020404" pitchFamily="49" charset="0"/>
              </a:rPr>
              <a:t>Vsp</a:t>
            </a:r>
            <a:r>
              <a:rPr lang="en-US" sz="1200" b="0" i="0" u="none" strike="noStrike" baseline="0" dirty="0">
                <a:solidFill>
                  <a:srgbClr val="3C763D"/>
                </a:solidFill>
                <a:latin typeface="Courier New" panose="02070309020205020404" pitchFamily="49" charset="0"/>
              </a:rPr>
              <a:t> | theta | </a:t>
            </a:r>
            <a:r>
              <a:rPr lang="en-US" sz="1200" b="0" i="0" u="none" strike="noStrike" baseline="0" dirty="0" err="1">
                <a:solidFill>
                  <a:srgbClr val="3C763D"/>
                </a:solidFill>
                <a:latin typeface="Courier New" panose="02070309020205020404" pitchFamily="49" charset="0"/>
              </a:rPr>
              <a:t>PGi</a:t>
            </a:r>
            <a:r>
              <a:rPr lang="en-US" sz="1200" b="0" i="0" u="none" strike="noStrike" baseline="0" dirty="0">
                <a:solidFill>
                  <a:srgbClr val="3C763D"/>
                </a:solidFill>
                <a:latin typeface="Courier New" panose="02070309020205020404" pitchFamily="49" charset="0"/>
              </a:rPr>
              <a:t> | </a:t>
            </a:r>
            <a:r>
              <a:rPr lang="en-US" sz="1200" b="0" i="0" u="none" strike="noStrike" baseline="0" dirty="0" err="1">
                <a:solidFill>
                  <a:srgbClr val="3C763D"/>
                </a:solidFill>
                <a:latin typeface="Courier New" panose="02070309020205020404" pitchFamily="49" charset="0"/>
              </a:rPr>
              <a:t>QGi</a:t>
            </a:r>
            <a:r>
              <a:rPr lang="en-US" sz="1200" b="0" i="0" u="none" strike="noStrike" baseline="0" dirty="0">
                <a:solidFill>
                  <a:srgbClr val="3C763D"/>
                </a:solidFill>
                <a:latin typeface="Courier New" panose="02070309020205020404" pitchFamily="49" charset="0"/>
              </a:rPr>
              <a:t> | </a:t>
            </a:r>
            <a:r>
              <a:rPr lang="en-US" sz="1200" b="0" i="0" u="none" strike="noStrike" baseline="0" dirty="0" err="1">
                <a:solidFill>
                  <a:srgbClr val="3C763D"/>
                </a:solidFill>
                <a:latin typeface="Courier New" panose="02070309020205020404" pitchFamily="49" charset="0"/>
              </a:rPr>
              <a:t>PLi</a:t>
            </a:r>
            <a:r>
              <a:rPr lang="en-US" sz="1200" b="0" i="0" u="none" strike="noStrike" baseline="0" dirty="0">
                <a:solidFill>
                  <a:srgbClr val="3C763D"/>
                </a:solidFill>
                <a:latin typeface="Courier New" panose="02070309020205020404" pitchFamily="49" charset="0"/>
              </a:rPr>
              <a:t> | </a:t>
            </a:r>
            <a:r>
              <a:rPr lang="en-US" sz="1200" b="0" i="0" u="none" strike="noStrike" baseline="0" dirty="0" err="1">
                <a:solidFill>
                  <a:srgbClr val="3C763D"/>
                </a:solidFill>
                <a:latin typeface="Courier New" panose="02070309020205020404" pitchFamily="49" charset="0"/>
              </a:rPr>
              <a:t>QLi</a:t>
            </a:r>
            <a:r>
              <a:rPr lang="en-US" sz="1200" b="0" i="0" u="none" strike="noStrike" baseline="0" dirty="0">
                <a:solidFill>
                  <a:srgbClr val="3C763D"/>
                </a:solidFill>
                <a:latin typeface="Courier New" panose="02070309020205020404" pitchFamily="49" charset="0"/>
              </a:rPr>
              <a:t> |  </a:t>
            </a:r>
            <a:r>
              <a:rPr lang="en-US" sz="1200" b="0" i="0" u="none" strike="noStrike" baseline="0" dirty="0" err="1">
                <a:solidFill>
                  <a:srgbClr val="3C763D"/>
                </a:solidFill>
                <a:latin typeface="Courier New" panose="02070309020205020404" pitchFamily="49" charset="0"/>
              </a:rPr>
              <a:t>Qmin</a:t>
            </a:r>
            <a:r>
              <a:rPr lang="en-US" sz="1200" b="0" i="0" u="none" strike="noStrike" baseline="0" dirty="0">
                <a:solidFill>
                  <a:srgbClr val="3C763D"/>
                </a:solidFill>
                <a:latin typeface="Courier New" panose="02070309020205020404" pitchFamily="49" charset="0"/>
              </a:rPr>
              <a:t> | </a:t>
            </a:r>
            <a:r>
              <a:rPr lang="en-US" sz="1200" b="0" i="0" u="none" strike="noStrike" baseline="0" dirty="0" err="1">
                <a:solidFill>
                  <a:srgbClr val="3C763D"/>
                </a:solidFill>
                <a:latin typeface="Courier New" panose="02070309020205020404" pitchFamily="49" charset="0"/>
              </a:rPr>
              <a:t>Qmax</a:t>
            </a:r>
            <a:r>
              <a:rPr lang="en-US" sz="1200" b="0" i="0" u="none" strike="noStrike" baseline="0" dirty="0">
                <a:solidFill>
                  <a:srgbClr val="3C763D"/>
                </a:solidFill>
                <a:latin typeface="Courier New" panose="02070309020205020404" pitchFamily="49" charset="0"/>
              </a:rPr>
              <a:t> |</a:t>
            </a:r>
          </a:p>
          <a:p>
            <a:r>
              <a:rPr lang="en-US" sz="1200" b="0" i="0" u="none" strike="noStrike" baseline="0" dirty="0">
                <a:solidFill>
                  <a:srgbClr val="000000"/>
                </a:solidFill>
                <a:latin typeface="Courier New" panose="02070309020205020404" pitchFamily="49" charset="0"/>
              </a:rPr>
              <a:t>busdata14 = [ 1     1    1.060   0       0     0     0     0       0       0;</a:t>
            </a:r>
          </a:p>
          <a:p>
            <a:r>
              <a:rPr lang="en-US" sz="1200" b="0" i="0" u="none" strike="noStrike" baseline="0" dirty="0">
                <a:solidFill>
                  <a:srgbClr val="000000"/>
                </a:solidFill>
                <a:latin typeface="Courier New" panose="02070309020205020404" pitchFamily="49" charset="0"/>
              </a:rPr>
              <a:t>            2     2    1.045   0      40   42.4  21.7   12.7    -40     50;</a:t>
            </a:r>
          </a:p>
          <a:p>
            <a:r>
              <a:rPr lang="en-US" sz="1200" b="0" i="0" u="none" strike="noStrike" baseline="0" dirty="0">
                <a:solidFill>
                  <a:srgbClr val="000000"/>
                </a:solidFill>
                <a:latin typeface="Courier New" panose="02070309020205020404" pitchFamily="49" charset="0"/>
              </a:rPr>
              <a:t>            3     2    1.010   0       0   23.4  94.2   19.0     0      40;</a:t>
            </a:r>
          </a:p>
          <a:p>
            <a:r>
              <a:rPr lang="en-US" sz="1200" b="0" i="0" u="none" strike="noStrike" baseline="0" dirty="0">
                <a:solidFill>
                  <a:srgbClr val="000000"/>
                </a:solidFill>
                <a:latin typeface="Courier New" panose="02070309020205020404" pitchFamily="49" charset="0"/>
              </a:rPr>
              <a:t>            4     3    1.0     0       0     0   47.8   -3.9     0       0;</a:t>
            </a:r>
          </a:p>
          <a:p>
            <a:r>
              <a:rPr lang="en-US" sz="1200" b="0" i="0" u="none" strike="noStrike" baseline="0" dirty="0">
                <a:solidFill>
                  <a:srgbClr val="000000"/>
                </a:solidFill>
                <a:latin typeface="Courier New" panose="02070309020205020404" pitchFamily="49" charset="0"/>
              </a:rPr>
              <a:t>            5     3    1.0     0       0     0    7.6    1.6     0       0;</a:t>
            </a:r>
          </a:p>
          <a:p>
            <a:r>
              <a:rPr lang="en-US" sz="1200" b="0" i="0" u="none" strike="noStrike" baseline="0" dirty="0">
                <a:solidFill>
                  <a:srgbClr val="000000"/>
                </a:solidFill>
                <a:latin typeface="Courier New" panose="02070309020205020404" pitchFamily="49" charset="0"/>
              </a:rPr>
              <a:t>            6     2    1.070   0       0   12.2  11.2    7.5    -6      24;</a:t>
            </a:r>
          </a:p>
          <a:p>
            <a:r>
              <a:rPr lang="en-US" sz="1200" b="0" i="0" u="none" strike="noStrike" baseline="0" dirty="0">
                <a:solidFill>
                  <a:srgbClr val="000000"/>
                </a:solidFill>
                <a:latin typeface="Courier New" panose="02070309020205020404" pitchFamily="49" charset="0"/>
              </a:rPr>
              <a:t>            7     3    1.0     0       0     0    0.0    0.0     0       0;</a:t>
            </a:r>
          </a:p>
          <a:p>
            <a:r>
              <a:rPr lang="en-US" sz="1200" b="0" i="0" u="none" strike="noStrike" baseline="0" dirty="0">
                <a:solidFill>
                  <a:srgbClr val="000000"/>
                </a:solidFill>
                <a:latin typeface="Courier New" panose="02070309020205020404" pitchFamily="49" charset="0"/>
              </a:rPr>
              <a:t>            8     2    1.090   0       0   17.4   0.0    0.0    -6      24;</a:t>
            </a:r>
          </a:p>
          <a:p>
            <a:r>
              <a:rPr lang="en-US" sz="1200" b="0" i="0" u="none" strike="noStrike" baseline="0" dirty="0">
                <a:solidFill>
                  <a:srgbClr val="000000"/>
                </a:solidFill>
                <a:latin typeface="Courier New" panose="02070309020205020404" pitchFamily="49" charset="0"/>
              </a:rPr>
              <a:t>            9     3    1.0     0       0     0   29.5   16.6     0       0;</a:t>
            </a:r>
          </a:p>
          <a:p>
            <a:r>
              <a:rPr lang="en-US" sz="1200" b="0" i="0" u="none" strike="noStrike" baseline="0" dirty="0">
                <a:solidFill>
                  <a:srgbClr val="000000"/>
                </a:solidFill>
                <a:latin typeface="Courier New" panose="02070309020205020404" pitchFamily="49" charset="0"/>
              </a:rPr>
              <a:t>            10    3    1.0     0       0     0    9.0    5.8     0       0;</a:t>
            </a:r>
          </a:p>
          <a:p>
            <a:r>
              <a:rPr lang="en-US" sz="1200" b="0" i="0" u="none" strike="noStrike" baseline="0" dirty="0">
                <a:solidFill>
                  <a:srgbClr val="000000"/>
                </a:solidFill>
                <a:latin typeface="Courier New" panose="02070309020205020404" pitchFamily="49" charset="0"/>
              </a:rPr>
              <a:t>            11    3    1.0     0       0     0    3.5    1.8     0       0;</a:t>
            </a:r>
          </a:p>
          <a:p>
            <a:r>
              <a:rPr lang="en-US" sz="1200" b="0" i="0" u="none" strike="noStrike" baseline="0" dirty="0">
                <a:solidFill>
                  <a:srgbClr val="000000"/>
                </a:solidFill>
                <a:latin typeface="Courier New" panose="02070309020205020404" pitchFamily="49" charset="0"/>
              </a:rPr>
              <a:t>            12    3    1.0     0       0     0    6.1    1.6     0       0;</a:t>
            </a:r>
          </a:p>
          <a:p>
            <a:r>
              <a:rPr lang="en-US" sz="1200" b="0" i="0" u="none" strike="noStrike" baseline="0" dirty="0">
                <a:solidFill>
                  <a:srgbClr val="000000"/>
                </a:solidFill>
                <a:latin typeface="Courier New" panose="02070309020205020404" pitchFamily="49" charset="0"/>
              </a:rPr>
              <a:t>            13    3    1.0     0       0     0   13.5    5.8     0       0;</a:t>
            </a:r>
          </a:p>
          <a:p>
            <a:r>
              <a:rPr lang="en-US" sz="1200" b="0" i="0" u="none" strike="noStrike" baseline="0" dirty="0">
                <a:solidFill>
                  <a:srgbClr val="000000"/>
                </a:solidFill>
                <a:latin typeface="Courier New" panose="02070309020205020404" pitchFamily="49" charset="0"/>
              </a:rPr>
              <a:t>            14    3    1.0     0       0     0   14.9    5.0     0       0;];</a:t>
            </a:r>
          </a:p>
        </p:txBody>
      </p:sp>
      <p:sp>
        <p:nvSpPr>
          <p:cNvPr id="8" name="TextBox 7">
            <a:extLst>
              <a:ext uri="{FF2B5EF4-FFF2-40B4-BE49-F238E27FC236}">
                <a16:creationId xmlns:a16="http://schemas.microsoft.com/office/drawing/2014/main" id="{B0AB6950-BAC5-40D8-A9AC-CB448C53CA6E}"/>
              </a:ext>
            </a:extLst>
          </p:cNvPr>
          <p:cNvSpPr txBox="1"/>
          <p:nvPr/>
        </p:nvSpPr>
        <p:spPr>
          <a:xfrm>
            <a:off x="381000" y="1219200"/>
            <a:ext cx="1337226" cy="461665"/>
          </a:xfrm>
          <a:prstGeom prst="rect">
            <a:avLst/>
          </a:prstGeom>
          <a:noFill/>
        </p:spPr>
        <p:txBody>
          <a:bodyPr wrap="none" rtlCol="0">
            <a:spAutoFit/>
          </a:bodyPr>
          <a:lstStyle/>
          <a:p>
            <a:r>
              <a:rPr lang="en-US" dirty="0"/>
              <a:t>B</a:t>
            </a:r>
            <a:r>
              <a:rPr lang="en-US" altLang="zh-CN" dirty="0"/>
              <a:t>us data:</a:t>
            </a:r>
            <a:endParaRPr lang="en-US" dirty="0"/>
          </a:p>
        </p:txBody>
      </p:sp>
    </p:spTree>
    <p:extLst>
      <p:ext uri="{BB962C8B-B14F-4D97-AF65-F5344CB8AC3E}">
        <p14:creationId xmlns:p14="http://schemas.microsoft.com/office/powerpoint/2010/main" val="32160857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582265-2C0E-40B4-838F-F6521FF2FEB4}"/>
              </a:ext>
            </a:extLst>
          </p:cNvPr>
          <p:cNvSpPr txBox="1"/>
          <p:nvPr/>
        </p:nvSpPr>
        <p:spPr>
          <a:xfrm>
            <a:off x="914400" y="1524000"/>
            <a:ext cx="7772400" cy="4154984"/>
          </a:xfrm>
          <a:prstGeom prst="rect">
            <a:avLst/>
          </a:prstGeom>
          <a:noFill/>
        </p:spPr>
        <p:txBody>
          <a:bodyPr wrap="square">
            <a:spAutoFit/>
          </a:bodyPr>
          <a:lstStyle/>
          <a:p>
            <a:r>
              <a:rPr lang="en-US" sz="1200" b="0" i="0" u="none" strike="noStrike" baseline="0" dirty="0">
                <a:solidFill>
                  <a:srgbClr val="3C763D"/>
                </a:solidFill>
                <a:latin typeface="Courier New" panose="02070309020205020404" pitchFamily="49" charset="0"/>
              </a:rPr>
              <a:t>%         |  From |  To   |   R     |   X     |     B/2  |  </a:t>
            </a:r>
            <a:r>
              <a:rPr lang="en-US" sz="1200" b="0" i="0" u="none" strike="noStrike" baseline="0" dirty="0" err="1">
                <a:solidFill>
                  <a:srgbClr val="3C763D"/>
                </a:solidFill>
                <a:latin typeface="Courier New" panose="02070309020205020404" pitchFamily="49" charset="0"/>
              </a:rPr>
              <a:t>X'mer</a:t>
            </a:r>
            <a:r>
              <a:rPr lang="en-US" sz="1200" b="0" i="0" u="none" strike="noStrike" baseline="0" dirty="0">
                <a:solidFill>
                  <a:srgbClr val="3C763D"/>
                </a:solidFill>
                <a:latin typeface="Courier New" panose="02070309020205020404" pitchFamily="49" charset="0"/>
              </a:rPr>
              <a:t>  |</a:t>
            </a:r>
          </a:p>
          <a:p>
            <a:r>
              <a:rPr lang="en-US" sz="1200" b="0" i="0" u="none" strike="noStrike" baseline="0" dirty="0">
                <a:solidFill>
                  <a:srgbClr val="3C763D"/>
                </a:solidFill>
                <a:latin typeface="Courier New" panose="02070309020205020404" pitchFamily="49" charset="0"/>
              </a:rPr>
              <a:t>%         |  Bus  | Bus   |  </a:t>
            </a:r>
            <a:r>
              <a:rPr lang="en-US" sz="1200" b="0" i="0" u="none" strike="noStrike" baseline="0" dirty="0" err="1">
                <a:solidFill>
                  <a:srgbClr val="3C763D"/>
                </a:solidFill>
                <a:latin typeface="Courier New" panose="02070309020205020404" pitchFamily="49" charset="0"/>
              </a:rPr>
              <a:t>pu</a:t>
            </a:r>
            <a:r>
              <a:rPr lang="en-US" sz="1200" b="0" i="0" u="none" strike="noStrike" baseline="0" dirty="0">
                <a:solidFill>
                  <a:srgbClr val="3C763D"/>
                </a:solidFill>
                <a:latin typeface="Courier New" panose="02070309020205020404" pitchFamily="49" charset="0"/>
              </a:rPr>
              <a:t>     |  </a:t>
            </a:r>
            <a:r>
              <a:rPr lang="en-US" sz="1200" b="0" i="0" u="none" strike="noStrike" baseline="0" dirty="0" err="1">
                <a:solidFill>
                  <a:srgbClr val="3C763D"/>
                </a:solidFill>
                <a:latin typeface="Courier New" panose="02070309020205020404" pitchFamily="49" charset="0"/>
              </a:rPr>
              <a:t>pu</a:t>
            </a:r>
            <a:r>
              <a:rPr lang="en-US" sz="1200" b="0" i="0" u="none" strike="noStrike" baseline="0" dirty="0">
                <a:solidFill>
                  <a:srgbClr val="3C763D"/>
                </a:solidFill>
                <a:latin typeface="Courier New" panose="02070309020205020404" pitchFamily="49" charset="0"/>
              </a:rPr>
              <a:t>     |     </a:t>
            </a:r>
            <a:r>
              <a:rPr lang="en-US" sz="1200" b="0" i="0" u="none" strike="noStrike" baseline="0" dirty="0" err="1">
                <a:solidFill>
                  <a:srgbClr val="3C763D"/>
                </a:solidFill>
                <a:latin typeface="Courier New" panose="02070309020205020404" pitchFamily="49" charset="0"/>
              </a:rPr>
              <a:t>pu</a:t>
            </a:r>
            <a:r>
              <a:rPr lang="en-US" sz="1200" b="0" i="0" u="none" strike="noStrike" baseline="0" dirty="0">
                <a:solidFill>
                  <a:srgbClr val="3C763D"/>
                </a:solidFill>
                <a:latin typeface="Courier New" panose="02070309020205020404" pitchFamily="49" charset="0"/>
              </a:rPr>
              <a:t>   | TAP (a) |</a:t>
            </a:r>
          </a:p>
          <a:p>
            <a:r>
              <a:rPr lang="it-IT" sz="1200" b="0" i="0" u="none" strike="noStrike" baseline="0" dirty="0">
                <a:solidFill>
                  <a:srgbClr val="000000"/>
                </a:solidFill>
                <a:latin typeface="Courier New" panose="02070309020205020404" pitchFamily="49" charset="0"/>
              </a:rPr>
              <a:t>linedata14 =[1      2       0.01938   0.05917    0.0264         1</a:t>
            </a:r>
          </a:p>
          <a:p>
            <a:r>
              <a:rPr lang="en-US" sz="1200" b="0" i="0" u="none" strike="noStrike" baseline="0" dirty="0">
                <a:solidFill>
                  <a:srgbClr val="000000"/>
                </a:solidFill>
                <a:latin typeface="Courier New" panose="02070309020205020404" pitchFamily="49" charset="0"/>
              </a:rPr>
              <a:t>             1      5       0.05403   0.22304    0.0246         1</a:t>
            </a:r>
          </a:p>
          <a:p>
            <a:r>
              <a:rPr lang="en-US" sz="1200" b="0" i="0" u="none" strike="noStrike" baseline="0" dirty="0">
                <a:solidFill>
                  <a:srgbClr val="000000"/>
                </a:solidFill>
                <a:latin typeface="Courier New" panose="02070309020205020404" pitchFamily="49" charset="0"/>
              </a:rPr>
              <a:t>             2      3       0.04699   0.19797    0.0219         1</a:t>
            </a:r>
          </a:p>
          <a:p>
            <a:r>
              <a:rPr lang="en-US" sz="1200" b="0" i="0" u="none" strike="noStrike" baseline="0" dirty="0">
                <a:solidFill>
                  <a:srgbClr val="000000"/>
                </a:solidFill>
                <a:latin typeface="Courier New" panose="02070309020205020404" pitchFamily="49" charset="0"/>
              </a:rPr>
              <a:t>             2      4       0.05811   0.17632    0.0170         1</a:t>
            </a:r>
          </a:p>
          <a:p>
            <a:r>
              <a:rPr lang="en-US" sz="1200" b="0" i="0" u="none" strike="noStrike" baseline="0" dirty="0">
                <a:solidFill>
                  <a:srgbClr val="000000"/>
                </a:solidFill>
                <a:latin typeface="Courier New" panose="02070309020205020404" pitchFamily="49" charset="0"/>
              </a:rPr>
              <a:t>             2      5       0.05695   0.17388    0.0173         1</a:t>
            </a:r>
          </a:p>
          <a:p>
            <a:r>
              <a:rPr lang="en-US" sz="1200" b="0" i="0" u="none" strike="noStrike" baseline="0" dirty="0">
                <a:solidFill>
                  <a:srgbClr val="000000"/>
                </a:solidFill>
                <a:latin typeface="Courier New" panose="02070309020205020404" pitchFamily="49" charset="0"/>
              </a:rPr>
              <a:t>             3      4       0.06701   0.17103    0.0064         1</a:t>
            </a:r>
          </a:p>
          <a:p>
            <a:r>
              <a:rPr lang="en-US" sz="1200" b="0" i="0" u="none" strike="noStrike" baseline="0" dirty="0">
                <a:solidFill>
                  <a:srgbClr val="000000"/>
                </a:solidFill>
                <a:latin typeface="Courier New" panose="02070309020205020404" pitchFamily="49" charset="0"/>
              </a:rPr>
              <a:t>             4      5       0.01335   0.04211    0.0            1</a:t>
            </a:r>
          </a:p>
          <a:p>
            <a:r>
              <a:rPr lang="en-US" sz="1200" b="0" i="0" u="none" strike="noStrike" baseline="0" dirty="0">
                <a:solidFill>
                  <a:srgbClr val="000000"/>
                </a:solidFill>
                <a:latin typeface="Courier New" panose="02070309020205020404" pitchFamily="49" charset="0"/>
              </a:rPr>
              <a:t>             4      7       0.0       0.20912    0.0        0.978</a:t>
            </a:r>
          </a:p>
          <a:p>
            <a:r>
              <a:rPr lang="en-US" sz="1200" b="0" i="0" u="none" strike="noStrike" baseline="0" dirty="0">
                <a:solidFill>
                  <a:srgbClr val="000000"/>
                </a:solidFill>
                <a:latin typeface="Courier New" panose="02070309020205020404" pitchFamily="49" charset="0"/>
              </a:rPr>
              <a:t>             4      9       0.0       0.55618    0.0        0.969</a:t>
            </a:r>
          </a:p>
          <a:p>
            <a:r>
              <a:rPr lang="en-US" sz="1200" b="0" i="0" u="none" strike="noStrike" baseline="0" dirty="0">
                <a:solidFill>
                  <a:srgbClr val="000000"/>
                </a:solidFill>
                <a:latin typeface="Courier New" panose="02070309020205020404" pitchFamily="49" charset="0"/>
              </a:rPr>
              <a:t>             5      6       0.0       0.25202    0.0        0.932</a:t>
            </a:r>
          </a:p>
          <a:p>
            <a:r>
              <a:rPr lang="en-US" sz="1200" b="0" i="0" u="none" strike="noStrike" baseline="0" dirty="0">
                <a:solidFill>
                  <a:srgbClr val="000000"/>
                </a:solidFill>
                <a:latin typeface="Courier New" panose="02070309020205020404" pitchFamily="49" charset="0"/>
              </a:rPr>
              <a:t>             6     11       0.09498   0.19890    0.0            1</a:t>
            </a:r>
          </a:p>
          <a:p>
            <a:r>
              <a:rPr lang="en-US" sz="1200" b="0" i="0" u="none" strike="noStrike" baseline="0" dirty="0">
                <a:solidFill>
                  <a:srgbClr val="000000"/>
                </a:solidFill>
                <a:latin typeface="Courier New" panose="02070309020205020404" pitchFamily="49" charset="0"/>
              </a:rPr>
              <a:t>             6     12       0.12291   0.25581    0.0            1</a:t>
            </a:r>
          </a:p>
          <a:p>
            <a:r>
              <a:rPr lang="en-US" sz="1200" b="0" i="0" u="none" strike="noStrike" baseline="0" dirty="0">
                <a:solidFill>
                  <a:srgbClr val="000000"/>
                </a:solidFill>
                <a:latin typeface="Courier New" panose="02070309020205020404" pitchFamily="49" charset="0"/>
              </a:rPr>
              <a:t>             6     13       0.06615   0.13027    0.0            1</a:t>
            </a:r>
          </a:p>
          <a:p>
            <a:r>
              <a:rPr lang="en-US" sz="1200" b="0" i="0" u="none" strike="noStrike" baseline="0" dirty="0">
                <a:solidFill>
                  <a:srgbClr val="000000"/>
                </a:solidFill>
                <a:latin typeface="Courier New" panose="02070309020205020404" pitchFamily="49" charset="0"/>
              </a:rPr>
              <a:t>             7      8       0.0       0.17615    0.0            1</a:t>
            </a:r>
          </a:p>
          <a:p>
            <a:r>
              <a:rPr lang="en-US" sz="1200" b="0" i="0" u="none" strike="noStrike" baseline="0" dirty="0">
                <a:solidFill>
                  <a:srgbClr val="000000"/>
                </a:solidFill>
                <a:latin typeface="Courier New" panose="02070309020205020404" pitchFamily="49" charset="0"/>
              </a:rPr>
              <a:t>             7      9       0.0       0.11001    0.0            1</a:t>
            </a:r>
          </a:p>
          <a:p>
            <a:r>
              <a:rPr lang="en-US" sz="1200" b="0" i="0" u="none" strike="noStrike" baseline="0" dirty="0">
                <a:solidFill>
                  <a:srgbClr val="000000"/>
                </a:solidFill>
                <a:latin typeface="Courier New" panose="02070309020205020404" pitchFamily="49" charset="0"/>
              </a:rPr>
              <a:t>             9     10       0.03181   0.08450    0.0            1</a:t>
            </a:r>
          </a:p>
          <a:p>
            <a:r>
              <a:rPr lang="en-US" sz="1200" b="0" i="0" u="none" strike="noStrike" baseline="0" dirty="0">
                <a:solidFill>
                  <a:srgbClr val="000000"/>
                </a:solidFill>
                <a:latin typeface="Courier New" panose="02070309020205020404" pitchFamily="49" charset="0"/>
              </a:rPr>
              <a:t>             9     14       0.12711   0.27038    0.0            1</a:t>
            </a:r>
          </a:p>
          <a:p>
            <a:r>
              <a:rPr lang="en-US" sz="1200" b="0" i="0" u="none" strike="noStrike" baseline="0" dirty="0">
                <a:solidFill>
                  <a:srgbClr val="000000"/>
                </a:solidFill>
                <a:latin typeface="Courier New" panose="02070309020205020404" pitchFamily="49" charset="0"/>
              </a:rPr>
              <a:t>            10     11       0.08205   0.19207    0.0            1</a:t>
            </a:r>
          </a:p>
          <a:p>
            <a:r>
              <a:rPr lang="en-US" sz="1200" b="0" i="0" u="none" strike="noStrike" baseline="0" dirty="0">
                <a:solidFill>
                  <a:srgbClr val="000000"/>
                </a:solidFill>
                <a:latin typeface="Courier New" panose="02070309020205020404" pitchFamily="49" charset="0"/>
              </a:rPr>
              <a:t>            12     13       0.22092   0.19988    0.0            1</a:t>
            </a:r>
          </a:p>
          <a:p>
            <a:r>
              <a:rPr lang="en-US" sz="1200" b="0" i="0" u="none" strike="noStrike" baseline="0" dirty="0">
                <a:solidFill>
                  <a:srgbClr val="000000"/>
                </a:solidFill>
                <a:latin typeface="Courier New" panose="02070309020205020404" pitchFamily="49" charset="0"/>
              </a:rPr>
              <a:t>            13     14       0.17093   0.34802    0.0            1 ];</a:t>
            </a:r>
          </a:p>
        </p:txBody>
      </p:sp>
      <p:sp>
        <p:nvSpPr>
          <p:cNvPr id="3" name="TextBox 2">
            <a:extLst>
              <a:ext uri="{FF2B5EF4-FFF2-40B4-BE49-F238E27FC236}">
                <a16:creationId xmlns:a16="http://schemas.microsoft.com/office/drawing/2014/main" id="{67682F92-84BC-42EA-BE1F-4B7D63D226B4}"/>
              </a:ext>
            </a:extLst>
          </p:cNvPr>
          <p:cNvSpPr txBox="1"/>
          <p:nvPr/>
        </p:nvSpPr>
        <p:spPr>
          <a:xfrm>
            <a:off x="457200" y="685800"/>
            <a:ext cx="1489510" cy="461665"/>
          </a:xfrm>
          <a:prstGeom prst="rect">
            <a:avLst/>
          </a:prstGeom>
          <a:noFill/>
        </p:spPr>
        <p:txBody>
          <a:bodyPr wrap="none" rtlCol="0">
            <a:spAutoFit/>
          </a:bodyPr>
          <a:lstStyle/>
          <a:p>
            <a:r>
              <a:rPr lang="en-US" dirty="0"/>
              <a:t>Line Data:</a:t>
            </a:r>
          </a:p>
        </p:txBody>
      </p:sp>
    </p:spTree>
    <p:extLst>
      <p:ext uri="{BB962C8B-B14F-4D97-AF65-F5344CB8AC3E}">
        <p14:creationId xmlns:p14="http://schemas.microsoft.com/office/powerpoint/2010/main" val="2341168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A22217-65D4-41A4-95AB-6915B5CE6EA4}"/>
              </a:ext>
            </a:extLst>
          </p:cNvPr>
          <p:cNvSpPr txBox="1"/>
          <p:nvPr/>
        </p:nvSpPr>
        <p:spPr>
          <a:xfrm>
            <a:off x="457200" y="762000"/>
            <a:ext cx="4495800" cy="4247317"/>
          </a:xfrm>
          <a:prstGeom prst="rect">
            <a:avLst/>
          </a:prstGeom>
          <a:noFill/>
        </p:spPr>
        <p:txBody>
          <a:bodyPr wrap="square">
            <a:spAutoFit/>
          </a:bodyPr>
          <a:lstStyle/>
          <a:p>
            <a:r>
              <a:rPr lang="en-US" sz="1000" b="0" i="0" u="none" strike="noStrike" baseline="0" dirty="0">
                <a:solidFill>
                  <a:srgbClr val="3C763D"/>
                </a:solidFill>
                <a:latin typeface="Courier New" panose="02070309020205020404" pitchFamily="49" charset="0"/>
              </a:rPr>
              <a:t>% Vi - 1, Pi - 2, Qi - 3, </a:t>
            </a:r>
            <a:r>
              <a:rPr lang="en-US" sz="1000" b="0" i="0" u="none" strike="noStrike" baseline="0" dirty="0" err="1">
                <a:solidFill>
                  <a:srgbClr val="3C763D"/>
                </a:solidFill>
                <a:latin typeface="Courier New" panose="02070309020205020404" pitchFamily="49" charset="0"/>
              </a:rPr>
              <a:t>Pij</a:t>
            </a:r>
            <a:r>
              <a:rPr lang="en-US" sz="1000" b="0" i="0" u="none" strike="noStrike" baseline="0" dirty="0">
                <a:solidFill>
                  <a:srgbClr val="3C763D"/>
                </a:solidFill>
                <a:latin typeface="Courier New" panose="02070309020205020404" pitchFamily="49" charset="0"/>
              </a:rPr>
              <a:t> - 4, </a:t>
            </a:r>
            <a:r>
              <a:rPr lang="en-US" sz="1000" b="0" i="0" u="none" strike="noStrike" baseline="0" dirty="0" err="1">
                <a:solidFill>
                  <a:srgbClr val="3C763D"/>
                </a:solidFill>
                <a:latin typeface="Courier New" panose="02070309020205020404" pitchFamily="49" charset="0"/>
              </a:rPr>
              <a:t>Qij</a:t>
            </a:r>
            <a:r>
              <a:rPr lang="en-US" sz="1000" b="0" i="0" u="none" strike="noStrike" baseline="0" dirty="0">
                <a:solidFill>
                  <a:srgbClr val="3C763D"/>
                </a:solidFill>
                <a:latin typeface="Courier New" panose="02070309020205020404" pitchFamily="49" charset="0"/>
              </a:rPr>
              <a:t> - 5, </a:t>
            </a:r>
            <a:r>
              <a:rPr lang="en-US" sz="1000" b="0" i="0" u="none" strike="noStrike" baseline="0" dirty="0" err="1">
                <a:solidFill>
                  <a:srgbClr val="3C763D"/>
                </a:solidFill>
                <a:latin typeface="Courier New" panose="02070309020205020404" pitchFamily="49" charset="0"/>
              </a:rPr>
              <a:t>Iij</a:t>
            </a:r>
            <a:r>
              <a:rPr lang="en-US" sz="1000" b="0" i="0" u="none" strike="noStrike" baseline="0" dirty="0">
                <a:solidFill>
                  <a:srgbClr val="3C763D"/>
                </a:solidFill>
                <a:latin typeface="Courier New" panose="02070309020205020404" pitchFamily="49" charset="0"/>
              </a:rPr>
              <a:t> - 6;</a:t>
            </a:r>
          </a:p>
          <a:p>
            <a:endParaRPr lang="en-US" sz="1000" b="0" i="0" u="none" strike="noStrike" baseline="0" dirty="0">
              <a:solidFill>
                <a:srgbClr val="000000"/>
              </a:solidFill>
              <a:latin typeface="Courier New" panose="02070309020205020404" pitchFamily="49" charset="0"/>
            </a:endParaRPr>
          </a:p>
          <a:p>
            <a:r>
              <a:rPr lang="en-US" sz="1000" b="0" i="0" u="none" strike="noStrike" baseline="0" dirty="0">
                <a:solidFill>
                  <a:srgbClr val="3C763D"/>
                </a:solidFill>
                <a:latin typeface="Courier New" panose="02070309020205020404" pitchFamily="49" charset="0"/>
              </a:rPr>
              <a:t>%         |</a:t>
            </a:r>
            <a:r>
              <a:rPr lang="en-US" sz="1000" b="0" i="0" u="none" strike="noStrike" baseline="0" dirty="0" err="1">
                <a:solidFill>
                  <a:srgbClr val="3C763D"/>
                </a:solidFill>
                <a:latin typeface="Courier New" panose="02070309020205020404" pitchFamily="49" charset="0"/>
              </a:rPr>
              <a:t>Msnt</a:t>
            </a:r>
            <a:r>
              <a:rPr lang="en-US" sz="1000" b="0" i="0" u="none" strike="noStrike" baseline="0" dirty="0">
                <a:solidFill>
                  <a:srgbClr val="3C763D"/>
                </a:solidFill>
                <a:latin typeface="Courier New" panose="02070309020205020404" pitchFamily="49" charset="0"/>
              </a:rPr>
              <a:t> |Type | Value | From | To | </a:t>
            </a:r>
            <a:r>
              <a:rPr lang="en-US" sz="1000" b="0" i="0" u="none" strike="noStrike" baseline="0" dirty="0" err="1">
                <a:solidFill>
                  <a:srgbClr val="3C763D"/>
                </a:solidFill>
                <a:latin typeface="Courier New" panose="02070309020205020404" pitchFamily="49" charset="0"/>
              </a:rPr>
              <a:t>Rii</a:t>
            </a:r>
            <a:r>
              <a:rPr lang="en-US" sz="1000" b="0" i="0" u="none" strike="noStrike" baseline="0" dirty="0">
                <a:solidFill>
                  <a:srgbClr val="3C763D"/>
                </a:solidFill>
                <a:latin typeface="Courier New" panose="02070309020205020404" pitchFamily="49" charset="0"/>
              </a:rPr>
              <a:t> | </a:t>
            </a:r>
          </a:p>
          <a:p>
            <a:r>
              <a:rPr lang="en-US" sz="1000" b="0" i="0" u="none" strike="noStrike" baseline="0" dirty="0">
                <a:solidFill>
                  <a:srgbClr val="000000"/>
                </a:solidFill>
                <a:latin typeface="Courier New" panose="02070309020205020404" pitchFamily="49" charset="0"/>
              </a:rPr>
              <a:t>zdata14   = [ </a:t>
            </a:r>
            <a:r>
              <a:rPr lang="en-US" sz="1000" b="0" i="0" u="none" strike="noStrike" baseline="0" dirty="0">
                <a:solidFill>
                  <a:srgbClr val="3C763D"/>
                </a:solidFill>
                <a:latin typeface="Courier New" panose="02070309020205020404" pitchFamily="49" charset="0"/>
              </a:rPr>
              <a:t>%---- Voltage Magnitude ------------%</a:t>
            </a:r>
          </a:p>
          <a:p>
            <a:r>
              <a:rPr lang="en-US" sz="1000" b="0" i="0" u="none" strike="noStrike" baseline="0" dirty="0">
                <a:solidFill>
                  <a:srgbClr val="000000"/>
                </a:solidFill>
                <a:latin typeface="Courier New" panose="02070309020205020404" pitchFamily="49" charset="0"/>
              </a:rPr>
              <a:t>            1     1    1.06     1       0   9e-4;</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3C763D"/>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3C763D"/>
                </a:solidFill>
                <a:latin typeface="Courier New" panose="02070309020205020404" pitchFamily="49" charset="0"/>
              </a:rPr>
              <a:t>%---- Real Power Injection ---------%</a:t>
            </a:r>
          </a:p>
          <a:p>
            <a:r>
              <a:rPr lang="en-US" sz="1000" b="0" i="0" u="none" strike="noStrike" baseline="0" dirty="0">
                <a:solidFill>
                  <a:srgbClr val="000000"/>
                </a:solidFill>
                <a:latin typeface="Courier New" panose="02070309020205020404" pitchFamily="49" charset="0"/>
              </a:rPr>
              <a:t>            2     2    0.1830   2       0   1e-4;</a:t>
            </a:r>
          </a:p>
          <a:p>
            <a:r>
              <a:rPr lang="en-US" sz="1000" b="0" i="0" u="none" strike="noStrike" baseline="0" dirty="0">
                <a:solidFill>
                  <a:srgbClr val="000000"/>
                </a:solidFill>
                <a:latin typeface="Courier New" panose="02070309020205020404" pitchFamily="49" charset="0"/>
              </a:rPr>
              <a:t>            3     2   -0.9420   3       0   1e-4; </a:t>
            </a:r>
          </a:p>
          <a:p>
            <a:r>
              <a:rPr lang="en-US" sz="1000" b="0" i="0" u="none" strike="noStrike" baseline="0" dirty="0">
                <a:solidFill>
                  <a:srgbClr val="000000"/>
                </a:solidFill>
                <a:latin typeface="Courier New" panose="02070309020205020404" pitchFamily="49" charset="0"/>
              </a:rPr>
              <a:t>            4     2    0.00     7       0   1e-4;</a:t>
            </a:r>
          </a:p>
          <a:p>
            <a:r>
              <a:rPr lang="en-US" sz="1000" b="0" i="0" u="none" strike="noStrike" baseline="0" dirty="0">
                <a:solidFill>
                  <a:srgbClr val="000000"/>
                </a:solidFill>
                <a:latin typeface="Courier New" panose="02070309020205020404" pitchFamily="49" charset="0"/>
              </a:rPr>
              <a:t>            5     2    0.00     8       0   1e-4; </a:t>
            </a:r>
          </a:p>
          <a:p>
            <a:r>
              <a:rPr lang="en-US" sz="1000" b="0" i="0" u="none" strike="noStrike" baseline="0" dirty="0">
                <a:solidFill>
                  <a:srgbClr val="000000"/>
                </a:solidFill>
                <a:latin typeface="Courier New" panose="02070309020205020404" pitchFamily="49" charset="0"/>
              </a:rPr>
              <a:t>            6     2   -0.0900  10       0   1e-4;</a:t>
            </a:r>
          </a:p>
          <a:p>
            <a:r>
              <a:rPr lang="en-US" sz="1000" b="0" i="0" u="none" strike="noStrike" baseline="0" dirty="0">
                <a:solidFill>
                  <a:srgbClr val="000000"/>
                </a:solidFill>
                <a:latin typeface="Courier New" panose="02070309020205020404" pitchFamily="49" charset="0"/>
              </a:rPr>
              <a:t>            7     2   -0.0350  11       0   1e-4;</a:t>
            </a:r>
          </a:p>
          <a:p>
            <a:r>
              <a:rPr lang="en-US" sz="1000" b="0" i="0" u="none" strike="noStrike" baseline="0" dirty="0">
                <a:solidFill>
                  <a:srgbClr val="000000"/>
                </a:solidFill>
                <a:latin typeface="Courier New" panose="02070309020205020404" pitchFamily="49" charset="0"/>
              </a:rPr>
              <a:t>            8     2   -0.0610  12       0   1e-4; </a:t>
            </a:r>
          </a:p>
          <a:p>
            <a:r>
              <a:rPr lang="en-US" sz="1000" b="0" i="0" u="none" strike="noStrike" baseline="0" dirty="0">
                <a:solidFill>
                  <a:srgbClr val="000000"/>
                </a:solidFill>
                <a:latin typeface="Courier New" panose="02070309020205020404" pitchFamily="49" charset="0"/>
              </a:rPr>
              <a:t>            9     2   -0.1490  14       0   1e-4;</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3C763D"/>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3C763D"/>
                </a:solidFill>
                <a:latin typeface="Courier New" panose="02070309020205020404" pitchFamily="49" charset="0"/>
              </a:rPr>
              <a:t>%---- Reactive Power Injection ------%</a:t>
            </a:r>
          </a:p>
          <a:p>
            <a:r>
              <a:rPr lang="en-US" sz="1000" b="0" i="0" u="none" strike="noStrike" baseline="0" dirty="0">
                <a:solidFill>
                  <a:srgbClr val="000000"/>
                </a:solidFill>
                <a:latin typeface="Courier New" panose="02070309020205020404" pitchFamily="49" charset="0"/>
              </a:rPr>
              <a:t>           10     3    0.3523   2       0   1e-4;</a:t>
            </a:r>
          </a:p>
          <a:p>
            <a:r>
              <a:rPr lang="en-US" sz="1000" b="0" i="0" u="none" strike="noStrike" baseline="0" dirty="0">
                <a:solidFill>
                  <a:srgbClr val="000000"/>
                </a:solidFill>
                <a:latin typeface="Courier New" panose="02070309020205020404" pitchFamily="49" charset="0"/>
              </a:rPr>
              <a:t>           11     3    0.0876   3       0   1e-4; </a:t>
            </a:r>
          </a:p>
          <a:p>
            <a:r>
              <a:rPr lang="en-US" sz="1000" b="0" i="0" u="none" strike="noStrike" baseline="0" dirty="0">
                <a:solidFill>
                  <a:srgbClr val="000000"/>
                </a:solidFill>
                <a:latin typeface="Courier New" panose="02070309020205020404" pitchFamily="49" charset="0"/>
              </a:rPr>
              <a:t>           12     3    0.00     7       0   1e-4;</a:t>
            </a:r>
          </a:p>
          <a:p>
            <a:r>
              <a:rPr lang="en-US" sz="1000" b="0" i="0" u="none" strike="noStrike" baseline="0" dirty="0">
                <a:solidFill>
                  <a:srgbClr val="000000"/>
                </a:solidFill>
                <a:latin typeface="Courier New" panose="02070309020205020404" pitchFamily="49" charset="0"/>
              </a:rPr>
              <a:t>           13     3    0.2103   8       0   1e-4; </a:t>
            </a:r>
          </a:p>
          <a:p>
            <a:r>
              <a:rPr lang="en-US" sz="1000" b="0" i="0" u="none" strike="noStrike" baseline="0" dirty="0">
                <a:solidFill>
                  <a:srgbClr val="000000"/>
                </a:solidFill>
                <a:latin typeface="Courier New" panose="02070309020205020404" pitchFamily="49" charset="0"/>
              </a:rPr>
              <a:t>           14     3   -0.0580  10       0   1e-4;</a:t>
            </a:r>
          </a:p>
          <a:p>
            <a:r>
              <a:rPr lang="en-US" sz="1000" b="0" i="0" u="none" strike="noStrike" baseline="0" dirty="0">
                <a:solidFill>
                  <a:srgbClr val="000000"/>
                </a:solidFill>
                <a:latin typeface="Courier New" panose="02070309020205020404" pitchFamily="49" charset="0"/>
              </a:rPr>
              <a:t>           15     3   -0.0180  11       0   1e-4;</a:t>
            </a:r>
          </a:p>
          <a:p>
            <a:r>
              <a:rPr lang="en-US" sz="1000" b="0" i="0" u="none" strike="noStrike" baseline="0" dirty="0">
                <a:solidFill>
                  <a:srgbClr val="000000"/>
                </a:solidFill>
                <a:latin typeface="Courier New" panose="02070309020205020404" pitchFamily="49" charset="0"/>
              </a:rPr>
              <a:t>           16     3   -0.0160  12       0   1e-4; </a:t>
            </a:r>
          </a:p>
          <a:p>
            <a:r>
              <a:rPr lang="en-US" sz="1000" b="0" i="0" u="none" strike="noStrike" baseline="0" dirty="0">
                <a:solidFill>
                  <a:srgbClr val="000000"/>
                </a:solidFill>
                <a:latin typeface="Courier New" panose="02070309020205020404" pitchFamily="49" charset="0"/>
              </a:rPr>
              <a:t>           17     3   -0.0500  14       0   1e-4;</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3C763D"/>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a:t>
            </a:r>
            <a:endParaRPr lang="en-US" sz="1000" b="0" i="0" u="none" strike="noStrike" baseline="0" dirty="0">
              <a:solidFill>
                <a:srgbClr val="3C763D"/>
              </a:solidFill>
              <a:latin typeface="Courier New" panose="02070309020205020404" pitchFamily="49" charset="0"/>
            </a:endParaRPr>
          </a:p>
        </p:txBody>
      </p:sp>
      <p:sp>
        <p:nvSpPr>
          <p:cNvPr id="4" name="TextBox 3">
            <a:extLst>
              <a:ext uri="{FF2B5EF4-FFF2-40B4-BE49-F238E27FC236}">
                <a16:creationId xmlns:a16="http://schemas.microsoft.com/office/drawing/2014/main" id="{33C9E145-CDB6-45FE-B20C-2DC84E0CD323}"/>
              </a:ext>
            </a:extLst>
          </p:cNvPr>
          <p:cNvSpPr txBox="1"/>
          <p:nvPr/>
        </p:nvSpPr>
        <p:spPr>
          <a:xfrm>
            <a:off x="457200" y="152400"/>
            <a:ext cx="2600392" cy="461665"/>
          </a:xfrm>
          <a:prstGeom prst="rect">
            <a:avLst/>
          </a:prstGeom>
          <a:noFill/>
        </p:spPr>
        <p:txBody>
          <a:bodyPr wrap="none" rtlCol="0">
            <a:spAutoFit/>
          </a:bodyPr>
          <a:lstStyle/>
          <a:p>
            <a:r>
              <a:rPr lang="en-US" sz="2400" b="0" i="0" u="none" strike="noStrike" baseline="0" dirty="0">
                <a:latin typeface="Times" panose="02020603050405020304" pitchFamily="18" charset="0"/>
                <a:cs typeface="Times" panose="02020603050405020304" pitchFamily="18" charset="0"/>
              </a:rPr>
              <a:t>Measurement Data:</a:t>
            </a:r>
            <a:endParaRPr lang="en-US" dirty="0">
              <a:latin typeface="Times" panose="02020603050405020304" pitchFamily="18" charset="0"/>
              <a:cs typeface="Times" panose="02020603050405020304" pitchFamily="18" charset="0"/>
            </a:endParaRPr>
          </a:p>
        </p:txBody>
      </p:sp>
      <p:sp>
        <p:nvSpPr>
          <p:cNvPr id="8" name="TextBox 7">
            <a:extLst>
              <a:ext uri="{FF2B5EF4-FFF2-40B4-BE49-F238E27FC236}">
                <a16:creationId xmlns:a16="http://schemas.microsoft.com/office/drawing/2014/main" id="{549A88B4-E250-4599-9235-686FCCBD138F}"/>
              </a:ext>
            </a:extLst>
          </p:cNvPr>
          <p:cNvSpPr txBox="1"/>
          <p:nvPr/>
        </p:nvSpPr>
        <p:spPr>
          <a:xfrm>
            <a:off x="4591050" y="771525"/>
            <a:ext cx="4686300" cy="44012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3C763D"/>
                </a:solidFill>
                <a:effectLst/>
                <a:uLnTx/>
                <a:uFillTx/>
                <a:latin typeface="Courier New" panose="02070309020205020404" pitchFamily="49" charset="0"/>
                <a:ea typeface="+mn-ea"/>
                <a:cs typeface="+mn-cs"/>
              </a:rPr>
              <a:t>           %------ Real Power Flow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18     4    1.5708   1       2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19     4    0.7340   2       3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20     4   -0.5427   4       2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21     4    0.2707   4       7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22     4    0.1546   4       9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23     4   -0.4081   5       2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24     4    0.6006   5       4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25     4    0.4589   5       6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26     4    0.1834   6      13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27     4    0.2707   7       9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28     4   -0.0816  11       6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29     4    0.0188  12      13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3C763D"/>
                </a:solidFill>
                <a:effectLst/>
                <a:uLnTx/>
                <a:uFillTx/>
                <a:latin typeface="Courier New" panose="02070309020205020404" pitchFamily="49"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3C763D"/>
                </a:solidFill>
                <a:effectLst/>
                <a:uLnTx/>
                <a:uFillTx/>
                <a:latin typeface="Courier New" panose="02070309020205020404" pitchFamily="49" charset="0"/>
                <a:ea typeface="+mn-ea"/>
                <a:cs typeface="+mn-cs"/>
              </a:rPr>
              <a:t>%------ Real Power Flow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30     5   -0.1748   1       2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31     5    0.0594   2       3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32     5    0.0213   4       2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33     5   -0.1540   4       7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34     5   -0.0264   4       9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35     5   -0.0193   5       2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36     5   -0.1006   5       4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37     5   -0.2084   5       6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38     5    0.0998   6      13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39     5    0.1480   7       9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40     5   -0.0864  11       6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41     5    0.0141  12      13   64e-6;];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3C763D"/>
                </a:solidFill>
                <a:effectLst/>
                <a:uLnTx/>
                <a:uFillTx/>
                <a:latin typeface="Courier New" panose="02070309020205020404" pitchFamily="49" charset="0"/>
                <a:ea typeface="+mn-ea"/>
                <a:cs typeface="+mn-cs"/>
              </a:rPr>
              <a:t>%--------------------------------------%</a:t>
            </a:r>
            <a:endParaRPr lang="en-US" dirty="0"/>
          </a:p>
        </p:txBody>
      </p:sp>
      <p:cxnSp>
        <p:nvCxnSpPr>
          <p:cNvPr id="10" name="Connector: Elbow 9">
            <a:extLst>
              <a:ext uri="{FF2B5EF4-FFF2-40B4-BE49-F238E27FC236}">
                <a16:creationId xmlns:a16="http://schemas.microsoft.com/office/drawing/2014/main" id="{6B4A912E-F4D3-4B9A-8105-16298A310EA8}"/>
              </a:ext>
            </a:extLst>
          </p:cNvPr>
          <p:cNvCxnSpPr>
            <a:cxnSpLocks/>
            <a:stCxn id="3" idx="2"/>
          </p:cNvCxnSpPr>
          <p:nvPr/>
        </p:nvCxnSpPr>
        <p:spPr bwMode="auto">
          <a:xfrm rot="5400000" flipH="1" flipV="1">
            <a:off x="1552992" y="1609308"/>
            <a:ext cx="4552117" cy="2247902"/>
          </a:xfrm>
          <a:prstGeom prst="bentConnector3">
            <a:avLst>
              <a:gd name="adj1" fmla="val -5022"/>
            </a:avLst>
          </a:prstGeom>
          <a:solidFill>
            <a:schemeClr val="accent1"/>
          </a:solidFill>
          <a:ln w="9525"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E2EDFF9F-1DB7-4A65-AAA8-0FCACA46C013}"/>
              </a:ext>
            </a:extLst>
          </p:cNvPr>
          <p:cNvCxnSpPr/>
          <p:nvPr/>
        </p:nvCxnSpPr>
        <p:spPr bwMode="auto">
          <a:xfrm>
            <a:off x="4953000" y="457200"/>
            <a:ext cx="20574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DA20594E-0C57-47DB-9CD7-C2A281A997E6}"/>
              </a:ext>
            </a:extLst>
          </p:cNvPr>
          <p:cNvCxnSpPr/>
          <p:nvPr/>
        </p:nvCxnSpPr>
        <p:spPr bwMode="auto">
          <a:xfrm>
            <a:off x="7010400" y="457200"/>
            <a:ext cx="0" cy="304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511689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110431-5618-4E1A-B675-E8DCBF42E543}"/>
              </a:ext>
            </a:extLst>
          </p:cNvPr>
          <p:cNvSpPr txBox="1"/>
          <p:nvPr/>
        </p:nvSpPr>
        <p:spPr>
          <a:xfrm>
            <a:off x="152400" y="381000"/>
            <a:ext cx="7032951" cy="461665"/>
          </a:xfrm>
          <a:prstGeom prst="rect">
            <a:avLst/>
          </a:prstGeom>
          <a:noFill/>
        </p:spPr>
        <p:txBody>
          <a:bodyPr wrap="none" rtlCol="0">
            <a:spAutoFit/>
          </a:bodyPr>
          <a:lstStyle/>
          <a:p>
            <a:r>
              <a:rPr lang="en-US" b="0" i="0" u="none" strike="noStrike" baseline="0" dirty="0">
                <a:latin typeface="Times" panose="02020603050405020304" pitchFamily="18" charset="0"/>
                <a:cs typeface="Times" panose="02020603050405020304" pitchFamily="18" charset="0"/>
              </a:rPr>
              <a:t>State Estimation using Weighted Least Square Method:</a:t>
            </a:r>
          </a:p>
        </p:txBody>
      </p:sp>
      <p:sp>
        <p:nvSpPr>
          <p:cNvPr id="4" name="TextBox 3">
            <a:extLst>
              <a:ext uri="{FF2B5EF4-FFF2-40B4-BE49-F238E27FC236}">
                <a16:creationId xmlns:a16="http://schemas.microsoft.com/office/drawing/2014/main" id="{C2B04883-FAC5-466E-9B4A-711787CB8403}"/>
              </a:ext>
            </a:extLst>
          </p:cNvPr>
          <p:cNvSpPr txBox="1"/>
          <p:nvPr/>
        </p:nvSpPr>
        <p:spPr>
          <a:xfrm>
            <a:off x="1123950" y="1219200"/>
            <a:ext cx="7837325" cy="4862870"/>
          </a:xfrm>
          <a:prstGeom prst="rect">
            <a:avLst/>
          </a:prstGeom>
          <a:noFill/>
        </p:spPr>
        <p:txBody>
          <a:bodyPr wrap="square">
            <a:spAutoFit/>
          </a:bodyPr>
          <a:lstStyle/>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000000"/>
                </a:solidFill>
                <a:latin typeface="Courier New" panose="02070309020205020404" pitchFamily="49" charset="0"/>
              </a:rPr>
              <a:t>num = 14; </a:t>
            </a:r>
            <a:r>
              <a:rPr lang="en-US" sz="1000" b="0" i="0" u="none" strike="noStrike" baseline="0" dirty="0">
                <a:solidFill>
                  <a:srgbClr val="3C763D"/>
                </a:solidFill>
                <a:latin typeface="Courier New" panose="02070309020205020404" pitchFamily="49" charset="0"/>
              </a:rPr>
              <a:t>% IEEE - 14 bus system</a:t>
            </a:r>
          </a:p>
          <a:p>
            <a:r>
              <a:rPr lang="en-US" sz="1000" b="0" i="0" u="none" strike="noStrike" baseline="0" dirty="0" err="1">
                <a:solidFill>
                  <a:srgbClr val="000000"/>
                </a:solidFill>
                <a:latin typeface="Courier New" panose="02070309020205020404" pitchFamily="49" charset="0"/>
              </a:rPr>
              <a:t>ybus</a:t>
            </a:r>
            <a:r>
              <a:rPr lang="en-US" sz="1000" b="0" i="0" u="none" strike="noStrike" baseline="0" dirty="0">
                <a:solidFill>
                  <a:srgbClr val="000000"/>
                </a:solidFill>
                <a:latin typeface="Courier New" panose="02070309020205020404" pitchFamily="49" charset="0"/>
              </a:rPr>
              <a:t> = </a:t>
            </a:r>
            <a:r>
              <a:rPr lang="en-US" sz="1000" b="0" i="0" u="none" strike="noStrike" baseline="0" dirty="0" err="1">
                <a:solidFill>
                  <a:srgbClr val="000000"/>
                </a:solidFill>
                <a:latin typeface="Courier New" panose="02070309020205020404" pitchFamily="49" charset="0"/>
              </a:rPr>
              <a:t>ybusppg</a:t>
            </a:r>
            <a:r>
              <a:rPr lang="en-US" sz="1000" b="0" i="0" u="none" strike="noStrike" baseline="0" dirty="0">
                <a:solidFill>
                  <a:srgbClr val="000000"/>
                </a:solidFill>
                <a:latin typeface="Courier New" panose="02070309020205020404" pitchFamily="49" charset="0"/>
              </a:rPr>
              <a:t>(num); </a:t>
            </a:r>
            <a:r>
              <a:rPr lang="en-US" sz="1000" b="0" i="0" u="none" strike="noStrike" baseline="0" dirty="0">
                <a:solidFill>
                  <a:srgbClr val="3C763D"/>
                </a:solidFill>
                <a:latin typeface="Courier New" panose="02070309020205020404" pitchFamily="49" charset="0"/>
              </a:rPr>
              <a:t>% Get </a:t>
            </a:r>
            <a:r>
              <a:rPr lang="en-US" sz="1000" b="0" i="0" u="none" strike="noStrike" baseline="0" dirty="0" err="1">
                <a:solidFill>
                  <a:srgbClr val="3C763D"/>
                </a:solidFill>
                <a:latin typeface="Courier New" panose="02070309020205020404" pitchFamily="49" charset="0"/>
              </a:rPr>
              <a:t>YBus</a:t>
            </a:r>
            <a:endParaRPr lang="en-US" sz="1000" b="0" i="0" u="none" strike="noStrike" baseline="0" dirty="0">
              <a:solidFill>
                <a:srgbClr val="3C763D"/>
              </a:solidFill>
              <a:latin typeface="Courier New" panose="02070309020205020404" pitchFamily="49" charset="0"/>
            </a:endParaRPr>
          </a:p>
          <a:p>
            <a:r>
              <a:rPr lang="en-US" sz="1000" b="0" i="0" u="none" strike="noStrike" baseline="0" dirty="0" err="1">
                <a:solidFill>
                  <a:srgbClr val="000000"/>
                </a:solidFill>
                <a:latin typeface="Courier New" panose="02070309020205020404" pitchFamily="49" charset="0"/>
              </a:rPr>
              <a:t>zdata</a:t>
            </a:r>
            <a:r>
              <a:rPr lang="en-US" sz="1000" b="0" i="0" u="none" strike="noStrike" baseline="0" dirty="0">
                <a:solidFill>
                  <a:srgbClr val="000000"/>
                </a:solidFill>
                <a:latin typeface="Courier New" panose="02070309020205020404" pitchFamily="49" charset="0"/>
              </a:rPr>
              <a:t> = </a:t>
            </a:r>
            <a:r>
              <a:rPr lang="en-US" sz="1000" b="0" i="0" u="none" strike="noStrike" baseline="0" dirty="0" err="1">
                <a:solidFill>
                  <a:srgbClr val="000000"/>
                </a:solidFill>
                <a:latin typeface="Courier New" panose="02070309020205020404" pitchFamily="49" charset="0"/>
              </a:rPr>
              <a:t>zdatas</a:t>
            </a:r>
            <a:r>
              <a:rPr lang="en-US" sz="1000" b="0" i="0" u="none" strike="noStrike" baseline="0" dirty="0">
                <a:solidFill>
                  <a:srgbClr val="000000"/>
                </a:solidFill>
                <a:latin typeface="Courier New" panose="02070309020205020404" pitchFamily="49" charset="0"/>
              </a:rPr>
              <a:t>(num); </a:t>
            </a:r>
            <a:r>
              <a:rPr lang="en-US" sz="1000" b="0" i="0" u="none" strike="noStrike" baseline="0" dirty="0">
                <a:solidFill>
                  <a:srgbClr val="3C763D"/>
                </a:solidFill>
                <a:latin typeface="Courier New" panose="02070309020205020404" pitchFamily="49" charset="0"/>
              </a:rPr>
              <a:t>% Get Measurement data</a:t>
            </a:r>
          </a:p>
          <a:p>
            <a:r>
              <a:rPr lang="en-US" sz="1000" b="0" i="0" u="none" strike="noStrike" baseline="0" dirty="0" err="1">
                <a:solidFill>
                  <a:srgbClr val="000000"/>
                </a:solidFill>
                <a:latin typeface="Courier New" panose="02070309020205020404" pitchFamily="49" charset="0"/>
              </a:rPr>
              <a:t>bpq</a:t>
            </a:r>
            <a:r>
              <a:rPr lang="en-US" sz="1000" b="0" i="0" u="none" strike="noStrike" baseline="0" dirty="0">
                <a:solidFill>
                  <a:srgbClr val="000000"/>
                </a:solidFill>
                <a:latin typeface="Courier New" panose="02070309020205020404" pitchFamily="49" charset="0"/>
              </a:rPr>
              <a:t> = </a:t>
            </a:r>
            <a:r>
              <a:rPr lang="en-US" sz="1000" b="0" i="0" u="none" strike="noStrike" baseline="0" dirty="0" err="1">
                <a:solidFill>
                  <a:srgbClr val="000000"/>
                </a:solidFill>
                <a:latin typeface="Courier New" panose="02070309020205020404" pitchFamily="49" charset="0"/>
              </a:rPr>
              <a:t>bbusppg</a:t>
            </a:r>
            <a:r>
              <a:rPr lang="en-US" sz="1000" b="0" i="0" u="none" strike="noStrike" baseline="0" dirty="0">
                <a:solidFill>
                  <a:srgbClr val="000000"/>
                </a:solidFill>
                <a:latin typeface="Courier New" panose="02070309020205020404" pitchFamily="49" charset="0"/>
              </a:rPr>
              <a:t>(num); </a:t>
            </a:r>
            <a:r>
              <a:rPr lang="en-US" sz="1000" b="0" i="0" u="none" strike="noStrike" baseline="0" dirty="0">
                <a:solidFill>
                  <a:srgbClr val="3C763D"/>
                </a:solidFill>
                <a:latin typeface="Courier New" panose="02070309020205020404" pitchFamily="49" charset="0"/>
              </a:rPr>
              <a:t>% Get B data</a:t>
            </a:r>
          </a:p>
          <a:p>
            <a:r>
              <a:rPr lang="en-US" sz="1000" b="0" i="0" u="none" strike="noStrike" baseline="0" dirty="0" err="1">
                <a:solidFill>
                  <a:srgbClr val="000000"/>
                </a:solidFill>
                <a:latin typeface="Courier New" panose="02070309020205020404" pitchFamily="49" charset="0"/>
              </a:rPr>
              <a:t>nbus</a:t>
            </a:r>
            <a:r>
              <a:rPr lang="en-US" sz="1000" b="0" i="0" u="none" strike="noStrike" baseline="0" dirty="0">
                <a:solidFill>
                  <a:srgbClr val="000000"/>
                </a:solidFill>
                <a:latin typeface="Courier New" panose="02070309020205020404" pitchFamily="49" charset="0"/>
              </a:rPr>
              <a:t> = max(max(</a:t>
            </a:r>
            <a:r>
              <a:rPr lang="en-US" sz="1000" b="0" i="0" u="none" strike="noStrike" baseline="0" dirty="0" err="1">
                <a:solidFill>
                  <a:srgbClr val="000000"/>
                </a:solidFill>
                <a:latin typeface="Courier New" panose="02070309020205020404" pitchFamily="49" charset="0"/>
              </a:rPr>
              <a:t>zdata</a:t>
            </a:r>
            <a:r>
              <a:rPr lang="en-US" sz="1000" b="0" i="0" u="none" strike="noStrike" baseline="0" dirty="0">
                <a:solidFill>
                  <a:srgbClr val="000000"/>
                </a:solidFill>
                <a:latin typeface="Courier New" panose="02070309020205020404" pitchFamily="49" charset="0"/>
              </a:rPr>
              <a:t>(:,4)),max(</a:t>
            </a:r>
            <a:r>
              <a:rPr lang="en-US" sz="1000" b="0" i="0" u="none" strike="noStrike" baseline="0" dirty="0" err="1">
                <a:solidFill>
                  <a:srgbClr val="000000"/>
                </a:solidFill>
                <a:latin typeface="Courier New" panose="02070309020205020404" pitchFamily="49" charset="0"/>
              </a:rPr>
              <a:t>zdata</a:t>
            </a:r>
            <a:r>
              <a:rPr lang="en-US" sz="1000" b="0" i="0" u="none" strike="noStrike" baseline="0" dirty="0">
                <a:solidFill>
                  <a:srgbClr val="000000"/>
                </a:solidFill>
                <a:latin typeface="Courier New" panose="02070309020205020404" pitchFamily="49" charset="0"/>
              </a:rPr>
              <a:t>(:,5))); </a:t>
            </a:r>
            <a:r>
              <a:rPr lang="en-US" sz="1000" b="0" i="0" u="none" strike="noStrike" baseline="0" dirty="0">
                <a:solidFill>
                  <a:srgbClr val="3C763D"/>
                </a:solidFill>
                <a:latin typeface="Courier New" panose="02070309020205020404" pitchFamily="49" charset="0"/>
              </a:rPr>
              <a:t>% Get number of buses</a:t>
            </a:r>
          </a:p>
          <a:p>
            <a:r>
              <a:rPr lang="en-US" sz="1000" b="0" i="0" u="none" strike="noStrike" baseline="0" dirty="0">
                <a:solidFill>
                  <a:srgbClr val="000000"/>
                </a:solidFill>
                <a:latin typeface="Courier New" panose="02070309020205020404" pitchFamily="49" charset="0"/>
              </a:rPr>
              <a:t>type = </a:t>
            </a:r>
            <a:r>
              <a:rPr lang="en-US" sz="1000" b="0" i="0" u="none" strike="noStrike" baseline="0" dirty="0" err="1">
                <a:solidFill>
                  <a:srgbClr val="000000"/>
                </a:solidFill>
                <a:latin typeface="Courier New" panose="02070309020205020404" pitchFamily="49" charset="0"/>
              </a:rPr>
              <a:t>zdata</a:t>
            </a:r>
            <a:r>
              <a:rPr lang="en-US" sz="1000" b="0" i="0" u="none" strike="noStrike" baseline="0" dirty="0">
                <a:solidFill>
                  <a:srgbClr val="000000"/>
                </a:solidFill>
                <a:latin typeface="Courier New" panose="02070309020205020404" pitchFamily="49" charset="0"/>
              </a:rPr>
              <a:t>(:,2); </a:t>
            </a:r>
            <a:r>
              <a:rPr lang="en-US" sz="1000" b="0" i="0" u="none" strike="noStrike" baseline="0" dirty="0">
                <a:solidFill>
                  <a:srgbClr val="3C763D"/>
                </a:solidFill>
                <a:latin typeface="Courier New" panose="02070309020205020404" pitchFamily="49" charset="0"/>
              </a:rPr>
              <a:t>% Type of measurement, Vi - 1, Pi - 2, Qi - 3, </a:t>
            </a:r>
            <a:r>
              <a:rPr lang="en-US" sz="1000" b="0" i="0" u="none" strike="noStrike" baseline="0" dirty="0" err="1">
                <a:solidFill>
                  <a:srgbClr val="3C763D"/>
                </a:solidFill>
                <a:latin typeface="Courier New" panose="02070309020205020404" pitchFamily="49" charset="0"/>
              </a:rPr>
              <a:t>Pij</a:t>
            </a:r>
            <a:r>
              <a:rPr lang="en-US" sz="1000" b="0" i="0" u="none" strike="noStrike" baseline="0" dirty="0">
                <a:solidFill>
                  <a:srgbClr val="3C763D"/>
                </a:solidFill>
                <a:latin typeface="Courier New" panose="02070309020205020404" pitchFamily="49" charset="0"/>
              </a:rPr>
              <a:t> - 4, </a:t>
            </a:r>
            <a:r>
              <a:rPr lang="en-US" sz="1000" b="0" i="0" u="none" strike="noStrike" baseline="0" dirty="0" err="1">
                <a:solidFill>
                  <a:srgbClr val="3C763D"/>
                </a:solidFill>
                <a:latin typeface="Courier New" panose="02070309020205020404" pitchFamily="49" charset="0"/>
              </a:rPr>
              <a:t>Qij</a:t>
            </a:r>
            <a:r>
              <a:rPr lang="en-US" sz="1000" b="0" i="0" u="none" strike="noStrike" baseline="0" dirty="0">
                <a:solidFill>
                  <a:srgbClr val="3C763D"/>
                </a:solidFill>
                <a:latin typeface="Courier New" panose="02070309020205020404" pitchFamily="49" charset="0"/>
              </a:rPr>
              <a:t> - 5, </a:t>
            </a:r>
            <a:r>
              <a:rPr lang="en-US" sz="1000" b="0" i="0" u="none" strike="noStrike" baseline="0" dirty="0" err="1">
                <a:solidFill>
                  <a:srgbClr val="3C763D"/>
                </a:solidFill>
                <a:latin typeface="Courier New" panose="02070309020205020404" pitchFamily="49" charset="0"/>
              </a:rPr>
              <a:t>Iij</a:t>
            </a:r>
            <a:r>
              <a:rPr lang="en-US" sz="1000" b="0" i="0" u="none" strike="noStrike" baseline="0" dirty="0">
                <a:solidFill>
                  <a:srgbClr val="3C763D"/>
                </a:solidFill>
                <a:latin typeface="Courier New" panose="02070309020205020404" pitchFamily="49" charset="0"/>
              </a:rPr>
              <a:t> - 6</a:t>
            </a:r>
          </a:p>
          <a:p>
            <a:r>
              <a:rPr lang="en-US" sz="1000" b="0" i="0" u="none" strike="noStrike" baseline="0" dirty="0">
                <a:solidFill>
                  <a:srgbClr val="000000"/>
                </a:solidFill>
                <a:latin typeface="Courier New" panose="02070309020205020404" pitchFamily="49" charset="0"/>
              </a:rPr>
              <a:t>z = </a:t>
            </a:r>
            <a:r>
              <a:rPr lang="en-US" sz="1000" b="0" i="0" u="none" strike="noStrike" baseline="0" dirty="0" err="1">
                <a:solidFill>
                  <a:srgbClr val="000000"/>
                </a:solidFill>
                <a:latin typeface="Courier New" panose="02070309020205020404" pitchFamily="49" charset="0"/>
              </a:rPr>
              <a:t>zdata</a:t>
            </a:r>
            <a:r>
              <a:rPr lang="en-US" sz="1000" b="0" i="0" u="none" strike="noStrike" baseline="0" dirty="0">
                <a:solidFill>
                  <a:srgbClr val="000000"/>
                </a:solidFill>
                <a:latin typeface="Courier New" panose="02070309020205020404" pitchFamily="49" charset="0"/>
              </a:rPr>
              <a:t>(:,3); </a:t>
            </a:r>
            <a:r>
              <a:rPr lang="en-US" sz="1000" b="0" i="0" u="none" strike="noStrike" baseline="0" dirty="0">
                <a:solidFill>
                  <a:srgbClr val="3C763D"/>
                </a:solidFill>
                <a:latin typeface="Courier New" panose="02070309020205020404" pitchFamily="49" charset="0"/>
              </a:rPr>
              <a:t>% </a:t>
            </a:r>
            <a:r>
              <a:rPr lang="en-US" sz="1000" b="0" i="0" u="none" strike="noStrike" baseline="0" dirty="0" err="1">
                <a:solidFill>
                  <a:srgbClr val="3C763D"/>
                </a:solidFill>
                <a:latin typeface="Courier New" panose="02070309020205020404" pitchFamily="49" charset="0"/>
              </a:rPr>
              <a:t>Measuement</a:t>
            </a:r>
            <a:r>
              <a:rPr lang="en-US" sz="1000" b="0" i="0" u="none" strike="noStrike" baseline="0" dirty="0">
                <a:solidFill>
                  <a:srgbClr val="3C763D"/>
                </a:solidFill>
                <a:latin typeface="Courier New" panose="02070309020205020404" pitchFamily="49" charset="0"/>
              </a:rPr>
              <a:t> values</a:t>
            </a:r>
          </a:p>
          <a:p>
            <a:r>
              <a:rPr lang="en-US" sz="1000" b="0" i="0" u="none" strike="noStrike" baseline="0" dirty="0" err="1">
                <a:solidFill>
                  <a:srgbClr val="000000"/>
                </a:solidFill>
                <a:latin typeface="Courier New" panose="02070309020205020404" pitchFamily="49" charset="0"/>
              </a:rPr>
              <a:t>fbus</a:t>
            </a:r>
            <a:r>
              <a:rPr lang="en-US" sz="1000" b="0" i="0" u="none" strike="noStrike" baseline="0" dirty="0">
                <a:solidFill>
                  <a:srgbClr val="000000"/>
                </a:solidFill>
                <a:latin typeface="Courier New" panose="02070309020205020404" pitchFamily="49" charset="0"/>
              </a:rPr>
              <a:t> = </a:t>
            </a:r>
            <a:r>
              <a:rPr lang="en-US" sz="1000" b="0" i="0" u="none" strike="noStrike" baseline="0" dirty="0" err="1">
                <a:solidFill>
                  <a:srgbClr val="000000"/>
                </a:solidFill>
                <a:latin typeface="Courier New" panose="02070309020205020404" pitchFamily="49" charset="0"/>
              </a:rPr>
              <a:t>zdata</a:t>
            </a:r>
            <a:r>
              <a:rPr lang="en-US" sz="1000" b="0" i="0" u="none" strike="noStrike" baseline="0" dirty="0">
                <a:solidFill>
                  <a:srgbClr val="000000"/>
                </a:solidFill>
                <a:latin typeface="Courier New" panose="02070309020205020404" pitchFamily="49" charset="0"/>
              </a:rPr>
              <a:t>(:,4); </a:t>
            </a:r>
            <a:r>
              <a:rPr lang="en-US" sz="1000" b="0" i="0" u="none" strike="noStrike" baseline="0" dirty="0">
                <a:solidFill>
                  <a:srgbClr val="3C763D"/>
                </a:solidFill>
                <a:latin typeface="Courier New" panose="02070309020205020404" pitchFamily="49" charset="0"/>
              </a:rPr>
              <a:t>% From bus</a:t>
            </a:r>
          </a:p>
          <a:p>
            <a:r>
              <a:rPr lang="en-US" sz="1000" b="0" i="0" u="none" strike="noStrike" baseline="0" dirty="0" err="1">
                <a:solidFill>
                  <a:srgbClr val="000000"/>
                </a:solidFill>
                <a:latin typeface="Courier New" panose="02070309020205020404" pitchFamily="49" charset="0"/>
              </a:rPr>
              <a:t>tbus</a:t>
            </a:r>
            <a:r>
              <a:rPr lang="en-US" sz="1000" b="0" i="0" u="none" strike="noStrike" baseline="0" dirty="0">
                <a:solidFill>
                  <a:srgbClr val="000000"/>
                </a:solidFill>
                <a:latin typeface="Courier New" panose="02070309020205020404" pitchFamily="49" charset="0"/>
              </a:rPr>
              <a:t> = </a:t>
            </a:r>
            <a:r>
              <a:rPr lang="en-US" sz="1000" b="0" i="0" u="none" strike="noStrike" baseline="0" dirty="0" err="1">
                <a:solidFill>
                  <a:srgbClr val="000000"/>
                </a:solidFill>
                <a:latin typeface="Courier New" panose="02070309020205020404" pitchFamily="49" charset="0"/>
              </a:rPr>
              <a:t>zdata</a:t>
            </a:r>
            <a:r>
              <a:rPr lang="en-US" sz="1000" b="0" i="0" u="none" strike="noStrike" baseline="0" dirty="0">
                <a:solidFill>
                  <a:srgbClr val="000000"/>
                </a:solidFill>
                <a:latin typeface="Courier New" panose="02070309020205020404" pitchFamily="49" charset="0"/>
              </a:rPr>
              <a:t>(:,5); </a:t>
            </a:r>
            <a:r>
              <a:rPr lang="en-US" sz="1000" b="0" i="0" u="none" strike="noStrike" baseline="0" dirty="0">
                <a:solidFill>
                  <a:srgbClr val="3C763D"/>
                </a:solidFill>
                <a:latin typeface="Courier New" panose="02070309020205020404" pitchFamily="49" charset="0"/>
              </a:rPr>
              <a:t>% To bus</a:t>
            </a:r>
          </a:p>
          <a:p>
            <a:r>
              <a:rPr lang="en-US" sz="1000" b="0" i="0" u="none" strike="noStrike" baseline="0" dirty="0">
                <a:solidFill>
                  <a:srgbClr val="000000"/>
                </a:solidFill>
                <a:latin typeface="Courier New" panose="02070309020205020404" pitchFamily="49" charset="0"/>
              </a:rPr>
              <a:t>Ri = </a:t>
            </a:r>
            <a:r>
              <a:rPr lang="en-US" sz="1000" b="0" i="0" u="none" strike="noStrike" baseline="0" dirty="0" err="1">
                <a:solidFill>
                  <a:srgbClr val="000000"/>
                </a:solidFill>
                <a:latin typeface="Courier New" panose="02070309020205020404" pitchFamily="49" charset="0"/>
              </a:rPr>
              <a:t>diag</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zdata</a:t>
            </a:r>
            <a:r>
              <a:rPr lang="en-US" sz="1000" b="0" i="0" u="none" strike="noStrike" baseline="0" dirty="0">
                <a:solidFill>
                  <a:srgbClr val="000000"/>
                </a:solidFill>
                <a:latin typeface="Courier New" panose="02070309020205020404" pitchFamily="49" charset="0"/>
              </a:rPr>
              <a:t>(:,6)); </a:t>
            </a:r>
            <a:r>
              <a:rPr lang="en-US" sz="1000" b="0" i="0" u="none" strike="noStrike" baseline="0" dirty="0">
                <a:solidFill>
                  <a:srgbClr val="3C763D"/>
                </a:solidFill>
                <a:latin typeface="Courier New" panose="02070309020205020404" pitchFamily="49" charset="0"/>
              </a:rPr>
              <a:t>% Measurement Error</a:t>
            </a:r>
          </a:p>
          <a:p>
            <a:r>
              <a:rPr lang="en-US" sz="1000" b="0" i="0" u="none" strike="noStrike" baseline="0" dirty="0">
                <a:solidFill>
                  <a:srgbClr val="000000"/>
                </a:solidFill>
                <a:latin typeface="Courier New" panose="02070309020205020404" pitchFamily="49" charset="0"/>
              </a:rPr>
              <a:t>V = ones(nbus,1); </a:t>
            </a:r>
            <a:r>
              <a:rPr lang="en-US" sz="1000" b="0" i="0" u="none" strike="noStrike" baseline="0" dirty="0">
                <a:solidFill>
                  <a:srgbClr val="3C763D"/>
                </a:solidFill>
                <a:latin typeface="Courier New" panose="02070309020205020404" pitchFamily="49" charset="0"/>
              </a:rPr>
              <a:t>% Initialize the bus voltages</a:t>
            </a:r>
          </a:p>
          <a:p>
            <a:r>
              <a:rPr lang="en-US" sz="1000" b="0" i="0" u="none" strike="noStrike" baseline="0" dirty="0">
                <a:solidFill>
                  <a:srgbClr val="000000"/>
                </a:solidFill>
                <a:latin typeface="Courier New" panose="02070309020205020404" pitchFamily="49" charset="0"/>
              </a:rPr>
              <a:t>del = zeros(nbus,1); </a:t>
            </a:r>
            <a:r>
              <a:rPr lang="en-US" sz="1000" b="0" i="0" u="none" strike="noStrike" baseline="0" dirty="0">
                <a:solidFill>
                  <a:srgbClr val="3C763D"/>
                </a:solidFill>
                <a:latin typeface="Courier New" panose="02070309020205020404" pitchFamily="49" charset="0"/>
              </a:rPr>
              <a:t>% Initialize the bus angles</a:t>
            </a:r>
          </a:p>
          <a:p>
            <a:r>
              <a:rPr lang="en-US" sz="1000" b="0" i="0" u="none" strike="noStrike" baseline="0" dirty="0">
                <a:solidFill>
                  <a:srgbClr val="000000"/>
                </a:solidFill>
                <a:latin typeface="Courier New" panose="02070309020205020404" pitchFamily="49" charset="0"/>
              </a:rPr>
              <a:t>E = [del(2:end); V];   </a:t>
            </a:r>
            <a:r>
              <a:rPr lang="en-US" sz="1000" b="0" i="0" u="none" strike="noStrike" baseline="0" dirty="0">
                <a:solidFill>
                  <a:srgbClr val="3C763D"/>
                </a:solidFill>
                <a:latin typeface="Courier New" panose="02070309020205020404" pitchFamily="49" charset="0"/>
              </a:rPr>
              <a:t>% State Vector</a:t>
            </a:r>
          </a:p>
          <a:p>
            <a:r>
              <a:rPr lang="en-US" sz="1000" b="0" i="0" u="none" strike="noStrike" baseline="0" dirty="0">
                <a:solidFill>
                  <a:srgbClr val="000000"/>
                </a:solidFill>
                <a:latin typeface="Courier New" panose="02070309020205020404" pitchFamily="49" charset="0"/>
              </a:rPr>
              <a:t>G = real(</a:t>
            </a:r>
            <a:r>
              <a:rPr lang="en-US" sz="1000" b="0" i="0" u="none" strike="noStrike" baseline="0" dirty="0" err="1">
                <a:solidFill>
                  <a:srgbClr val="000000"/>
                </a:solidFill>
                <a:latin typeface="Courier New" panose="02070309020205020404" pitchFamily="49" charset="0"/>
              </a:rPr>
              <a:t>ybus</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B = </a:t>
            </a:r>
            <a:r>
              <a:rPr lang="en-US" sz="1000" b="0" i="0" u="none" strike="noStrike" baseline="0" dirty="0" err="1">
                <a:solidFill>
                  <a:srgbClr val="000000"/>
                </a:solidFill>
                <a:latin typeface="Courier New" panose="02070309020205020404" pitchFamily="49" charset="0"/>
              </a:rPr>
              <a:t>imag</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ybus</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000000"/>
                </a:solidFill>
                <a:latin typeface="Courier New" panose="02070309020205020404" pitchFamily="49" charset="0"/>
              </a:rPr>
              <a:t>vi = find(type == 1); </a:t>
            </a:r>
            <a:r>
              <a:rPr lang="en-US" sz="1000" b="0" i="0" u="none" strike="noStrike" baseline="0" dirty="0">
                <a:solidFill>
                  <a:srgbClr val="3C763D"/>
                </a:solidFill>
                <a:latin typeface="Courier New" panose="02070309020205020404" pitchFamily="49" charset="0"/>
              </a:rPr>
              <a:t>% Index of voltage magnitude measurements</a:t>
            </a:r>
          </a:p>
          <a:p>
            <a:r>
              <a:rPr lang="en-US" sz="1000" b="0" i="0" u="none" strike="noStrike" baseline="0" dirty="0" err="1">
                <a:solidFill>
                  <a:srgbClr val="000000"/>
                </a:solidFill>
                <a:latin typeface="Courier New" panose="02070309020205020404" pitchFamily="49" charset="0"/>
              </a:rPr>
              <a:t>ppi</a:t>
            </a:r>
            <a:r>
              <a:rPr lang="en-US" sz="1000" b="0" i="0" u="none" strike="noStrike" baseline="0" dirty="0">
                <a:solidFill>
                  <a:srgbClr val="000000"/>
                </a:solidFill>
                <a:latin typeface="Courier New" panose="02070309020205020404" pitchFamily="49" charset="0"/>
              </a:rPr>
              <a:t> = find(type == 2); </a:t>
            </a:r>
            <a:r>
              <a:rPr lang="en-US" sz="1000" b="0" i="0" u="none" strike="noStrike" baseline="0" dirty="0">
                <a:solidFill>
                  <a:srgbClr val="3C763D"/>
                </a:solidFill>
                <a:latin typeface="Courier New" panose="02070309020205020404" pitchFamily="49" charset="0"/>
              </a:rPr>
              <a:t>% Index of real power injection measurements</a:t>
            </a:r>
          </a:p>
          <a:p>
            <a:r>
              <a:rPr lang="en-US" sz="1000" b="0" i="0" u="none" strike="noStrike" baseline="0" dirty="0">
                <a:solidFill>
                  <a:srgbClr val="000000"/>
                </a:solidFill>
                <a:latin typeface="Courier New" panose="02070309020205020404" pitchFamily="49" charset="0"/>
              </a:rPr>
              <a:t>qi = find(type == 3); </a:t>
            </a:r>
            <a:r>
              <a:rPr lang="en-US" sz="1000" b="0" i="0" u="none" strike="noStrike" baseline="0" dirty="0">
                <a:solidFill>
                  <a:srgbClr val="3C763D"/>
                </a:solidFill>
                <a:latin typeface="Courier New" panose="02070309020205020404" pitchFamily="49" charset="0"/>
              </a:rPr>
              <a:t>% Index of reactive power injection measurements</a:t>
            </a:r>
          </a:p>
          <a:p>
            <a:r>
              <a:rPr lang="en-US" sz="1000" b="0" i="0" u="none" strike="noStrike" baseline="0" dirty="0">
                <a:solidFill>
                  <a:srgbClr val="000000"/>
                </a:solidFill>
                <a:latin typeface="Courier New" panose="02070309020205020404" pitchFamily="49" charset="0"/>
              </a:rPr>
              <a:t>pf = find(type == 4); </a:t>
            </a:r>
            <a:r>
              <a:rPr lang="en-US" sz="1000" b="0" i="0" u="none" strike="noStrike" baseline="0" dirty="0">
                <a:solidFill>
                  <a:srgbClr val="3C763D"/>
                </a:solidFill>
                <a:latin typeface="Courier New" panose="02070309020205020404" pitchFamily="49" charset="0"/>
              </a:rPr>
              <a:t>% Index of real </a:t>
            </a:r>
            <a:r>
              <a:rPr lang="en-US" sz="1000" b="0" i="0" u="none" strike="noStrike" baseline="0" dirty="0" err="1">
                <a:solidFill>
                  <a:srgbClr val="3C763D"/>
                </a:solidFill>
                <a:latin typeface="Courier New" panose="02070309020205020404" pitchFamily="49" charset="0"/>
              </a:rPr>
              <a:t>powerflow</a:t>
            </a:r>
            <a:r>
              <a:rPr lang="en-US" sz="1000" b="0" i="0" u="none" strike="noStrike" baseline="0" dirty="0">
                <a:solidFill>
                  <a:srgbClr val="3C763D"/>
                </a:solidFill>
                <a:latin typeface="Courier New" panose="02070309020205020404" pitchFamily="49" charset="0"/>
              </a:rPr>
              <a:t> measurements</a:t>
            </a:r>
          </a:p>
          <a:p>
            <a:r>
              <a:rPr lang="en-US" sz="1000" b="0" i="0" u="none" strike="noStrike" baseline="0" dirty="0" err="1">
                <a:solidFill>
                  <a:srgbClr val="000000"/>
                </a:solidFill>
                <a:latin typeface="Courier New" panose="02070309020205020404" pitchFamily="49" charset="0"/>
              </a:rPr>
              <a:t>qf</a:t>
            </a:r>
            <a:r>
              <a:rPr lang="en-US" sz="1000" b="0" i="0" u="none" strike="noStrike" baseline="0" dirty="0">
                <a:solidFill>
                  <a:srgbClr val="000000"/>
                </a:solidFill>
                <a:latin typeface="Courier New" panose="02070309020205020404" pitchFamily="49" charset="0"/>
              </a:rPr>
              <a:t> = find(type == 5); </a:t>
            </a:r>
            <a:r>
              <a:rPr lang="en-US" sz="1000" b="0" i="0" u="none" strike="noStrike" baseline="0" dirty="0">
                <a:solidFill>
                  <a:srgbClr val="3C763D"/>
                </a:solidFill>
                <a:latin typeface="Courier New" panose="02070309020205020404" pitchFamily="49" charset="0"/>
              </a:rPr>
              <a:t>% Index of reactive </a:t>
            </a:r>
            <a:r>
              <a:rPr lang="en-US" sz="1000" b="0" i="0" u="none" strike="noStrike" baseline="0" dirty="0" err="1">
                <a:solidFill>
                  <a:srgbClr val="3C763D"/>
                </a:solidFill>
                <a:latin typeface="Courier New" panose="02070309020205020404" pitchFamily="49" charset="0"/>
              </a:rPr>
              <a:t>powerflow</a:t>
            </a:r>
            <a:r>
              <a:rPr lang="en-US" sz="1000" b="0" i="0" u="none" strike="noStrike" baseline="0" dirty="0">
                <a:solidFill>
                  <a:srgbClr val="3C763D"/>
                </a:solidFill>
                <a:latin typeface="Courier New" panose="02070309020205020404" pitchFamily="49" charset="0"/>
              </a:rPr>
              <a:t> measurements</a:t>
            </a:r>
          </a:p>
          <a:p>
            <a:r>
              <a:rPr lang="en-US" sz="1000" b="0" i="0" u="none" strike="noStrike" baseline="0" dirty="0">
                <a:solidFill>
                  <a:srgbClr val="3C763D"/>
                </a:solidFill>
                <a:latin typeface="Courier New" panose="02070309020205020404" pitchFamily="49" charset="0"/>
              </a:rPr>
              <a:t> </a:t>
            </a:r>
          </a:p>
          <a:p>
            <a:r>
              <a:rPr lang="en-US" sz="1000" b="0" i="0" u="none" strike="noStrike" baseline="0" dirty="0" err="1">
                <a:solidFill>
                  <a:srgbClr val="000000"/>
                </a:solidFill>
                <a:latin typeface="Courier New" panose="02070309020205020404" pitchFamily="49" charset="0"/>
              </a:rPr>
              <a:t>nvi</a:t>
            </a:r>
            <a:r>
              <a:rPr lang="en-US" sz="1000" b="0" i="0" u="none" strike="noStrike" baseline="0" dirty="0">
                <a:solidFill>
                  <a:srgbClr val="000000"/>
                </a:solidFill>
                <a:latin typeface="Courier New" panose="02070309020205020404" pitchFamily="49" charset="0"/>
              </a:rPr>
              <a:t> = length(vi); </a:t>
            </a:r>
            <a:r>
              <a:rPr lang="en-US" sz="1000" b="0" i="0" u="none" strike="noStrike" baseline="0" dirty="0">
                <a:solidFill>
                  <a:srgbClr val="3C763D"/>
                </a:solidFill>
                <a:latin typeface="Courier New" panose="02070309020205020404" pitchFamily="49" charset="0"/>
              </a:rPr>
              <a:t>% Number of Voltage measurements</a:t>
            </a:r>
          </a:p>
          <a:p>
            <a:r>
              <a:rPr lang="en-US" sz="1000" b="0" i="0" u="none" strike="noStrike" baseline="0" dirty="0" err="1">
                <a:solidFill>
                  <a:srgbClr val="000000"/>
                </a:solidFill>
                <a:latin typeface="Courier New" panose="02070309020205020404" pitchFamily="49" charset="0"/>
              </a:rPr>
              <a:t>npi</a:t>
            </a:r>
            <a:r>
              <a:rPr lang="en-US" sz="1000" b="0" i="0" u="none" strike="noStrike" baseline="0" dirty="0">
                <a:solidFill>
                  <a:srgbClr val="000000"/>
                </a:solidFill>
                <a:latin typeface="Courier New" panose="02070309020205020404" pitchFamily="49" charset="0"/>
              </a:rPr>
              <a:t> = length(</a:t>
            </a:r>
            <a:r>
              <a:rPr lang="en-US" sz="1000" b="0" i="0" u="none" strike="noStrike" baseline="0" dirty="0" err="1">
                <a:solidFill>
                  <a:srgbClr val="000000"/>
                </a:solidFill>
                <a:latin typeface="Courier New" panose="02070309020205020404" pitchFamily="49" charset="0"/>
              </a:rPr>
              <a:t>ppi</a:t>
            </a:r>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3C763D"/>
                </a:solidFill>
                <a:latin typeface="Courier New" panose="02070309020205020404" pitchFamily="49" charset="0"/>
              </a:rPr>
              <a:t>% Number of Real Power Injection measurements</a:t>
            </a:r>
          </a:p>
          <a:p>
            <a:r>
              <a:rPr lang="en-US" sz="1000" b="0" i="0" u="none" strike="noStrike" baseline="0" dirty="0" err="1">
                <a:solidFill>
                  <a:srgbClr val="000000"/>
                </a:solidFill>
                <a:latin typeface="Courier New" panose="02070309020205020404" pitchFamily="49" charset="0"/>
              </a:rPr>
              <a:t>nqi</a:t>
            </a:r>
            <a:r>
              <a:rPr lang="en-US" sz="1000" b="0" i="0" u="none" strike="noStrike" baseline="0" dirty="0">
                <a:solidFill>
                  <a:srgbClr val="000000"/>
                </a:solidFill>
                <a:latin typeface="Courier New" panose="02070309020205020404" pitchFamily="49" charset="0"/>
              </a:rPr>
              <a:t> = length(qi); </a:t>
            </a:r>
            <a:r>
              <a:rPr lang="en-US" sz="1000" b="0" i="0" u="none" strike="noStrike" baseline="0" dirty="0">
                <a:solidFill>
                  <a:srgbClr val="3C763D"/>
                </a:solidFill>
                <a:latin typeface="Courier New" panose="02070309020205020404" pitchFamily="49" charset="0"/>
              </a:rPr>
              <a:t>% Number of Reactive Power Injection measurements</a:t>
            </a:r>
          </a:p>
          <a:p>
            <a:r>
              <a:rPr lang="en-US" sz="1000" b="0" i="0" u="none" strike="noStrike" baseline="0" dirty="0" err="1">
                <a:solidFill>
                  <a:srgbClr val="000000"/>
                </a:solidFill>
                <a:latin typeface="Courier New" panose="02070309020205020404" pitchFamily="49" charset="0"/>
              </a:rPr>
              <a:t>npf</a:t>
            </a:r>
            <a:r>
              <a:rPr lang="en-US" sz="1000" b="0" i="0" u="none" strike="noStrike" baseline="0" dirty="0">
                <a:solidFill>
                  <a:srgbClr val="000000"/>
                </a:solidFill>
                <a:latin typeface="Courier New" panose="02070309020205020404" pitchFamily="49" charset="0"/>
              </a:rPr>
              <a:t> = length(pf); </a:t>
            </a:r>
            <a:r>
              <a:rPr lang="en-US" sz="1000" b="0" i="0" u="none" strike="noStrike" baseline="0" dirty="0">
                <a:solidFill>
                  <a:srgbClr val="3C763D"/>
                </a:solidFill>
                <a:latin typeface="Courier New" panose="02070309020205020404" pitchFamily="49" charset="0"/>
              </a:rPr>
              <a:t>% Number of Real Power Flow measurements</a:t>
            </a:r>
          </a:p>
          <a:p>
            <a:r>
              <a:rPr lang="en-US" sz="1000" b="0" i="0" u="none" strike="noStrike" baseline="0" dirty="0" err="1">
                <a:solidFill>
                  <a:srgbClr val="000000"/>
                </a:solidFill>
                <a:latin typeface="Courier New" panose="02070309020205020404" pitchFamily="49" charset="0"/>
              </a:rPr>
              <a:t>nqf</a:t>
            </a:r>
            <a:r>
              <a:rPr lang="en-US" sz="1000" b="0" i="0" u="none" strike="noStrike" baseline="0" dirty="0">
                <a:solidFill>
                  <a:srgbClr val="000000"/>
                </a:solidFill>
                <a:latin typeface="Courier New" panose="02070309020205020404" pitchFamily="49" charset="0"/>
              </a:rPr>
              <a:t> = length(</a:t>
            </a:r>
            <a:r>
              <a:rPr lang="en-US" sz="1000" b="0" i="0" u="none" strike="noStrike" baseline="0" dirty="0" err="1">
                <a:solidFill>
                  <a:srgbClr val="000000"/>
                </a:solidFill>
                <a:latin typeface="Courier New" panose="02070309020205020404" pitchFamily="49" charset="0"/>
              </a:rPr>
              <a:t>qf</a:t>
            </a:r>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3C763D"/>
                </a:solidFill>
                <a:latin typeface="Courier New" panose="02070309020205020404" pitchFamily="49" charset="0"/>
              </a:rPr>
              <a:t>% Number of Reactive Power Flow measurements</a:t>
            </a:r>
          </a:p>
          <a:p>
            <a:r>
              <a:rPr lang="en-US" sz="1000" b="0" i="0" u="none" strike="noStrike" baseline="0" dirty="0">
                <a:solidFill>
                  <a:srgbClr val="3C763D"/>
                </a:solidFill>
                <a:latin typeface="Courier New" panose="02070309020205020404" pitchFamily="49" charset="0"/>
              </a:rPr>
              <a:t> </a:t>
            </a:r>
          </a:p>
          <a:p>
            <a:r>
              <a:rPr lang="en-US" sz="1000" b="0" i="0" u="none" strike="noStrike" baseline="0" dirty="0" err="1">
                <a:solidFill>
                  <a:srgbClr val="000000"/>
                </a:solidFill>
                <a:latin typeface="Courier New" panose="02070309020205020404" pitchFamily="49" charset="0"/>
              </a:rPr>
              <a:t>iter</a:t>
            </a:r>
            <a:r>
              <a:rPr lang="en-US" sz="1000" b="0" i="0" u="none" strike="noStrike" baseline="0" dirty="0">
                <a:solidFill>
                  <a:srgbClr val="000000"/>
                </a:solidFill>
                <a:latin typeface="Courier New" panose="02070309020205020404" pitchFamily="49" charset="0"/>
              </a:rPr>
              <a:t> = 1;</a:t>
            </a:r>
          </a:p>
          <a:p>
            <a:r>
              <a:rPr lang="en-US" sz="1000" b="0" i="0" u="none" strike="noStrike" baseline="0" dirty="0" err="1">
                <a:solidFill>
                  <a:srgbClr val="000000"/>
                </a:solidFill>
                <a:latin typeface="Courier New" panose="02070309020205020404" pitchFamily="49" charset="0"/>
              </a:rPr>
              <a:t>tol</a:t>
            </a:r>
            <a:r>
              <a:rPr lang="en-US" sz="1000" b="0" i="0" u="none" strike="noStrike" baseline="0" dirty="0">
                <a:solidFill>
                  <a:srgbClr val="000000"/>
                </a:solidFill>
                <a:latin typeface="Courier New" panose="02070309020205020404" pitchFamily="49" charset="0"/>
              </a:rPr>
              <a:t> = 5;</a:t>
            </a:r>
          </a:p>
        </p:txBody>
      </p:sp>
      <p:sp>
        <p:nvSpPr>
          <p:cNvPr id="5" name="TextBox 4">
            <a:extLst>
              <a:ext uri="{FF2B5EF4-FFF2-40B4-BE49-F238E27FC236}">
                <a16:creationId xmlns:a16="http://schemas.microsoft.com/office/drawing/2014/main" id="{F2637021-0A71-48DB-A83B-CD634D0F5312}"/>
              </a:ext>
            </a:extLst>
          </p:cNvPr>
          <p:cNvSpPr txBox="1"/>
          <p:nvPr/>
        </p:nvSpPr>
        <p:spPr>
          <a:xfrm>
            <a:off x="182725" y="852130"/>
            <a:ext cx="2632580" cy="461665"/>
          </a:xfrm>
          <a:prstGeom prst="rect">
            <a:avLst/>
          </a:prstGeom>
          <a:noFill/>
        </p:spPr>
        <p:txBody>
          <a:bodyPr wrap="none" rtlCol="0">
            <a:spAutoFit/>
          </a:bodyPr>
          <a:lstStyle/>
          <a:p>
            <a:r>
              <a:rPr lang="en-US" dirty="0">
                <a:latin typeface="Times" panose="02020603050405020304" pitchFamily="18" charset="0"/>
                <a:cs typeface="Times" panose="02020603050405020304" pitchFamily="18" charset="0"/>
              </a:rPr>
              <a:t>Parameter Settings:</a:t>
            </a:r>
          </a:p>
        </p:txBody>
      </p:sp>
    </p:spTree>
    <p:extLst>
      <p:ext uri="{BB962C8B-B14F-4D97-AF65-F5344CB8AC3E}">
        <p14:creationId xmlns:p14="http://schemas.microsoft.com/office/powerpoint/2010/main" val="295425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8403"/>
            <a:ext cx="7772400" cy="638362"/>
          </a:xfrm>
        </p:spPr>
        <p:txBody>
          <a:bodyPr/>
          <a:lstStyle/>
          <a:p>
            <a:r>
              <a:rPr lang="en-US" sz="2800" dirty="0">
                <a:latin typeface="Times New Roman" panose="02020603050405020304" pitchFamily="18" charset="0"/>
                <a:cs typeface="Times New Roman" panose="02020603050405020304" pitchFamily="18" charset="0"/>
              </a:rPr>
              <a:t>The Concept of SE</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6</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11" name="Rectangle 10"/>
          <p:cNvSpPr/>
          <p:nvPr/>
        </p:nvSpPr>
        <p:spPr>
          <a:xfrm>
            <a:off x="381000" y="1075306"/>
            <a:ext cx="8610600" cy="3785652"/>
          </a:xfrm>
          <a:prstGeom prst="rect">
            <a:avLst/>
          </a:prstGeom>
        </p:spPr>
        <p:txBody>
          <a:bodyPr wrap="square">
            <a:spAutoFit/>
          </a:bodyPr>
          <a:lstStyle/>
          <a:p>
            <a:r>
              <a:rPr lang="en-US" b="1" i="1" dirty="0"/>
              <a:t>T</a:t>
            </a:r>
            <a:r>
              <a:rPr lang="en-US" altLang="zh-CN" b="1" i="1" dirty="0"/>
              <a:t>ypes of Measurement Errors</a:t>
            </a:r>
          </a:p>
          <a:p>
            <a:endParaRPr lang="en-US" b="1" i="1" dirty="0"/>
          </a:p>
          <a:p>
            <a:pPr marL="342900" indent="-342900">
              <a:buFont typeface="Arial" panose="020B0604020202020204" pitchFamily="34" charset="0"/>
              <a:buChar char="•"/>
            </a:pPr>
            <a:r>
              <a:rPr lang="en-US" b="1" dirty="0"/>
              <a:t>Random errors </a:t>
            </a:r>
            <a:r>
              <a:rPr lang="en-US" dirty="0"/>
              <a:t>– depend on the class of precision of the measurements (phasor measurement unit, smart meter, etc.).</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I</a:t>
            </a:r>
            <a:r>
              <a:rPr lang="en-US" altLang="zh-CN" b="1" dirty="0"/>
              <a:t>ntermittent errors </a:t>
            </a:r>
            <a:r>
              <a:rPr lang="en-US" altLang="zh-CN" dirty="0"/>
              <a:t>– large noise or temporary failures due to communication or meter malfunction.</a:t>
            </a:r>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r>
              <a:rPr lang="en-US" altLang="zh-CN" b="1" dirty="0"/>
              <a:t>Systematic errors – </a:t>
            </a:r>
            <a:r>
              <a:rPr lang="en-US" altLang="zh-CN" dirty="0"/>
              <a:t>deterioration </a:t>
            </a:r>
            <a:r>
              <a:rPr lang="en-US" dirty="0"/>
              <a:t>of measurements due to age, temperature, weather, and other environmental effects [3].</a:t>
            </a:r>
            <a:endParaRPr lang="en-US" altLang="zh-CN" b="1" dirty="0"/>
          </a:p>
        </p:txBody>
      </p:sp>
      <p:sp>
        <p:nvSpPr>
          <p:cNvPr id="8" name="矩形 7">
            <a:extLst>
              <a:ext uri="{FF2B5EF4-FFF2-40B4-BE49-F238E27FC236}">
                <a16:creationId xmlns:a16="http://schemas.microsoft.com/office/drawing/2014/main" id="{BBC4F745-3EF3-47CE-B56C-02A566321E2A}"/>
              </a:ext>
            </a:extLst>
          </p:cNvPr>
          <p:cNvSpPr/>
          <p:nvPr/>
        </p:nvSpPr>
        <p:spPr>
          <a:xfrm>
            <a:off x="304800" y="5426459"/>
            <a:ext cx="8229599" cy="415498"/>
          </a:xfrm>
          <a:prstGeom prst="rect">
            <a:avLst/>
          </a:prstGeom>
        </p:spPr>
        <p:txBody>
          <a:bodyPr wrap="square">
            <a:spAutoFit/>
          </a:bodyPr>
          <a:lstStyle/>
          <a:p>
            <a:pPr lvl="0"/>
            <a:r>
              <a:rPr lang="en-US" sz="1050" dirty="0">
                <a:solidFill>
                  <a:srgbClr val="000000"/>
                </a:solidFill>
              </a:rPr>
              <a:t>[3] Zhong, Shan, and Ali </a:t>
            </a:r>
            <a:r>
              <a:rPr lang="en-US" sz="1050" dirty="0" err="1">
                <a:solidFill>
                  <a:srgbClr val="000000"/>
                </a:solidFill>
              </a:rPr>
              <a:t>Abur</a:t>
            </a:r>
            <a:r>
              <a:rPr lang="en-US" sz="1050" dirty="0">
                <a:solidFill>
                  <a:srgbClr val="000000"/>
                </a:solidFill>
              </a:rPr>
              <a:t>, “Combined state estimation and measurement calibration,” IEEE Trans. Power Syst., vol. 20, no. 1, pp. 458–465, Feb., 2005</a:t>
            </a:r>
          </a:p>
        </p:txBody>
      </p:sp>
    </p:spTree>
    <p:extLst>
      <p:ext uri="{BB962C8B-B14F-4D97-AF65-F5344CB8AC3E}">
        <p14:creationId xmlns:p14="http://schemas.microsoft.com/office/powerpoint/2010/main" val="22678361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8EDC62-8207-4C46-A313-79AD46342C6E}"/>
              </a:ext>
            </a:extLst>
          </p:cNvPr>
          <p:cNvSpPr txBox="1"/>
          <p:nvPr/>
        </p:nvSpPr>
        <p:spPr>
          <a:xfrm>
            <a:off x="152400" y="-76200"/>
            <a:ext cx="10210800" cy="6247864"/>
          </a:xfrm>
          <a:prstGeom prst="rect">
            <a:avLst/>
          </a:prstGeom>
          <a:noFill/>
        </p:spPr>
        <p:txBody>
          <a:bodyPr wrap="square">
            <a:spAutoFit/>
          </a:bodyPr>
          <a:lstStyle/>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0000FF"/>
                </a:solidFill>
                <a:latin typeface="Courier New" panose="02070309020205020404" pitchFamily="49" charset="0"/>
              </a:rPr>
              <a:t>while</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tol</a:t>
            </a:r>
            <a:r>
              <a:rPr lang="en-US" sz="1000" b="0" i="0" u="none" strike="noStrike" baseline="0" dirty="0">
                <a:solidFill>
                  <a:srgbClr val="000000"/>
                </a:solidFill>
                <a:latin typeface="Courier New" panose="02070309020205020404" pitchFamily="49" charset="0"/>
              </a:rPr>
              <a:t> &gt; 1e-4)</a:t>
            </a:r>
          </a:p>
          <a:p>
            <a:r>
              <a:rPr lang="en-US" sz="1000" b="0" i="0" u="none" strike="noStrike" baseline="0" dirty="0">
                <a:solidFill>
                  <a:srgbClr val="000000"/>
                </a:solidFill>
                <a:highlight>
                  <a:srgbClr val="FFFF00"/>
                </a:highlight>
                <a:latin typeface="Courier New" panose="02070309020205020404" pitchFamily="49" charset="0"/>
              </a:rPr>
              <a:t>    </a:t>
            </a:r>
          </a:p>
          <a:p>
            <a:r>
              <a:rPr lang="en-US" sz="1000" b="0" i="0" u="none" strike="noStrike" baseline="0" dirty="0">
                <a:solidFill>
                  <a:srgbClr val="000000"/>
                </a:solidFill>
                <a:highlight>
                  <a:srgbClr val="FFFF00"/>
                </a:highlight>
                <a:latin typeface="Courier New" panose="02070309020205020404" pitchFamily="49" charset="0"/>
              </a:rPr>
              <a:t>    </a:t>
            </a:r>
            <a:r>
              <a:rPr lang="en-US" sz="1000" b="0" i="0" u="none" strike="noStrike" baseline="0" dirty="0">
                <a:solidFill>
                  <a:srgbClr val="3C763D"/>
                </a:solidFill>
                <a:highlight>
                  <a:srgbClr val="FFFF00"/>
                </a:highlight>
                <a:latin typeface="Courier New" panose="02070309020205020404" pitchFamily="49" charset="0"/>
              </a:rPr>
              <a:t>%Measurement Function, h</a:t>
            </a:r>
          </a:p>
          <a:p>
            <a:r>
              <a:rPr lang="en-US" sz="1000" b="0" i="0" u="none" strike="noStrike" baseline="0" dirty="0">
                <a:solidFill>
                  <a:srgbClr val="000000"/>
                </a:solidFill>
                <a:latin typeface="Courier New" panose="02070309020205020404" pitchFamily="49" charset="0"/>
              </a:rPr>
              <a:t>    h1 = V(</a:t>
            </a:r>
            <a:r>
              <a:rPr lang="en-US" sz="1000" b="0" i="0" u="none" strike="noStrike" baseline="0" dirty="0" err="1">
                <a:solidFill>
                  <a:srgbClr val="000000"/>
                </a:solidFill>
                <a:latin typeface="Courier New" panose="02070309020205020404" pitchFamily="49" charset="0"/>
              </a:rPr>
              <a:t>fbus</a:t>
            </a:r>
            <a:r>
              <a:rPr lang="en-US" sz="1000" b="0" i="0" u="none" strike="noStrike" baseline="0" dirty="0">
                <a:solidFill>
                  <a:srgbClr val="000000"/>
                </a:solidFill>
                <a:latin typeface="Courier New" panose="02070309020205020404" pitchFamily="49" charset="0"/>
              </a:rPr>
              <a:t>(vi),1);</a:t>
            </a:r>
          </a:p>
          <a:p>
            <a:r>
              <a:rPr lang="en-US" sz="1000" b="0" i="0" u="none" strike="noStrike" baseline="0" dirty="0">
                <a:solidFill>
                  <a:srgbClr val="000000"/>
                </a:solidFill>
                <a:latin typeface="Courier New" panose="02070309020205020404" pitchFamily="49" charset="0"/>
              </a:rPr>
              <a:t>    h2 = zeros(npi,1);</a:t>
            </a:r>
          </a:p>
          <a:p>
            <a:r>
              <a:rPr lang="en-US" sz="1000" b="0" i="0" u="none" strike="noStrike" baseline="0" dirty="0">
                <a:solidFill>
                  <a:srgbClr val="000000"/>
                </a:solidFill>
                <a:latin typeface="Courier New" panose="02070309020205020404" pitchFamily="49" charset="0"/>
              </a:rPr>
              <a:t>    h3 = zeros(nqi,1);</a:t>
            </a:r>
          </a:p>
          <a:p>
            <a:r>
              <a:rPr lang="en-US" sz="1000" b="0" i="0" u="none" strike="noStrike" baseline="0" dirty="0">
                <a:solidFill>
                  <a:srgbClr val="000000"/>
                </a:solidFill>
                <a:latin typeface="Courier New" panose="02070309020205020404" pitchFamily="49" charset="0"/>
              </a:rPr>
              <a:t>    h4 = zeros(npf,1);</a:t>
            </a:r>
          </a:p>
          <a:p>
            <a:r>
              <a:rPr lang="en-US" sz="1000" b="0" i="0" u="none" strike="noStrike" baseline="0" dirty="0">
                <a:solidFill>
                  <a:srgbClr val="000000"/>
                </a:solidFill>
                <a:latin typeface="Courier New" panose="02070309020205020404" pitchFamily="49" charset="0"/>
              </a:rPr>
              <a:t>    h5 = zeros(nqf,1);</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 = 1:npi</a:t>
            </a:r>
          </a:p>
          <a:p>
            <a:r>
              <a:rPr lang="en-US" sz="1000" b="0" i="0" u="none" strike="noStrike" baseline="0" dirty="0">
                <a:solidFill>
                  <a:srgbClr val="000000"/>
                </a:solidFill>
                <a:latin typeface="Courier New" panose="02070309020205020404" pitchFamily="49" charset="0"/>
              </a:rPr>
              <a:t>        m = </a:t>
            </a:r>
            <a:r>
              <a:rPr lang="en-US" sz="1000" b="0" i="0" u="none" strike="noStrike" baseline="0" dirty="0" err="1">
                <a:solidFill>
                  <a:srgbClr val="000000"/>
                </a:solidFill>
                <a:latin typeface="Courier New" panose="02070309020205020404" pitchFamily="49" charset="0"/>
              </a:rPr>
              <a:t>fbus</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ppi</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k = 1:nbus</a:t>
            </a:r>
          </a:p>
          <a:p>
            <a:r>
              <a:rPr lang="nn-NO" sz="1000" b="0" i="0" u="none" strike="noStrike" baseline="0" dirty="0">
                <a:solidFill>
                  <a:srgbClr val="000000"/>
                </a:solidFill>
                <a:latin typeface="Courier New" panose="02070309020205020404" pitchFamily="49" charset="0"/>
              </a:rPr>
              <a:t>            h2(i) = h2(i) + V(m)*V(k)*(G(m,k)*cos(del(m)-del(k)) + B(m,k)*sin(del(m)-del(k)));</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 = 1:nqi</a:t>
            </a:r>
          </a:p>
          <a:p>
            <a:r>
              <a:rPr lang="en-US" sz="1000" b="0" i="0" u="none" strike="noStrike" baseline="0" dirty="0">
                <a:solidFill>
                  <a:srgbClr val="000000"/>
                </a:solidFill>
                <a:latin typeface="Courier New" panose="02070309020205020404" pitchFamily="49" charset="0"/>
              </a:rPr>
              <a:t>        m = </a:t>
            </a:r>
            <a:r>
              <a:rPr lang="en-US" sz="1000" b="0" i="0" u="none" strike="noStrike" baseline="0" dirty="0" err="1">
                <a:solidFill>
                  <a:srgbClr val="000000"/>
                </a:solidFill>
                <a:latin typeface="Courier New" panose="02070309020205020404" pitchFamily="49" charset="0"/>
              </a:rPr>
              <a:t>fbus</a:t>
            </a:r>
            <a:r>
              <a:rPr lang="en-US" sz="1000" b="0" i="0" u="none" strike="noStrike" baseline="0" dirty="0">
                <a:solidFill>
                  <a:srgbClr val="000000"/>
                </a:solidFill>
                <a:latin typeface="Courier New" panose="02070309020205020404" pitchFamily="49" charset="0"/>
              </a:rPr>
              <a:t>(qi(</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k = 1:nbus</a:t>
            </a:r>
          </a:p>
          <a:p>
            <a:r>
              <a:rPr lang="nn-NO" sz="1000" b="0" i="0" u="none" strike="noStrike" baseline="0" dirty="0">
                <a:solidFill>
                  <a:srgbClr val="000000"/>
                </a:solidFill>
                <a:latin typeface="Courier New" panose="02070309020205020404" pitchFamily="49" charset="0"/>
              </a:rPr>
              <a:t>            h3(i) = h3(i) + V(m)*V(k)*(G(m,k)*sin(del(m)-del(k)) - B(m,k)*cos(del(m)-del(k)));</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 = 1:npf</a:t>
            </a:r>
          </a:p>
          <a:p>
            <a:r>
              <a:rPr lang="en-US" sz="1000" b="0" i="0" u="none" strike="noStrike" baseline="0" dirty="0">
                <a:solidFill>
                  <a:srgbClr val="000000"/>
                </a:solidFill>
                <a:latin typeface="Courier New" panose="02070309020205020404" pitchFamily="49" charset="0"/>
              </a:rPr>
              <a:t>        m = </a:t>
            </a:r>
            <a:r>
              <a:rPr lang="en-US" sz="1000" b="0" i="0" u="none" strike="noStrike" baseline="0" dirty="0" err="1">
                <a:solidFill>
                  <a:srgbClr val="000000"/>
                </a:solidFill>
                <a:latin typeface="Courier New" panose="02070309020205020404" pitchFamily="49" charset="0"/>
              </a:rPr>
              <a:t>fbus</a:t>
            </a:r>
            <a:r>
              <a:rPr lang="en-US" sz="1000" b="0" i="0" u="none" strike="noStrike" baseline="0" dirty="0">
                <a:solidFill>
                  <a:srgbClr val="000000"/>
                </a:solidFill>
                <a:latin typeface="Courier New" panose="02070309020205020404" pitchFamily="49" charset="0"/>
              </a:rPr>
              <a:t>(pf(</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n = </a:t>
            </a:r>
            <a:r>
              <a:rPr lang="en-US" sz="1000" b="0" i="0" u="none" strike="noStrike" baseline="0" dirty="0" err="1">
                <a:solidFill>
                  <a:srgbClr val="000000"/>
                </a:solidFill>
                <a:latin typeface="Courier New" panose="02070309020205020404" pitchFamily="49" charset="0"/>
              </a:rPr>
              <a:t>tbus</a:t>
            </a:r>
            <a:r>
              <a:rPr lang="en-US" sz="1000" b="0" i="0" u="none" strike="noStrike" baseline="0" dirty="0">
                <a:solidFill>
                  <a:srgbClr val="000000"/>
                </a:solidFill>
                <a:latin typeface="Courier New" panose="02070309020205020404" pitchFamily="49" charset="0"/>
              </a:rPr>
              <a:t>(pf(</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a:t>
            </a:r>
          </a:p>
          <a:p>
            <a:r>
              <a:rPr lang="pt-BR" sz="1000" b="0" i="0" u="none" strike="noStrike" baseline="0" dirty="0">
                <a:solidFill>
                  <a:srgbClr val="000000"/>
                </a:solidFill>
                <a:latin typeface="Courier New" panose="02070309020205020404" pitchFamily="49" charset="0"/>
              </a:rPr>
              <a:t>        h4(i) = -V(m)^2*G(m,n) - V(m)*V(n)*(-G(m,n)*cos(del(m)-del(n)) - B(m,n)*sin(del(m)-del(n)));</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 = 1:nqf</a:t>
            </a:r>
          </a:p>
          <a:p>
            <a:r>
              <a:rPr lang="en-US" sz="1000" b="0" i="0" u="none" strike="noStrike" baseline="0" dirty="0">
                <a:solidFill>
                  <a:srgbClr val="000000"/>
                </a:solidFill>
                <a:latin typeface="Courier New" panose="02070309020205020404" pitchFamily="49" charset="0"/>
              </a:rPr>
              <a:t>        m = </a:t>
            </a:r>
            <a:r>
              <a:rPr lang="en-US" sz="1000" b="0" i="0" u="none" strike="noStrike" baseline="0" dirty="0" err="1">
                <a:solidFill>
                  <a:srgbClr val="000000"/>
                </a:solidFill>
                <a:latin typeface="Courier New" panose="02070309020205020404" pitchFamily="49" charset="0"/>
              </a:rPr>
              <a:t>fbus</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qf</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n = </a:t>
            </a:r>
            <a:r>
              <a:rPr lang="en-US" sz="1000" b="0" i="0" u="none" strike="noStrike" baseline="0" dirty="0" err="1">
                <a:solidFill>
                  <a:srgbClr val="000000"/>
                </a:solidFill>
                <a:latin typeface="Courier New" panose="02070309020205020404" pitchFamily="49" charset="0"/>
              </a:rPr>
              <a:t>tbus</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qf</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a:t>
            </a:r>
          </a:p>
          <a:p>
            <a:r>
              <a:rPr lang="pt-BR" sz="1000" b="0" i="0" u="none" strike="noStrike" baseline="0" dirty="0">
                <a:solidFill>
                  <a:srgbClr val="000000"/>
                </a:solidFill>
                <a:latin typeface="Courier New" panose="02070309020205020404" pitchFamily="49" charset="0"/>
              </a:rPr>
              <a:t>        h5(i) = -V(m)^2*(-B(m,n)+bpq(m,n)) - V(m)*V(n)*(-G(m,n)*sin(del(m)-del(n)) + B(m,n)*cos(del(m)-del(n)));</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p>
          <a:p>
            <a:r>
              <a:rPr lang="pt-BR" sz="1000" b="0" i="0" u="none" strike="noStrike" baseline="0" dirty="0">
                <a:solidFill>
                  <a:srgbClr val="000000"/>
                </a:solidFill>
                <a:latin typeface="Courier New" panose="02070309020205020404" pitchFamily="49" charset="0"/>
              </a:rPr>
              <a:t>    h = [h1; h2; h3; h4; h5];</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000000"/>
                </a:solidFill>
                <a:highlight>
                  <a:srgbClr val="FFFF00"/>
                </a:highlight>
                <a:latin typeface="Courier New" panose="02070309020205020404" pitchFamily="49" charset="0"/>
              </a:rPr>
              <a:t>    </a:t>
            </a:r>
            <a:r>
              <a:rPr lang="en-US" sz="1000" b="0" i="0" u="none" strike="noStrike" baseline="0" dirty="0">
                <a:solidFill>
                  <a:srgbClr val="3C763D"/>
                </a:solidFill>
                <a:highlight>
                  <a:srgbClr val="FFFF00"/>
                </a:highlight>
                <a:latin typeface="Courier New" panose="02070309020205020404" pitchFamily="49" charset="0"/>
              </a:rPr>
              <a:t>% Residue</a:t>
            </a:r>
          </a:p>
          <a:p>
            <a:r>
              <a:rPr lang="en-US" sz="1000" b="0" i="0" u="none" strike="noStrike" baseline="0" dirty="0">
                <a:solidFill>
                  <a:srgbClr val="000000"/>
                </a:solidFill>
                <a:latin typeface="Courier New" panose="02070309020205020404" pitchFamily="49" charset="0"/>
              </a:rPr>
              <a:t>    r = z - h;</a:t>
            </a:r>
          </a:p>
        </p:txBody>
      </p:sp>
    </p:spTree>
    <p:extLst>
      <p:ext uri="{BB962C8B-B14F-4D97-AF65-F5344CB8AC3E}">
        <p14:creationId xmlns:p14="http://schemas.microsoft.com/office/powerpoint/2010/main" val="2303296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ED63B6-06EE-4642-88AC-CEDC0247913C}"/>
              </a:ext>
            </a:extLst>
          </p:cNvPr>
          <p:cNvSpPr txBox="1"/>
          <p:nvPr/>
        </p:nvSpPr>
        <p:spPr>
          <a:xfrm>
            <a:off x="304800" y="609600"/>
            <a:ext cx="8763000" cy="4555093"/>
          </a:xfrm>
          <a:prstGeom prst="rect">
            <a:avLst/>
          </a:prstGeom>
          <a:noFill/>
        </p:spPr>
        <p:txBody>
          <a:bodyPr wrap="square">
            <a:spAutoFit/>
          </a:bodyPr>
          <a:lstStyle/>
          <a:p>
            <a:r>
              <a:rPr lang="en-US" sz="1000" b="0" i="0" u="none" strike="noStrike" baseline="0" dirty="0">
                <a:solidFill>
                  <a:srgbClr val="3C763D"/>
                </a:solidFill>
                <a:highlight>
                  <a:srgbClr val="FFFF00"/>
                </a:highlight>
                <a:latin typeface="Courier New" panose="02070309020205020404" pitchFamily="49" charset="0"/>
              </a:rPr>
              <a:t>% Jacobian</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3C763D"/>
                </a:solidFill>
                <a:latin typeface="Courier New" panose="02070309020205020404" pitchFamily="49" charset="0"/>
              </a:rPr>
              <a:t>% H11 - Derivative of V with respect to angles</a:t>
            </a:r>
            <a:r>
              <a:rPr lang="en-US" sz="1000" dirty="0">
                <a:solidFill>
                  <a:srgbClr val="3C763D"/>
                </a:solidFill>
                <a:latin typeface="Courier New" panose="02070309020205020404" pitchFamily="49" charset="0"/>
              </a:rPr>
              <a:t>,</a:t>
            </a:r>
            <a:r>
              <a:rPr lang="en-US" sz="1000" b="0" i="0" u="none" strike="noStrike" baseline="0" dirty="0">
                <a:solidFill>
                  <a:srgbClr val="3C763D"/>
                </a:solidFill>
                <a:latin typeface="Courier New" panose="02070309020205020404" pitchFamily="49" charset="0"/>
              </a:rPr>
              <a:t> All Zeros</a:t>
            </a:r>
          </a:p>
          <a:p>
            <a:r>
              <a:rPr lang="en-US" sz="1000" b="0" i="0" u="none" strike="noStrike" baseline="0" dirty="0">
                <a:solidFill>
                  <a:srgbClr val="000000"/>
                </a:solidFill>
                <a:latin typeface="Courier New" panose="02070309020205020404" pitchFamily="49" charset="0"/>
              </a:rPr>
              <a:t>    H11 = zeros(nvi,nbus-1);</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3C763D"/>
                </a:solidFill>
                <a:latin typeface="Courier New" panose="02070309020205020404" pitchFamily="49" charset="0"/>
              </a:rPr>
              <a:t>% H12 - Derivative of V with respect to V</a:t>
            </a:r>
          </a:p>
          <a:p>
            <a:r>
              <a:rPr lang="en-US" sz="1000" b="0" i="0" u="none" strike="noStrike" baseline="0" dirty="0">
                <a:solidFill>
                  <a:srgbClr val="000000"/>
                </a:solidFill>
                <a:latin typeface="Courier New" panose="02070309020205020404" pitchFamily="49" charset="0"/>
              </a:rPr>
              <a:t>    H12 = zeros(</a:t>
            </a:r>
            <a:r>
              <a:rPr lang="en-US" sz="1000" b="0" i="0" u="none" strike="noStrike" baseline="0" dirty="0" err="1">
                <a:solidFill>
                  <a:srgbClr val="000000"/>
                </a:solidFill>
                <a:latin typeface="Courier New" panose="02070309020205020404" pitchFamily="49" charset="0"/>
              </a:rPr>
              <a:t>nvi,nbus</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k = 1:nvi</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n = 1:nbus</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if</a:t>
            </a:r>
            <a:r>
              <a:rPr lang="en-US" sz="1000" b="0" i="0" u="none" strike="noStrike" baseline="0" dirty="0">
                <a:solidFill>
                  <a:srgbClr val="000000"/>
                </a:solidFill>
                <a:latin typeface="Courier New" panose="02070309020205020404" pitchFamily="49" charset="0"/>
              </a:rPr>
              <a:t> n == k</a:t>
            </a:r>
          </a:p>
          <a:p>
            <a:r>
              <a:rPr lang="en-US" sz="1000" b="0" i="0" u="none" strike="noStrike" baseline="0" dirty="0">
                <a:solidFill>
                  <a:srgbClr val="000000"/>
                </a:solidFill>
                <a:latin typeface="Courier New" panose="02070309020205020404" pitchFamily="49" charset="0"/>
              </a:rPr>
              <a:t>                H12(</a:t>
            </a:r>
            <a:r>
              <a:rPr lang="en-US" sz="1000" b="0" i="0" u="none" strike="noStrike" baseline="0" dirty="0" err="1">
                <a:solidFill>
                  <a:srgbClr val="000000"/>
                </a:solidFill>
                <a:latin typeface="Courier New" panose="02070309020205020404" pitchFamily="49" charset="0"/>
              </a:rPr>
              <a:t>k,n</a:t>
            </a:r>
            <a:r>
              <a:rPr lang="en-US" sz="1000" b="0" i="0" u="none" strike="noStrike" baseline="0" dirty="0">
                <a:solidFill>
                  <a:srgbClr val="000000"/>
                </a:solidFill>
                <a:latin typeface="Courier New" panose="02070309020205020404" pitchFamily="49" charset="0"/>
              </a:rPr>
              <a:t>) = 1;</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FF"/>
                </a:solidFill>
                <a:latin typeface="Courier New" panose="02070309020205020404" pitchFamily="49" charset="0"/>
              </a:rPr>
              <a:t> </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3C763D"/>
                </a:solidFill>
                <a:latin typeface="Courier New" panose="02070309020205020404" pitchFamily="49" charset="0"/>
              </a:rPr>
              <a:t>% H21 - Derivative of Real Power Injections with Angles</a:t>
            </a:r>
          </a:p>
          <a:p>
            <a:r>
              <a:rPr lang="en-US" sz="1000" b="0" i="0" u="none" strike="noStrike" baseline="0" dirty="0">
                <a:solidFill>
                  <a:srgbClr val="000000"/>
                </a:solidFill>
                <a:latin typeface="Courier New" panose="02070309020205020404" pitchFamily="49" charset="0"/>
              </a:rPr>
              <a:t>    H21 = zeros(npi,nbus-1);</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 = 1:npi</a:t>
            </a:r>
          </a:p>
          <a:p>
            <a:r>
              <a:rPr lang="en-US" sz="1000" b="0" i="0" u="none" strike="noStrike" baseline="0" dirty="0">
                <a:solidFill>
                  <a:srgbClr val="000000"/>
                </a:solidFill>
                <a:latin typeface="Courier New" panose="02070309020205020404" pitchFamily="49" charset="0"/>
              </a:rPr>
              <a:t>        m = </a:t>
            </a:r>
            <a:r>
              <a:rPr lang="en-US" sz="1000" b="0" i="0" u="none" strike="noStrike" baseline="0" dirty="0" err="1">
                <a:solidFill>
                  <a:srgbClr val="000000"/>
                </a:solidFill>
                <a:latin typeface="Courier New" panose="02070309020205020404" pitchFamily="49" charset="0"/>
              </a:rPr>
              <a:t>fbus</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ppi</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k = 1:(nbus-1)</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if</a:t>
            </a:r>
            <a:r>
              <a:rPr lang="en-US" sz="1000" b="0" i="0" u="none" strike="noStrike" baseline="0" dirty="0">
                <a:solidFill>
                  <a:srgbClr val="000000"/>
                </a:solidFill>
                <a:latin typeface="Courier New" panose="02070309020205020404" pitchFamily="49" charset="0"/>
              </a:rPr>
              <a:t> k+1 == m</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n = 1:nbus</a:t>
            </a:r>
          </a:p>
          <a:p>
            <a:r>
              <a:rPr lang="pt-BR" sz="1000" b="0" i="0" u="none" strike="noStrike" baseline="0" dirty="0">
                <a:solidFill>
                  <a:srgbClr val="000000"/>
                </a:solidFill>
                <a:latin typeface="Courier New" panose="02070309020205020404" pitchFamily="49" charset="0"/>
              </a:rPr>
              <a:t>                    H21(i,k) = H21(i,k) + V(m)* V(n)*(-G(m,n)*sin(del(m)-del(n)) + B(m,n)*cos(del(m)-del(n)));</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pt-BR" sz="1000" b="0" i="0" u="none" strike="noStrike" baseline="0" dirty="0">
                <a:solidFill>
                  <a:srgbClr val="000000"/>
                </a:solidFill>
                <a:latin typeface="Courier New" panose="02070309020205020404" pitchFamily="49" charset="0"/>
              </a:rPr>
              <a:t>                H21(i,k) = H21(i,k) - V(m)^2*B(m,m);</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else</a:t>
            </a:r>
          </a:p>
          <a:p>
            <a:r>
              <a:rPr lang="es-ES" sz="1000" b="0" i="0" u="none" strike="noStrike" baseline="0" dirty="0">
                <a:solidFill>
                  <a:srgbClr val="000000"/>
                </a:solidFill>
                <a:latin typeface="Courier New" panose="02070309020205020404" pitchFamily="49" charset="0"/>
              </a:rPr>
              <a:t>                H21(</a:t>
            </a:r>
            <a:r>
              <a:rPr lang="es-ES" sz="1000" b="0" i="0" u="none" strike="noStrike" baseline="0" dirty="0" err="1">
                <a:solidFill>
                  <a:srgbClr val="000000"/>
                </a:solidFill>
                <a:latin typeface="Courier New" panose="02070309020205020404" pitchFamily="49" charset="0"/>
              </a:rPr>
              <a:t>i,k</a:t>
            </a:r>
            <a:r>
              <a:rPr lang="es-ES" sz="1000" b="0" i="0" u="none" strike="noStrike" baseline="0" dirty="0">
                <a:solidFill>
                  <a:srgbClr val="000000"/>
                </a:solidFill>
                <a:latin typeface="Courier New" panose="02070309020205020404" pitchFamily="49" charset="0"/>
              </a:rPr>
              <a:t>) = V(m)* V(k+1)*(G(m,k+1)*sin(del(m)-del(k+1)) - B(m,k+1)*cos(del(m)-del(k+1)));</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p:txBody>
      </p:sp>
    </p:spTree>
    <p:extLst>
      <p:ext uri="{BB962C8B-B14F-4D97-AF65-F5344CB8AC3E}">
        <p14:creationId xmlns:p14="http://schemas.microsoft.com/office/powerpoint/2010/main" val="16252899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13D038-09D5-4F32-A2D9-3299C8509569}"/>
              </a:ext>
            </a:extLst>
          </p:cNvPr>
          <p:cNvSpPr txBox="1"/>
          <p:nvPr/>
        </p:nvSpPr>
        <p:spPr>
          <a:xfrm>
            <a:off x="381000" y="533400"/>
            <a:ext cx="9144000" cy="5170646"/>
          </a:xfrm>
          <a:prstGeom prst="rect">
            <a:avLst/>
          </a:prstGeom>
          <a:noFill/>
        </p:spPr>
        <p:txBody>
          <a:bodyPr wrap="square">
            <a:spAutoFit/>
          </a:bodyPr>
          <a:lstStyle/>
          <a:p>
            <a:r>
              <a:rPr lang="en-US" sz="1000" b="0" i="0" u="none" strike="noStrike" baseline="0" dirty="0">
                <a:solidFill>
                  <a:srgbClr val="3C763D"/>
                </a:solidFill>
                <a:latin typeface="Courier New" panose="02070309020205020404" pitchFamily="49" charset="0"/>
              </a:rPr>
              <a:t>% H22 - Derivative of Real Power Injections with V</a:t>
            </a:r>
          </a:p>
          <a:p>
            <a:r>
              <a:rPr lang="en-US" sz="1000" b="0" i="0" u="none" strike="noStrike" baseline="0" dirty="0">
                <a:solidFill>
                  <a:srgbClr val="000000"/>
                </a:solidFill>
                <a:latin typeface="Courier New" panose="02070309020205020404" pitchFamily="49" charset="0"/>
              </a:rPr>
              <a:t>    H22 = zeros(</a:t>
            </a:r>
            <a:r>
              <a:rPr lang="en-US" sz="1000" b="0" i="0" u="none" strike="noStrike" baseline="0" dirty="0" err="1">
                <a:solidFill>
                  <a:srgbClr val="000000"/>
                </a:solidFill>
                <a:latin typeface="Courier New" panose="02070309020205020404" pitchFamily="49" charset="0"/>
              </a:rPr>
              <a:t>npi,nbus</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 = 1:npi</a:t>
            </a:r>
          </a:p>
          <a:p>
            <a:r>
              <a:rPr lang="en-US" sz="1000" b="0" i="0" u="none" strike="noStrike" baseline="0" dirty="0">
                <a:solidFill>
                  <a:srgbClr val="000000"/>
                </a:solidFill>
                <a:latin typeface="Courier New" panose="02070309020205020404" pitchFamily="49" charset="0"/>
              </a:rPr>
              <a:t>        m = </a:t>
            </a:r>
            <a:r>
              <a:rPr lang="en-US" sz="1000" b="0" i="0" u="none" strike="noStrike" baseline="0" dirty="0" err="1">
                <a:solidFill>
                  <a:srgbClr val="000000"/>
                </a:solidFill>
                <a:latin typeface="Courier New" panose="02070309020205020404" pitchFamily="49" charset="0"/>
              </a:rPr>
              <a:t>fbus</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ppi</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k = 1:(</a:t>
            </a:r>
            <a:r>
              <a:rPr lang="en-US" sz="1000" b="0" i="0" u="none" strike="noStrike" baseline="0" dirty="0" err="1">
                <a:solidFill>
                  <a:srgbClr val="000000"/>
                </a:solidFill>
                <a:latin typeface="Courier New" panose="02070309020205020404" pitchFamily="49" charset="0"/>
              </a:rPr>
              <a:t>nbus</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if</a:t>
            </a:r>
            <a:r>
              <a:rPr lang="en-US" sz="1000" b="0" i="0" u="none" strike="noStrike" baseline="0" dirty="0">
                <a:solidFill>
                  <a:srgbClr val="000000"/>
                </a:solidFill>
                <a:latin typeface="Courier New" panose="02070309020205020404" pitchFamily="49" charset="0"/>
              </a:rPr>
              <a:t> k == m</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n = 1:nbus</a:t>
            </a:r>
          </a:p>
          <a:p>
            <a:r>
              <a:rPr lang="pt-BR" sz="1000" b="0" i="0" u="none" strike="noStrike" baseline="0" dirty="0">
                <a:solidFill>
                  <a:srgbClr val="000000"/>
                </a:solidFill>
                <a:latin typeface="Courier New" panose="02070309020205020404" pitchFamily="49" charset="0"/>
              </a:rPr>
              <a:t>                    H22(i,k) = H22(i,k) + V(n)*(G(m,n)*cos(del(m)-del(n)) + B(m,n)*sin(del(m)-del(n)));</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pt-BR" sz="1000" b="0" i="0" u="none" strike="noStrike" baseline="0" dirty="0">
                <a:solidFill>
                  <a:srgbClr val="000000"/>
                </a:solidFill>
                <a:latin typeface="Courier New" panose="02070309020205020404" pitchFamily="49" charset="0"/>
              </a:rPr>
              <a:t>                H22(i,k) = H22(i,k) + V(m)*G(m,m);</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else</a:t>
            </a:r>
          </a:p>
          <a:p>
            <a:r>
              <a:rPr lang="es-ES" sz="1000" b="0" i="0" u="none" strike="noStrike" baseline="0" dirty="0">
                <a:solidFill>
                  <a:srgbClr val="000000"/>
                </a:solidFill>
                <a:latin typeface="Courier New" panose="02070309020205020404" pitchFamily="49" charset="0"/>
              </a:rPr>
              <a:t>                H22(</a:t>
            </a:r>
            <a:r>
              <a:rPr lang="es-ES" sz="1000" b="0" i="0" u="none" strike="noStrike" baseline="0" dirty="0" err="1">
                <a:solidFill>
                  <a:srgbClr val="000000"/>
                </a:solidFill>
                <a:latin typeface="Courier New" panose="02070309020205020404" pitchFamily="49" charset="0"/>
              </a:rPr>
              <a:t>i,k</a:t>
            </a:r>
            <a:r>
              <a:rPr lang="es-ES" sz="1000" b="0" i="0" u="none" strike="noStrike" baseline="0" dirty="0">
                <a:solidFill>
                  <a:srgbClr val="000000"/>
                </a:solidFill>
                <a:latin typeface="Courier New" panose="02070309020205020404" pitchFamily="49" charset="0"/>
              </a:rPr>
              <a:t>) = V(m)*(G(</a:t>
            </a:r>
            <a:r>
              <a:rPr lang="es-ES" sz="1000" b="0" i="0" u="none" strike="noStrike" baseline="0" dirty="0" err="1">
                <a:solidFill>
                  <a:srgbClr val="000000"/>
                </a:solidFill>
                <a:latin typeface="Courier New" panose="02070309020205020404" pitchFamily="49" charset="0"/>
              </a:rPr>
              <a:t>m,k</a:t>
            </a:r>
            <a:r>
              <a:rPr lang="es-ES" sz="1000" b="0" i="0" u="none" strike="noStrike" baseline="0" dirty="0">
                <a:solidFill>
                  <a:srgbClr val="000000"/>
                </a:solidFill>
                <a:latin typeface="Courier New" panose="02070309020205020404" pitchFamily="49" charset="0"/>
              </a:rPr>
              <a:t>)*cos(del(m)-del(k)) + B(</a:t>
            </a:r>
            <a:r>
              <a:rPr lang="es-ES" sz="1000" b="0" i="0" u="none" strike="noStrike" baseline="0" dirty="0" err="1">
                <a:solidFill>
                  <a:srgbClr val="000000"/>
                </a:solidFill>
                <a:latin typeface="Courier New" panose="02070309020205020404" pitchFamily="49" charset="0"/>
              </a:rPr>
              <a:t>m,k</a:t>
            </a:r>
            <a:r>
              <a:rPr lang="es-ES" sz="1000" b="0" i="0" u="none" strike="noStrike" baseline="0" dirty="0">
                <a:solidFill>
                  <a:srgbClr val="000000"/>
                </a:solidFill>
                <a:latin typeface="Courier New" panose="02070309020205020404" pitchFamily="49" charset="0"/>
              </a:rPr>
              <a:t>)*sin(del(m)-del(k)));</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3C763D"/>
                </a:solidFill>
                <a:latin typeface="Courier New" panose="02070309020205020404" pitchFamily="49" charset="0"/>
              </a:rPr>
              <a:t>% H31 - Derivative of Reactive Power Injections with Angles</a:t>
            </a:r>
          </a:p>
          <a:p>
            <a:r>
              <a:rPr lang="en-US" sz="1000" b="0" i="0" u="none" strike="noStrike" baseline="0" dirty="0">
                <a:solidFill>
                  <a:srgbClr val="000000"/>
                </a:solidFill>
                <a:latin typeface="Courier New" panose="02070309020205020404" pitchFamily="49" charset="0"/>
              </a:rPr>
              <a:t>    H31 = zeros(nqi,nbus-1);</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 = 1:nqi</a:t>
            </a:r>
          </a:p>
          <a:p>
            <a:r>
              <a:rPr lang="en-US" sz="1000" b="0" i="0" u="none" strike="noStrike" baseline="0" dirty="0">
                <a:solidFill>
                  <a:srgbClr val="000000"/>
                </a:solidFill>
                <a:latin typeface="Courier New" panose="02070309020205020404" pitchFamily="49" charset="0"/>
              </a:rPr>
              <a:t>        m = </a:t>
            </a:r>
            <a:r>
              <a:rPr lang="en-US" sz="1000" b="0" i="0" u="none" strike="noStrike" baseline="0" dirty="0" err="1">
                <a:solidFill>
                  <a:srgbClr val="000000"/>
                </a:solidFill>
                <a:latin typeface="Courier New" panose="02070309020205020404" pitchFamily="49" charset="0"/>
              </a:rPr>
              <a:t>fbus</a:t>
            </a:r>
            <a:r>
              <a:rPr lang="en-US" sz="1000" b="0" i="0" u="none" strike="noStrike" baseline="0" dirty="0">
                <a:solidFill>
                  <a:srgbClr val="000000"/>
                </a:solidFill>
                <a:latin typeface="Courier New" panose="02070309020205020404" pitchFamily="49" charset="0"/>
              </a:rPr>
              <a:t>(qi(</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k = 1:(nbus-1)</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if</a:t>
            </a:r>
            <a:r>
              <a:rPr lang="en-US" sz="1000" b="0" i="0" u="none" strike="noStrike" baseline="0" dirty="0">
                <a:solidFill>
                  <a:srgbClr val="000000"/>
                </a:solidFill>
                <a:latin typeface="Courier New" panose="02070309020205020404" pitchFamily="49" charset="0"/>
              </a:rPr>
              <a:t> k+1 == m</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n = 1:nbus</a:t>
            </a:r>
          </a:p>
          <a:p>
            <a:r>
              <a:rPr lang="pt-BR" sz="1000" b="0" i="0" u="none" strike="noStrike" baseline="0" dirty="0">
                <a:solidFill>
                  <a:srgbClr val="000000"/>
                </a:solidFill>
                <a:latin typeface="Courier New" panose="02070309020205020404" pitchFamily="49" charset="0"/>
              </a:rPr>
              <a:t>                    H31(i,k) = H31(i,k) + V(m)* V(n)*(G(m,n)*cos(del(m)-del(n)) + B(m,n)*sin(del(m)-del(n)));</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pt-BR" sz="1000" b="0" i="0" u="none" strike="noStrike" baseline="0" dirty="0">
                <a:solidFill>
                  <a:srgbClr val="000000"/>
                </a:solidFill>
                <a:latin typeface="Courier New" panose="02070309020205020404" pitchFamily="49" charset="0"/>
              </a:rPr>
              <a:t>                H31(i,k) = H31(i,k) - V(m)^2*G(m,m);</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else</a:t>
            </a:r>
          </a:p>
          <a:p>
            <a:r>
              <a:rPr lang="es-ES" sz="1000" b="0" i="0" u="none" strike="noStrike" baseline="0" dirty="0">
                <a:solidFill>
                  <a:srgbClr val="000000"/>
                </a:solidFill>
                <a:latin typeface="Courier New" panose="02070309020205020404" pitchFamily="49" charset="0"/>
              </a:rPr>
              <a:t>                H31(</a:t>
            </a:r>
            <a:r>
              <a:rPr lang="es-ES" sz="1000" b="0" i="0" u="none" strike="noStrike" baseline="0" dirty="0" err="1">
                <a:solidFill>
                  <a:srgbClr val="000000"/>
                </a:solidFill>
                <a:latin typeface="Courier New" panose="02070309020205020404" pitchFamily="49" charset="0"/>
              </a:rPr>
              <a:t>i,k</a:t>
            </a:r>
            <a:r>
              <a:rPr lang="es-ES" sz="1000" b="0" i="0" u="none" strike="noStrike" baseline="0" dirty="0">
                <a:solidFill>
                  <a:srgbClr val="000000"/>
                </a:solidFill>
                <a:latin typeface="Courier New" panose="02070309020205020404" pitchFamily="49" charset="0"/>
              </a:rPr>
              <a:t>) = V(m)* V(k+1)*(-G(m,k+1)*cos(del(m)-del(k+1)) - B(m,k+1)*sin(del(m)-del(k+1)));</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000000"/>
                </a:solidFill>
                <a:latin typeface="Courier New" panose="02070309020205020404" pitchFamily="49" charset="0"/>
              </a:rPr>
              <a:t>    </a:t>
            </a:r>
            <a:endParaRPr lang="en-US" sz="1000" b="0" i="0" u="none" strike="noStrike" baseline="0" dirty="0">
              <a:solidFill>
                <a:srgbClr val="0000FF"/>
              </a:solidFill>
              <a:latin typeface="Courier New" panose="02070309020205020404" pitchFamily="49" charset="0"/>
            </a:endParaRPr>
          </a:p>
        </p:txBody>
      </p:sp>
    </p:spTree>
    <p:extLst>
      <p:ext uri="{BB962C8B-B14F-4D97-AF65-F5344CB8AC3E}">
        <p14:creationId xmlns:p14="http://schemas.microsoft.com/office/powerpoint/2010/main" val="534231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FB64F2-1AAE-4665-A8E2-523F2A9D7435}"/>
              </a:ext>
            </a:extLst>
          </p:cNvPr>
          <p:cNvSpPr txBox="1"/>
          <p:nvPr/>
        </p:nvSpPr>
        <p:spPr>
          <a:xfrm>
            <a:off x="495300" y="533400"/>
            <a:ext cx="8153400" cy="501675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3C763D"/>
                </a:solidFill>
                <a:effectLst/>
                <a:uLnTx/>
                <a:uFillTx/>
                <a:latin typeface="Courier New" panose="02070309020205020404" pitchFamily="49" charset="0"/>
                <a:ea typeface="+mn-ea"/>
                <a:cs typeface="+mn-cs"/>
              </a:rPr>
              <a:t>% H32 - Derivative of Reactive Power Injections with V</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H32 = zeros(</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nqi,nbus</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for</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i</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 1:nqi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m = </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fbus</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(qi(</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i</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for</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k = 1:(</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nbus</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if</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k == 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for</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n = 1:nbus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H32(i,k) = H32(i,k) + V(n)*(G(m,n)*sin(del(m)-del(n)) - B(m,n)*cos(del(m)-del(n)));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end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H32(i,k) = H32(i,k) - V(m)*B(m,m);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else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H32(</a:t>
            </a:r>
            <a:r>
              <a:rPr kumimoji="0" lang="es-E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i,k</a:t>
            </a:r>
            <a:r>
              <a:rPr kumimoji="0" lang="es-E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 V(m)*(G(</a:t>
            </a:r>
            <a:r>
              <a:rPr kumimoji="0" lang="es-E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m,k</a:t>
            </a:r>
            <a:r>
              <a:rPr kumimoji="0" lang="es-E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)*sin(del(m)-del(k)) - B(</a:t>
            </a:r>
            <a:r>
              <a:rPr kumimoji="0" lang="es-E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m,k</a:t>
            </a:r>
            <a:r>
              <a:rPr kumimoji="0" lang="es-E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)*cos(del(m)-del(k)));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end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end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end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3C763D"/>
                </a:solidFill>
                <a:effectLst/>
                <a:uLnTx/>
                <a:uFillTx/>
                <a:latin typeface="Courier New" panose="02070309020205020404" pitchFamily="49" charset="0"/>
                <a:ea typeface="+mn-ea"/>
                <a:cs typeface="+mn-cs"/>
              </a:rPr>
              <a:t>% H41 - Derivative of Real Power Flows with Angles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H41 = zeros(npf,nbus-1);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for</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i</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 1:npf</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m = </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fbus</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(pf(</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i</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n = </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tbus</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(pf(</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i</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for</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k = 1:(nbus-1)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if</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k+1 == 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H41(i,k) = V(m)* V(n)*(-G(m,n)*sin(del(m)-del(n)) + B(m,n)*cos(del(m)-del(n)));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else</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if</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k+1 == 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H41(i,k) = -V(m)* V(n)*(-G(m,n)*sin(del(m)-del(n)) + B(m,n)*cos(del(m)-del(n)));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else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H41(</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i,k</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 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end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end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end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end</a:t>
            </a:r>
            <a:endParaRPr lang="en-US" dirty="0"/>
          </a:p>
        </p:txBody>
      </p:sp>
    </p:spTree>
    <p:extLst>
      <p:ext uri="{BB962C8B-B14F-4D97-AF65-F5344CB8AC3E}">
        <p14:creationId xmlns:p14="http://schemas.microsoft.com/office/powerpoint/2010/main" val="7665562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964600-5E1B-4A0B-9597-4A140ACFD305}"/>
              </a:ext>
            </a:extLst>
          </p:cNvPr>
          <p:cNvSpPr txBox="1"/>
          <p:nvPr/>
        </p:nvSpPr>
        <p:spPr>
          <a:xfrm>
            <a:off x="228600" y="381000"/>
            <a:ext cx="9220200" cy="5478423"/>
          </a:xfrm>
          <a:prstGeom prst="rect">
            <a:avLst/>
          </a:prstGeom>
          <a:noFill/>
        </p:spPr>
        <p:txBody>
          <a:bodyPr wrap="square">
            <a:spAutoFit/>
          </a:bodyPr>
          <a:lstStyle/>
          <a:p>
            <a:r>
              <a:rPr lang="en-US" sz="1000" b="0" i="0" u="none" strike="noStrike" baseline="0" dirty="0">
                <a:solidFill>
                  <a:srgbClr val="3C763D"/>
                </a:solidFill>
                <a:latin typeface="Courier New" panose="02070309020205020404" pitchFamily="49" charset="0"/>
              </a:rPr>
              <a:t>% H42 - Derivative of Real Power Flows with V</a:t>
            </a:r>
          </a:p>
          <a:p>
            <a:r>
              <a:rPr lang="en-US" sz="1000" b="0" i="0" u="none" strike="noStrike" baseline="0" dirty="0">
                <a:solidFill>
                  <a:srgbClr val="000000"/>
                </a:solidFill>
                <a:latin typeface="Courier New" panose="02070309020205020404" pitchFamily="49" charset="0"/>
              </a:rPr>
              <a:t>    H42 = zeros(</a:t>
            </a:r>
            <a:r>
              <a:rPr lang="en-US" sz="1000" b="0" i="0" u="none" strike="noStrike" baseline="0" dirty="0" err="1">
                <a:solidFill>
                  <a:srgbClr val="000000"/>
                </a:solidFill>
                <a:latin typeface="Courier New" panose="02070309020205020404" pitchFamily="49" charset="0"/>
              </a:rPr>
              <a:t>npf,nbus</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 = 1:npf</a:t>
            </a:r>
          </a:p>
          <a:p>
            <a:r>
              <a:rPr lang="en-US" sz="1000" b="0" i="0" u="none" strike="noStrike" baseline="0" dirty="0">
                <a:solidFill>
                  <a:srgbClr val="000000"/>
                </a:solidFill>
                <a:latin typeface="Courier New" panose="02070309020205020404" pitchFamily="49" charset="0"/>
              </a:rPr>
              <a:t>        m = </a:t>
            </a:r>
            <a:r>
              <a:rPr lang="en-US" sz="1000" b="0" i="0" u="none" strike="noStrike" baseline="0" dirty="0" err="1">
                <a:solidFill>
                  <a:srgbClr val="000000"/>
                </a:solidFill>
                <a:latin typeface="Courier New" panose="02070309020205020404" pitchFamily="49" charset="0"/>
              </a:rPr>
              <a:t>fbus</a:t>
            </a:r>
            <a:r>
              <a:rPr lang="en-US" sz="1000" b="0" i="0" u="none" strike="noStrike" baseline="0" dirty="0">
                <a:solidFill>
                  <a:srgbClr val="000000"/>
                </a:solidFill>
                <a:latin typeface="Courier New" panose="02070309020205020404" pitchFamily="49" charset="0"/>
              </a:rPr>
              <a:t>(pf(</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n = </a:t>
            </a:r>
            <a:r>
              <a:rPr lang="en-US" sz="1000" b="0" i="0" u="none" strike="noStrike" baseline="0" dirty="0" err="1">
                <a:solidFill>
                  <a:srgbClr val="000000"/>
                </a:solidFill>
                <a:latin typeface="Courier New" panose="02070309020205020404" pitchFamily="49" charset="0"/>
              </a:rPr>
              <a:t>tbus</a:t>
            </a:r>
            <a:r>
              <a:rPr lang="en-US" sz="1000" b="0" i="0" u="none" strike="noStrike" baseline="0" dirty="0">
                <a:solidFill>
                  <a:srgbClr val="000000"/>
                </a:solidFill>
                <a:latin typeface="Courier New" panose="02070309020205020404" pitchFamily="49" charset="0"/>
              </a:rPr>
              <a:t>(pf(</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k = 1:nbus</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if</a:t>
            </a:r>
            <a:r>
              <a:rPr lang="en-US" sz="1000" b="0" i="0" u="none" strike="noStrike" baseline="0" dirty="0">
                <a:solidFill>
                  <a:srgbClr val="000000"/>
                </a:solidFill>
                <a:latin typeface="Courier New" panose="02070309020205020404" pitchFamily="49" charset="0"/>
              </a:rPr>
              <a:t> k == m</a:t>
            </a:r>
          </a:p>
          <a:p>
            <a:r>
              <a:rPr lang="pt-BR" sz="1000" b="0" i="0" u="none" strike="noStrike" baseline="0" dirty="0">
                <a:solidFill>
                  <a:srgbClr val="000000"/>
                </a:solidFill>
                <a:latin typeface="Courier New" panose="02070309020205020404" pitchFamily="49" charset="0"/>
              </a:rPr>
              <a:t>                H42(i,k) = -V(n)*(-G(m,n)*cos(del(m)-del(n)) - B(m,n)*sin(del(m)-del(n))) - 2*G(m,n)*V(m);</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else</a:t>
            </a:r>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if</a:t>
            </a:r>
            <a:r>
              <a:rPr lang="en-US" sz="1000" b="0" i="0" u="none" strike="noStrike" baseline="0" dirty="0">
                <a:solidFill>
                  <a:srgbClr val="000000"/>
                </a:solidFill>
                <a:latin typeface="Courier New" panose="02070309020205020404" pitchFamily="49" charset="0"/>
              </a:rPr>
              <a:t> k == n</a:t>
            </a:r>
          </a:p>
          <a:p>
            <a:r>
              <a:rPr lang="en-US" sz="1000" b="0" i="0" u="none" strike="noStrike" baseline="0" dirty="0">
                <a:solidFill>
                  <a:srgbClr val="000000"/>
                </a:solidFill>
                <a:latin typeface="Courier New" panose="02070309020205020404" pitchFamily="49" charset="0"/>
              </a:rPr>
              <a:t>                H42(</a:t>
            </a:r>
            <a:r>
              <a:rPr lang="en-US" sz="1000" b="0" i="0" u="none" strike="noStrike" baseline="0" dirty="0" err="1">
                <a:solidFill>
                  <a:srgbClr val="000000"/>
                </a:solidFill>
                <a:latin typeface="Courier New" panose="02070309020205020404" pitchFamily="49" charset="0"/>
              </a:rPr>
              <a:t>i,k</a:t>
            </a:r>
            <a:r>
              <a:rPr lang="en-US" sz="1000" b="0" i="0" u="none" strike="noStrike" baseline="0" dirty="0">
                <a:solidFill>
                  <a:srgbClr val="000000"/>
                </a:solidFill>
                <a:latin typeface="Courier New" panose="02070309020205020404" pitchFamily="49" charset="0"/>
              </a:rPr>
              <a:t>) = -V(m)*(-G(</a:t>
            </a:r>
            <a:r>
              <a:rPr lang="en-US" sz="1000" b="0" i="0" u="none" strike="noStrike" baseline="0" dirty="0" err="1">
                <a:solidFill>
                  <a:srgbClr val="000000"/>
                </a:solidFill>
                <a:latin typeface="Courier New" panose="02070309020205020404" pitchFamily="49" charset="0"/>
              </a:rPr>
              <a:t>m,n</a:t>
            </a:r>
            <a:r>
              <a:rPr lang="en-US" sz="1000" b="0" i="0" u="none" strike="noStrike" baseline="0" dirty="0">
                <a:solidFill>
                  <a:srgbClr val="000000"/>
                </a:solidFill>
                <a:latin typeface="Courier New" panose="02070309020205020404" pitchFamily="49" charset="0"/>
              </a:rPr>
              <a:t>)*cos(del(m)-del(n)) - B(</a:t>
            </a:r>
            <a:r>
              <a:rPr lang="en-US" sz="1000" b="0" i="0" u="none" strike="noStrike" baseline="0" dirty="0" err="1">
                <a:solidFill>
                  <a:srgbClr val="000000"/>
                </a:solidFill>
                <a:latin typeface="Courier New" panose="02070309020205020404" pitchFamily="49" charset="0"/>
              </a:rPr>
              <a:t>m,n</a:t>
            </a:r>
            <a:r>
              <a:rPr lang="en-US" sz="1000" b="0" i="0" u="none" strike="noStrike" baseline="0" dirty="0">
                <a:solidFill>
                  <a:srgbClr val="000000"/>
                </a:solidFill>
                <a:latin typeface="Courier New" panose="02070309020205020404" pitchFamily="49" charset="0"/>
              </a:rPr>
              <a:t>)*sin(del(m)-del(n)));</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else</a:t>
            </a:r>
          </a:p>
          <a:p>
            <a:r>
              <a:rPr lang="en-US" sz="1000" b="0" i="0" u="none" strike="noStrike" baseline="0" dirty="0">
                <a:solidFill>
                  <a:srgbClr val="000000"/>
                </a:solidFill>
                <a:latin typeface="Courier New" panose="02070309020205020404" pitchFamily="49" charset="0"/>
              </a:rPr>
              <a:t>                    H42(</a:t>
            </a:r>
            <a:r>
              <a:rPr lang="en-US" sz="1000" b="0" i="0" u="none" strike="noStrike" baseline="0" dirty="0" err="1">
                <a:solidFill>
                  <a:srgbClr val="000000"/>
                </a:solidFill>
                <a:latin typeface="Courier New" panose="02070309020205020404" pitchFamily="49" charset="0"/>
              </a:rPr>
              <a:t>i,k</a:t>
            </a:r>
            <a:r>
              <a:rPr lang="en-US" sz="1000" b="0" i="0" u="none" strike="noStrike" baseline="0" dirty="0">
                <a:solidFill>
                  <a:srgbClr val="000000"/>
                </a:solidFill>
                <a:latin typeface="Courier New" panose="02070309020205020404" pitchFamily="49" charset="0"/>
              </a:rPr>
              <a:t>) = 0;</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3C763D"/>
                </a:solidFill>
                <a:latin typeface="Courier New" panose="02070309020205020404" pitchFamily="49" charset="0"/>
              </a:rPr>
              <a:t>% H51 - Derivative of Reactive Power Flows with Angles</a:t>
            </a:r>
          </a:p>
          <a:p>
            <a:r>
              <a:rPr lang="en-US" sz="1000" b="0" i="0" u="none" strike="noStrike" baseline="0" dirty="0">
                <a:solidFill>
                  <a:srgbClr val="000000"/>
                </a:solidFill>
                <a:latin typeface="Courier New" panose="02070309020205020404" pitchFamily="49" charset="0"/>
              </a:rPr>
              <a:t>    H51 = zeros(nqf,nbus-1);</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 = 1:nqf</a:t>
            </a:r>
          </a:p>
          <a:p>
            <a:r>
              <a:rPr lang="en-US" sz="1000" b="0" i="0" u="none" strike="noStrike" baseline="0" dirty="0">
                <a:solidFill>
                  <a:srgbClr val="000000"/>
                </a:solidFill>
                <a:latin typeface="Courier New" panose="02070309020205020404" pitchFamily="49" charset="0"/>
              </a:rPr>
              <a:t>        m = </a:t>
            </a:r>
            <a:r>
              <a:rPr lang="en-US" sz="1000" b="0" i="0" u="none" strike="noStrike" baseline="0" dirty="0" err="1">
                <a:solidFill>
                  <a:srgbClr val="000000"/>
                </a:solidFill>
                <a:latin typeface="Courier New" panose="02070309020205020404" pitchFamily="49" charset="0"/>
              </a:rPr>
              <a:t>fbus</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qf</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n = </a:t>
            </a:r>
            <a:r>
              <a:rPr lang="en-US" sz="1000" b="0" i="0" u="none" strike="noStrike" baseline="0" dirty="0" err="1">
                <a:solidFill>
                  <a:srgbClr val="000000"/>
                </a:solidFill>
                <a:latin typeface="Courier New" panose="02070309020205020404" pitchFamily="49" charset="0"/>
              </a:rPr>
              <a:t>tbus</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qf</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i</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k = 1:(nbus-1)</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if</a:t>
            </a:r>
            <a:r>
              <a:rPr lang="en-US" sz="1000" b="0" i="0" u="none" strike="noStrike" baseline="0" dirty="0">
                <a:solidFill>
                  <a:srgbClr val="000000"/>
                </a:solidFill>
                <a:latin typeface="Courier New" panose="02070309020205020404" pitchFamily="49" charset="0"/>
              </a:rPr>
              <a:t> k+1 == m</a:t>
            </a:r>
          </a:p>
          <a:p>
            <a:r>
              <a:rPr lang="pt-BR" sz="1000" b="0" i="0" u="none" strike="noStrike" baseline="0" dirty="0">
                <a:solidFill>
                  <a:srgbClr val="000000"/>
                </a:solidFill>
                <a:latin typeface="Courier New" panose="02070309020205020404" pitchFamily="49" charset="0"/>
              </a:rPr>
              <a:t>                H51(i,k) = -V(m)* V(n)*(-G(m,n)*cos(del(m)-del(n)) - B(m,n)*sin(del(m)-del(n)));</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else</a:t>
            </a:r>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if</a:t>
            </a:r>
            <a:r>
              <a:rPr lang="en-US" sz="1000" b="0" i="0" u="none" strike="noStrike" baseline="0" dirty="0">
                <a:solidFill>
                  <a:srgbClr val="000000"/>
                </a:solidFill>
                <a:latin typeface="Courier New" panose="02070309020205020404" pitchFamily="49" charset="0"/>
              </a:rPr>
              <a:t> k+1 == n</a:t>
            </a:r>
          </a:p>
          <a:p>
            <a:r>
              <a:rPr lang="pt-BR" sz="1000" b="0" i="0" u="none" strike="noStrike" baseline="0" dirty="0">
                <a:solidFill>
                  <a:srgbClr val="000000"/>
                </a:solidFill>
                <a:latin typeface="Courier New" panose="02070309020205020404" pitchFamily="49" charset="0"/>
              </a:rPr>
              <a:t>                H51(i,k) = V(m)* V(n)*(-G(m,n)*cos(del(m)-del(n)) - B(m,n)*sin(del(m)-del(n)));</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else</a:t>
            </a:r>
          </a:p>
          <a:p>
            <a:r>
              <a:rPr lang="en-US" sz="1000" b="0" i="0" u="none" strike="noStrike" baseline="0" dirty="0">
                <a:solidFill>
                  <a:srgbClr val="000000"/>
                </a:solidFill>
                <a:latin typeface="Courier New" panose="02070309020205020404" pitchFamily="49" charset="0"/>
              </a:rPr>
              <a:t>                    H51(</a:t>
            </a:r>
            <a:r>
              <a:rPr lang="en-US" sz="1000" b="0" i="0" u="none" strike="noStrike" baseline="0" dirty="0" err="1">
                <a:solidFill>
                  <a:srgbClr val="000000"/>
                </a:solidFill>
                <a:latin typeface="Courier New" panose="02070309020205020404" pitchFamily="49" charset="0"/>
              </a:rPr>
              <a:t>i,k</a:t>
            </a:r>
            <a:r>
              <a:rPr lang="en-US" sz="1000" b="0" i="0" u="none" strike="noStrike" baseline="0" dirty="0">
                <a:solidFill>
                  <a:srgbClr val="000000"/>
                </a:solidFill>
                <a:latin typeface="Courier New" panose="02070309020205020404" pitchFamily="49" charset="0"/>
              </a:rPr>
              <a:t>) = 0;</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00"/>
                </a:solidFill>
                <a:latin typeface="Courier New" panose="02070309020205020404" pitchFamily="49" charset="0"/>
              </a:rPr>
              <a:t>    </a:t>
            </a:r>
          </a:p>
          <a:p>
            <a:endParaRPr lang="en-US" sz="1000" b="0" i="0" u="none" strike="noStrike" baseline="0" dirty="0">
              <a:solidFill>
                <a:srgbClr val="0000FF"/>
              </a:solidFill>
              <a:latin typeface="Courier New" panose="02070309020205020404" pitchFamily="49" charset="0"/>
            </a:endParaRPr>
          </a:p>
        </p:txBody>
      </p:sp>
    </p:spTree>
    <p:extLst>
      <p:ext uri="{BB962C8B-B14F-4D97-AF65-F5344CB8AC3E}">
        <p14:creationId xmlns:p14="http://schemas.microsoft.com/office/powerpoint/2010/main" val="29623181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35B730-750E-44C6-B01B-5F29778B4765}"/>
              </a:ext>
            </a:extLst>
          </p:cNvPr>
          <p:cNvSpPr txBox="1"/>
          <p:nvPr/>
        </p:nvSpPr>
        <p:spPr>
          <a:xfrm>
            <a:off x="533400" y="412790"/>
            <a:ext cx="8229600" cy="270843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3C763D"/>
                </a:solidFill>
                <a:effectLst/>
                <a:uLnTx/>
                <a:uFillTx/>
                <a:latin typeface="Courier New" panose="02070309020205020404" pitchFamily="49" charset="0"/>
                <a:ea typeface="+mn-ea"/>
                <a:cs typeface="+mn-cs"/>
              </a:rPr>
              <a:t>% H52 - Derivative of Reactive Power Flows with V..</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H52 = zeros(</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nqf,nbus</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for</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i</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 1:nqf</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m = </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fbus</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qf</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i</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n = </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tbus</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qf</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i</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for</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k = 1:nbus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if</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k == 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H52(i,k) = -V(n)*(-G(m,n)*sin(del(m)-del(n)) + B(m,n)*cos(del(m)-del(n))) - 2*V(m)*(-B(m,n)+ bpq(m,n));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else</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if</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k == 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H52(</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i,k</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 -V(m)*(-G(</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m,n</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)*sin(del(m)-del(n)) + B(</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m,n</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)*cos(del(m)-del(n)));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else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H52(</a:t>
            </a:r>
            <a:r>
              <a:rPr kumimoji="0" lang="en-U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i,k</a:t>
            </a: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 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end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end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end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n-US" sz="1000" b="0" i="0" u="none" strike="noStrike" kern="1200" cap="none" spc="0" normalizeH="0" baseline="0" noProof="0" dirty="0">
                <a:ln>
                  <a:noFill/>
                </a:ln>
                <a:solidFill>
                  <a:srgbClr val="0000FF"/>
                </a:solidFill>
                <a:effectLst/>
                <a:uLnTx/>
                <a:uFillTx/>
                <a:latin typeface="Courier New" panose="02070309020205020404" pitchFamily="49" charset="0"/>
                <a:ea typeface="+mn-ea"/>
                <a:cs typeface="+mn-cs"/>
              </a:rPr>
              <a:t>end</a:t>
            </a:r>
            <a:endParaRPr lang="en-US" dirty="0"/>
          </a:p>
        </p:txBody>
      </p:sp>
      <p:sp>
        <p:nvSpPr>
          <p:cNvPr id="7" name="TextBox 6">
            <a:extLst>
              <a:ext uri="{FF2B5EF4-FFF2-40B4-BE49-F238E27FC236}">
                <a16:creationId xmlns:a16="http://schemas.microsoft.com/office/drawing/2014/main" id="{ED6C1067-E15C-46CB-98AD-6D71E1967AAB}"/>
              </a:ext>
            </a:extLst>
          </p:cNvPr>
          <p:cNvSpPr txBox="1"/>
          <p:nvPr/>
        </p:nvSpPr>
        <p:spPr>
          <a:xfrm>
            <a:off x="381000" y="3200400"/>
            <a:ext cx="8229600" cy="2708434"/>
          </a:xfrm>
          <a:prstGeom prst="rect">
            <a:avLst/>
          </a:prstGeom>
          <a:noFill/>
        </p:spPr>
        <p:txBody>
          <a:bodyPr wrap="square">
            <a:spAutoFit/>
          </a:bodyPr>
          <a:lstStyle/>
          <a:p>
            <a:r>
              <a:rPr lang="en-US" sz="1000" b="0" i="0" u="none" strike="noStrike" baseline="0" dirty="0">
                <a:solidFill>
                  <a:srgbClr val="3C763D"/>
                </a:solidFill>
                <a:highlight>
                  <a:srgbClr val="FFFF00"/>
                </a:highlight>
                <a:latin typeface="Courier New" panose="02070309020205020404" pitchFamily="49" charset="0"/>
              </a:rPr>
              <a:t>% Measurement Jacobian, H..</a:t>
            </a:r>
          </a:p>
          <a:p>
            <a:r>
              <a:rPr lang="pt-BR" sz="1000" b="0" i="0" u="none" strike="noStrike" baseline="0" dirty="0">
                <a:solidFill>
                  <a:srgbClr val="000000"/>
                </a:solidFill>
                <a:latin typeface="Courier New" panose="02070309020205020404" pitchFamily="49" charset="0"/>
              </a:rPr>
              <a:t>    H = [H11 H12; H21 H22; H31 H32; H41 H42; H51 H52];</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3C763D"/>
                </a:solidFill>
                <a:highlight>
                  <a:srgbClr val="FFFF00"/>
                </a:highlight>
                <a:latin typeface="Courier New" panose="02070309020205020404" pitchFamily="49" charset="0"/>
              </a:rPr>
              <a:t>% Gain Matrix, Gm..</a:t>
            </a:r>
          </a:p>
          <a:p>
            <a:r>
              <a:rPr lang="pt-BR" sz="1000" b="0" i="0" u="none" strike="noStrike" baseline="0" dirty="0">
                <a:solidFill>
                  <a:srgbClr val="000000"/>
                </a:solidFill>
                <a:latin typeface="Courier New" panose="02070309020205020404" pitchFamily="49" charset="0"/>
              </a:rPr>
              <a:t>    Gm = H'*inv(Ri)*H;</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3C763D"/>
                </a:solidFill>
                <a:highlight>
                  <a:srgbClr val="FFFF00"/>
                </a:highlight>
                <a:latin typeface="Courier New" panose="02070309020205020404" pitchFamily="49" charset="0"/>
              </a:rPr>
              <a:t>%Objective Function</a:t>
            </a:r>
          </a:p>
          <a:p>
            <a:r>
              <a:rPr lang="en-US" sz="1000" b="0" i="0" u="none" strike="noStrike" baseline="0" dirty="0">
                <a:solidFill>
                  <a:srgbClr val="000000"/>
                </a:solidFill>
                <a:latin typeface="Courier New" panose="02070309020205020404" pitchFamily="49" charset="0"/>
              </a:rPr>
              <a:t>    J = sum(inv(Ri)*r.^2);  </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3C763D"/>
                </a:solidFill>
                <a:highlight>
                  <a:srgbClr val="FFFF00"/>
                </a:highlight>
                <a:latin typeface="Courier New" panose="02070309020205020404" pitchFamily="49" charset="0"/>
              </a:rPr>
              <a:t>% State Vector</a:t>
            </a:r>
          </a:p>
          <a:p>
            <a:r>
              <a:rPr lang="pt-BR" sz="1000" b="0" i="0" u="none" strike="noStrike" baseline="0" dirty="0">
                <a:solidFill>
                  <a:srgbClr val="000000"/>
                </a:solidFill>
                <a:latin typeface="Courier New" panose="02070309020205020404" pitchFamily="49" charset="0"/>
              </a:rPr>
              <a:t>    dE = inv(Gm)*(H'*inv(Ri)*r);</a:t>
            </a:r>
          </a:p>
          <a:p>
            <a:r>
              <a:rPr lang="en-US" sz="1000" b="0" i="0" u="none" strike="noStrike" baseline="0" dirty="0">
                <a:solidFill>
                  <a:srgbClr val="000000"/>
                </a:solidFill>
                <a:latin typeface="Courier New" panose="02070309020205020404" pitchFamily="49" charset="0"/>
              </a:rPr>
              <a:t>    E = E + </a:t>
            </a:r>
            <a:r>
              <a:rPr lang="en-US" sz="1000" b="0" i="0" u="none" strike="noStrike" baseline="0" dirty="0" err="1">
                <a:solidFill>
                  <a:srgbClr val="000000"/>
                </a:solidFill>
                <a:latin typeface="Courier New" panose="02070309020205020404" pitchFamily="49" charset="0"/>
              </a:rPr>
              <a:t>dE</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del(2:end) = E(1:nbus-1);</a:t>
            </a:r>
          </a:p>
          <a:p>
            <a:r>
              <a:rPr lang="en-US" sz="1000" b="0" i="0" u="none" strike="noStrike" baseline="0" dirty="0">
                <a:solidFill>
                  <a:srgbClr val="000000"/>
                </a:solidFill>
                <a:latin typeface="Courier New" panose="02070309020205020404" pitchFamily="49" charset="0"/>
              </a:rPr>
              <a:t>    V = E(</a:t>
            </a:r>
            <a:r>
              <a:rPr lang="en-US" sz="1000" b="0" i="0" u="none" strike="noStrike" baseline="0" dirty="0" err="1">
                <a:solidFill>
                  <a:srgbClr val="000000"/>
                </a:solidFill>
                <a:latin typeface="Courier New" panose="02070309020205020404" pitchFamily="49" charset="0"/>
              </a:rPr>
              <a:t>nbus:end</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err="1">
                <a:solidFill>
                  <a:srgbClr val="000000"/>
                </a:solidFill>
                <a:latin typeface="Courier New" panose="02070309020205020404" pitchFamily="49" charset="0"/>
              </a:rPr>
              <a:t>iter</a:t>
            </a:r>
            <a:r>
              <a:rPr lang="en-US" sz="1000" b="0" i="0" u="none" strike="noStrike" baseline="0" dirty="0">
                <a:solidFill>
                  <a:srgbClr val="000000"/>
                </a:solidFill>
                <a:latin typeface="Courier New" panose="02070309020205020404" pitchFamily="49" charset="0"/>
              </a:rPr>
              <a:t> = </a:t>
            </a:r>
            <a:r>
              <a:rPr lang="en-US" sz="1000" b="0" i="0" u="none" strike="noStrike" baseline="0" dirty="0" err="1">
                <a:solidFill>
                  <a:srgbClr val="000000"/>
                </a:solidFill>
                <a:latin typeface="Courier New" panose="02070309020205020404" pitchFamily="49" charset="0"/>
              </a:rPr>
              <a:t>iter</a:t>
            </a:r>
            <a:r>
              <a:rPr lang="en-US" sz="1000" b="0" i="0" u="none" strike="noStrike" baseline="0" dirty="0">
                <a:solidFill>
                  <a:srgbClr val="000000"/>
                </a:solidFill>
                <a:latin typeface="Courier New" panose="02070309020205020404" pitchFamily="49" charset="0"/>
              </a:rPr>
              <a:t> + 1;</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err="1">
                <a:solidFill>
                  <a:srgbClr val="000000"/>
                </a:solidFill>
                <a:latin typeface="Courier New" panose="02070309020205020404" pitchFamily="49" charset="0"/>
              </a:rPr>
              <a:t>tol</a:t>
            </a:r>
            <a:r>
              <a:rPr lang="en-US" sz="1000" b="0" i="0" u="none" strike="noStrike" baseline="0" dirty="0">
                <a:solidFill>
                  <a:srgbClr val="000000"/>
                </a:solidFill>
                <a:latin typeface="Courier New" panose="02070309020205020404" pitchFamily="49" charset="0"/>
              </a:rPr>
              <a:t> = max(abs(</a:t>
            </a:r>
            <a:r>
              <a:rPr lang="en-US" sz="1000" b="0" i="0" u="none" strike="noStrike" baseline="0" dirty="0" err="1">
                <a:solidFill>
                  <a:srgbClr val="000000"/>
                </a:solidFill>
                <a:latin typeface="Courier New" panose="02070309020205020404" pitchFamily="49" charset="0"/>
              </a:rPr>
              <a:t>dE</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FF"/>
                </a:solidFill>
                <a:latin typeface="Courier New" panose="02070309020205020404" pitchFamily="49" charset="0"/>
              </a:rPr>
              <a:t>end</a:t>
            </a:r>
          </a:p>
        </p:txBody>
      </p:sp>
    </p:spTree>
    <p:extLst>
      <p:ext uri="{BB962C8B-B14F-4D97-AF65-F5344CB8AC3E}">
        <p14:creationId xmlns:p14="http://schemas.microsoft.com/office/powerpoint/2010/main" val="7570701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02F8E5-E317-4D5D-AAF7-3858BB50F9BF}"/>
              </a:ext>
            </a:extLst>
          </p:cNvPr>
          <p:cNvSpPr txBox="1"/>
          <p:nvPr/>
        </p:nvSpPr>
        <p:spPr>
          <a:xfrm>
            <a:off x="285750" y="1143000"/>
            <a:ext cx="4572000" cy="1938992"/>
          </a:xfrm>
          <a:prstGeom prst="rect">
            <a:avLst/>
          </a:prstGeom>
          <a:noFill/>
        </p:spPr>
        <p:txBody>
          <a:bodyPr wrap="square">
            <a:spAutoFit/>
          </a:bodyPr>
          <a:lstStyle/>
          <a:p>
            <a:r>
              <a:rPr lang="en-US" sz="1000" b="0" i="0" u="none" strike="noStrike" baseline="0" dirty="0">
                <a:solidFill>
                  <a:srgbClr val="000000"/>
                </a:solidFill>
                <a:latin typeface="Courier New" panose="02070309020205020404" pitchFamily="49" charset="0"/>
              </a:rPr>
              <a:t>Del = 180/pi*del;</a:t>
            </a:r>
          </a:p>
          <a:p>
            <a:r>
              <a:rPr lang="en-US" sz="1000" b="0" i="0" u="none" strike="noStrike" baseline="0" dirty="0">
                <a:solidFill>
                  <a:srgbClr val="000000"/>
                </a:solidFill>
                <a:latin typeface="Courier New" panose="02070309020205020404" pitchFamily="49" charset="0"/>
              </a:rPr>
              <a:t>E2 = [V Del]; </a:t>
            </a:r>
            <a:r>
              <a:rPr lang="en-US" sz="1000" b="0" i="0" u="none" strike="noStrike" baseline="0" dirty="0">
                <a:solidFill>
                  <a:srgbClr val="3C763D"/>
                </a:solidFill>
                <a:latin typeface="Courier New" panose="02070309020205020404" pitchFamily="49" charset="0"/>
              </a:rPr>
              <a:t>% Bus Voltages and angles..</a:t>
            </a:r>
          </a:p>
          <a:p>
            <a:r>
              <a:rPr lang="en-US" sz="1000" b="0" i="0" u="none" strike="noStrike" baseline="0" dirty="0" err="1">
                <a:solidFill>
                  <a:srgbClr val="000000"/>
                </a:solidFill>
                <a:latin typeface="Courier New" panose="02070309020205020404" pitchFamily="49" charset="0"/>
              </a:rPr>
              <a:t>disp</a:t>
            </a:r>
            <a:r>
              <a:rPr lang="en-US" sz="1000" b="0" i="0" u="none" strike="noStrike" baseline="0" dirty="0">
                <a:solidFill>
                  <a:srgbClr val="000000"/>
                </a:solidFill>
                <a:latin typeface="Courier New" panose="02070309020205020404" pitchFamily="49" charset="0"/>
              </a:rPr>
              <a:t>(</a:t>
            </a:r>
            <a:r>
              <a:rPr lang="en-US" sz="1000" b="0" i="0" u="none" strike="noStrike" baseline="0" dirty="0">
                <a:solidFill>
                  <a:srgbClr val="A020F0"/>
                </a:solidFill>
                <a:latin typeface="Courier New" panose="02070309020205020404" pitchFamily="49" charset="0"/>
              </a:rPr>
              <a:t>'-------- State Estimation ------------------'</a:t>
            </a:r>
            <a:r>
              <a:rPr lang="en-US" sz="1000" b="0" i="0" u="none" strike="noStrike" baseline="0" dirty="0">
                <a:solidFill>
                  <a:srgbClr val="000000"/>
                </a:solidFill>
                <a:latin typeface="Courier New" panose="02070309020205020404" pitchFamily="49" charset="0"/>
              </a:rPr>
              <a:t>);</a:t>
            </a:r>
          </a:p>
          <a:p>
            <a:r>
              <a:rPr lang="en-US" sz="1000" b="0" i="0" u="none" strike="noStrike" baseline="0" dirty="0" err="1">
                <a:solidFill>
                  <a:srgbClr val="000000"/>
                </a:solidFill>
                <a:latin typeface="Courier New" panose="02070309020205020404" pitchFamily="49" charset="0"/>
              </a:rPr>
              <a:t>disp</a:t>
            </a:r>
            <a:r>
              <a:rPr lang="en-US" sz="1000" b="0" i="0" u="none" strike="noStrike" baseline="0" dirty="0">
                <a:solidFill>
                  <a:srgbClr val="000000"/>
                </a:solidFill>
                <a:latin typeface="Courier New" panose="02070309020205020404" pitchFamily="49" charset="0"/>
              </a:rPr>
              <a:t>(</a:t>
            </a:r>
            <a:r>
              <a:rPr lang="en-US" sz="1000" b="0" i="0" u="none" strike="noStrike" baseline="0" dirty="0">
                <a:solidFill>
                  <a:srgbClr val="A020F0"/>
                </a:solidFill>
                <a:latin typeface="Courier New" panose="02070309020205020404" pitchFamily="49" charset="0"/>
              </a:rPr>
              <a:t>'--------------------------'</a:t>
            </a:r>
            <a:r>
              <a:rPr lang="en-US" sz="1000" b="0" i="0" u="none" strike="noStrike" baseline="0" dirty="0">
                <a:solidFill>
                  <a:srgbClr val="000000"/>
                </a:solidFill>
                <a:latin typeface="Courier New" panose="02070309020205020404" pitchFamily="49" charset="0"/>
              </a:rPr>
              <a:t>);</a:t>
            </a:r>
          </a:p>
          <a:p>
            <a:r>
              <a:rPr lang="en-US" sz="1000" b="0" i="0" u="none" strike="noStrike" baseline="0" dirty="0" err="1">
                <a:solidFill>
                  <a:srgbClr val="000000"/>
                </a:solidFill>
                <a:latin typeface="Courier New" panose="02070309020205020404" pitchFamily="49" charset="0"/>
              </a:rPr>
              <a:t>disp</a:t>
            </a:r>
            <a:r>
              <a:rPr lang="en-US" sz="1000" b="0" i="0" u="none" strike="noStrike" baseline="0" dirty="0">
                <a:solidFill>
                  <a:srgbClr val="000000"/>
                </a:solidFill>
                <a:latin typeface="Courier New" panose="02070309020205020404" pitchFamily="49" charset="0"/>
              </a:rPr>
              <a:t>(</a:t>
            </a:r>
            <a:r>
              <a:rPr lang="en-US" sz="1000" b="0" i="0" u="none" strike="noStrike" baseline="0" dirty="0">
                <a:solidFill>
                  <a:srgbClr val="A020F0"/>
                </a:solidFill>
                <a:latin typeface="Courier New" panose="02070309020205020404" pitchFamily="49" charset="0"/>
              </a:rPr>
              <a:t>'| Bus |    V   |  Angle  | '</a:t>
            </a:r>
            <a:r>
              <a:rPr lang="en-US" sz="1000" b="0" i="0" u="none" strike="noStrike" baseline="0" dirty="0">
                <a:solidFill>
                  <a:srgbClr val="000000"/>
                </a:solidFill>
                <a:latin typeface="Courier New" panose="02070309020205020404" pitchFamily="49" charset="0"/>
              </a:rPr>
              <a:t>);</a:t>
            </a:r>
          </a:p>
          <a:p>
            <a:r>
              <a:rPr lang="en-US" sz="1000" b="0" i="0" u="none" strike="noStrike" baseline="0" dirty="0" err="1">
                <a:solidFill>
                  <a:srgbClr val="000000"/>
                </a:solidFill>
                <a:latin typeface="Courier New" panose="02070309020205020404" pitchFamily="49" charset="0"/>
              </a:rPr>
              <a:t>disp</a:t>
            </a:r>
            <a:r>
              <a:rPr lang="en-US" sz="1000" b="0" i="0" u="none" strike="noStrike" baseline="0" dirty="0">
                <a:solidFill>
                  <a:srgbClr val="000000"/>
                </a:solidFill>
                <a:latin typeface="Courier New" panose="02070309020205020404" pitchFamily="49" charset="0"/>
              </a:rPr>
              <a:t>(</a:t>
            </a:r>
            <a:r>
              <a:rPr lang="en-US" sz="1000" b="0" i="0" u="none" strike="noStrike" baseline="0" dirty="0">
                <a:solidFill>
                  <a:srgbClr val="A020F0"/>
                </a:solidFill>
                <a:latin typeface="Courier New" panose="02070309020205020404" pitchFamily="49" charset="0"/>
              </a:rPr>
              <a:t>'| No  |   </a:t>
            </a:r>
            <a:r>
              <a:rPr lang="en-US" sz="1000" b="0" i="0" u="none" strike="noStrike" baseline="0" dirty="0" err="1">
                <a:solidFill>
                  <a:srgbClr val="A020F0"/>
                </a:solidFill>
                <a:latin typeface="Courier New" panose="02070309020205020404" pitchFamily="49" charset="0"/>
              </a:rPr>
              <a:t>pu</a:t>
            </a:r>
            <a:r>
              <a:rPr lang="en-US" sz="1000" b="0" i="0" u="none" strike="noStrike" baseline="0" dirty="0">
                <a:solidFill>
                  <a:srgbClr val="A020F0"/>
                </a:solidFill>
                <a:latin typeface="Courier New" panose="02070309020205020404" pitchFamily="49" charset="0"/>
              </a:rPr>
              <a:t>   |  Degree | '</a:t>
            </a:r>
            <a:r>
              <a:rPr lang="en-US" sz="1000" b="0" i="0" u="none" strike="noStrike" baseline="0" dirty="0">
                <a:solidFill>
                  <a:srgbClr val="000000"/>
                </a:solidFill>
                <a:latin typeface="Courier New" panose="02070309020205020404" pitchFamily="49" charset="0"/>
              </a:rPr>
              <a:t>);</a:t>
            </a:r>
          </a:p>
          <a:p>
            <a:r>
              <a:rPr lang="en-US" sz="1000" b="0" i="0" u="none" strike="noStrike" baseline="0" dirty="0" err="1">
                <a:solidFill>
                  <a:srgbClr val="000000"/>
                </a:solidFill>
                <a:latin typeface="Courier New" panose="02070309020205020404" pitchFamily="49" charset="0"/>
              </a:rPr>
              <a:t>disp</a:t>
            </a:r>
            <a:r>
              <a:rPr lang="en-US" sz="1000" b="0" i="0" u="none" strike="noStrike" baseline="0" dirty="0">
                <a:solidFill>
                  <a:srgbClr val="000000"/>
                </a:solidFill>
                <a:latin typeface="Courier New" panose="02070309020205020404" pitchFamily="49" charset="0"/>
              </a:rPr>
              <a:t>(</a:t>
            </a:r>
            <a:r>
              <a:rPr lang="en-US" sz="1000" b="0" i="0" u="none" strike="noStrike" baseline="0" dirty="0">
                <a:solidFill>
                  <a:srgbClr val="A020F0"/>
                </a:solidFill>
                <a:latin typeface="Courier New" panose="02070309020205020404" pitchFamily="49" charset="0"/>
              </a:rPr>
              <a:t>'--------------------------'</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m = 1:n</a:t>
            </a:r>
          </a:p>
          <a:p>
            <a:r>
              <a:rPr lang="en-US" sz="1000" b="0" i="0" u="none" strike="noStrike" baseline="0" dirty="0">
                <a:solidFill>
                  <a:srgbClr val="000000"/>
                </a:solidFill>
                <a:latin typeface="Courier New" panose="02070309020205020404" pitchFamily="49" charset="0"/>
              </a:rPr>
              <a:t>    </a:t>
            </a:r>
            <a:r>
              <a:rPr lang="en-US" sz="1000" b="0" i="0" u="none" strike="noStrike" baseline="0" dirty="0" err="1">
                <a:solidFill>
                  <a:srgbClr val="000000"/>
                </a:solidFill>
                <a:latin typeface="Courier New" panose="02070309020205020404" pitchFamily="49" charset="0"/>
              </a:rPr>
              <a:t>fprintf</a:t>
            </a:r>
            <a:r>
              <a:rPr lang="en-US" sz="1000" b="0" i="0" u="none" strike="noStrike" baseline="0" dirty="0">
                <a:solidFill>
                  <a:srgbClr val="000000"/>
                </a:solidFill>
                <a:latin typeface="Courier New" panose="02070309020205020404" pitchFamily="49" charset="0"/>
              </a:rPr>
              <a:t>(</a:t>
            </a:r>
            <a:r>
              <a:rPr lang="en-US" sz="1000" b="0" i="0" u="none" strike="noStrike" baseline="0" dirty="0">
                <a:solidFill>
                  <a:srgbClr val="A020F0"/>
                </a:solidFill>
                <a:latin typeface="Courier New" panose="02070309020205020404" pitchFamily="49" charset="0"/>
              </a:rPr>
              <a:t>'%4g'</a:t>
            </a:r>
            <a:r>
              <a:rPr lang="en-US" sz="1000" b="0" i="0" u="none" strike="noStrike" baseline="0" dirty="0">
                <a:solidFill>
                  <a:srgbClr val="000000"/>
                </a:solidFill>
                <a:latin typeface="Courier New" panose="02070309020205020404" pitchFamily="49" charset="0"/>
              </a:rPr>
              <a:t>, m); </a:t>
            </a:r>
            <a:r>
              <a:rPr lang="en-US" sz="1000" b="0" i="0" u="none" strike="noStrike" baseline="0" dirty="0" err="1">
                <a:solidFill>
                  <a:srgbClr val="000000"/>
                </a:solidFill>
                <a:latin typeface="Courier New" panose="02070309020205020404" pitchFamily="49" charset="0"/>
              </a:rPr>
              <a:t>fprintf</a:t>
            </a:r>
            <a:r>
              <a:rPr lang="en-US" sz="1000" b="0" i="0" u="none" strike="noStrike" baseline="0" dirty="0">
                <a:solidFill>
                  <a:srgbClr val="000000"/>
                </a:solidFill>
                <a:latin typeface="Courier New" panose="02070309020205020404" pitchFamily="49" charset="0"/>
              </a:rPr>
              <a:t>(</a:t>
            </a:r>
            <a:r>
              <a:rPr lang="en-US" sz="1000" b="0" i="0" u="none" strike="noStrike" baseline="0" dirty="0">
                <a:solidFill>
                  <a:srgbClr val="A020F0"/>
                </a:solidFill>
                <a:latin typeface="Courier New" panose="02070309020205020404" pitchFamily="49" charset="0"/>
              </a:rPr>
              <a:t>'  %8.4f'</a:t>
            </a:r>
            <a:r>
              <a:rPr lang="en-US" sz="1000" b="0" i="0" u="none" strike="noStrike" baseline="0" dirty="0">
                <a:solidFill>
                  <a:srgbClr val="000000"/>
                </a:solidFill>
                <a:latin typeface="Courier New" panose="02070309020205020404" pitchFamily="49" charset="0"/>
              </a:rPr>
              <a:t>, V(m)); </a:t>
            </a:r>
            <a:r>
              <a:rPr lang="en-US" sz="1000" b="0" i="0" u="none" strike="noStrike" baseline="0" dirty="0" err="1">
                <a:solidFill>
                  <a:srgbClr val="000000"/>
                </a:solidFill>
                <a:latin typeface="Courier New" panose="02070309020205020404" pitchFamily="49" charset="0"/>
              </a:rPr>
              <a:t>fprintf</a:t>
            </a:r>
            <a:r>
              <a:rPr lang="en-US" sz="1000" b="0" i="0" u="none" strike="noStrike" baseline="0" dirty="0">
                <a:solidFill>
                  <a:srgbClr val="000000"/>
                </a:solidFill>
                <a:latin typeface="Courier New" panose="02070309020205020404" pitchFamily="49" charset="0"/>
              </a:rPr>
              <a:t>(</a:t>
            </a:r>
            <a:r>
              <a:rPr lang="en-US" sz="1000" b="0" i="0" u="none" strike="noStrike" baseline="0" dirty="0">
                <a:solidFill>
                  <a:srgbClr val="A020F0"/>
                </a:solidFill>
                <a:latin typeface="Courier New" panose="02070309020205020404" pitchFamily="49" charset="0"/>
              </a:rPr>
              <a:t>'   %8.4f'</a:t>
            </a:r>
            <a:r>
              <a:rPr lang="en-US" sz="1000" b="0" i="0" u="none" strike="noStrike" baseline="0" dirty="0">
                <a:solidFill>
                  <a:srgbClr val="000000"/>
                </a:solidFill>
                <a:latin typeface="Courier New" panose="02070309020205020404" pitchFamily="49" charset="0"/>
              </a:rPr>
              <a:t>, Del(m)); </a:t>
            </a:r>
            <a:r>
              <a:rPr lang="en-US" sz="1000" b="0" i="0" u="none" strike="noStrike" baseline="0" dirty="0" err="1">
                <a:solidFill>
                  <a:srgbClr val="000000"/>
                </a:solidFill>
                <a:latin typeface="Courier New" panose="02070309020205020404" pitchFamily="49" charset="0"/>
              </a:rPr>
              <a:t>fprintf</a:t>
            </a:r>
            <a:r>
              <a:rPr lang="en-US" sz="1000" b="0" i="0" u="none" strike="noStrike" baseline="0" dirty="0">
                <a:solidFill>
                  <a:srgbClr val="000000"/>
                </a:solidFill>
                <a:latin typeface="Courier New" panose="02070309020205020404" pitchFamily="49" charset="0"/>
              </a:rPr>
              <a:t>(</a:t>
            </a:r>
            <a:r>
              <a:rPr lang="en-US" sz="1000" b="0" i="0" u="none" strike="noStrike" baseline="0" dirty="0">
                <a:solidFill>
                  <a:srgbClr val="A020F0"/>
                </a:solidFill>
                <a:latin typeface="Courier New" panose="02070309020205020404" pitchFamily="49" charset="0"/>
              </a:rPr>
              <a:t>'\n'</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FF"/>
                </a:solidFill>
                <a:latin typeface="Courier New" panose="02070309020205020404" pitchFamily="49" charset="0"/>
              </a:rPr>
              <a:t>end</a:t>
            </a:r>
          </a:p>
          <a:p>
            <a:r>
              <a:rPr lang="en-US" sz="1000" b="0" i="0" u="none" strike="noStrike" baseline="0" dirty="0" err="1">
                <a:solidFill>
                  <a:srgbClr val="000000"/>
                </a:solidFill>
                <a:latin typeface="Courier New" panose="02070309020205020404" pitchFamily="49" charset="0"/>
              </a:rPr>
              <a:t>disp</a:t>
            </a:r>
            <a:r>
              <a:rPr lang="en-US" sz="1000" b="0" i="0" u="none" strike="noStrike" baseline="0" dirty="0">
                <a:solidFill>
                  <a:srgbClr val="000000"/>
                </a:solidFill>
                <a:latin typeface="Courier New" panose="02070309020205020404" pitchFamily="49" charset="0"/>
              </a:rPr>
              <a:t>(</a:t>
            </a:r>
            <a:r>
              <a:rPr lang="en-US" sz="1000" b="0" i="0" u="none" strike="noStrike" baseline="0" dirty="0">
                <a:solidFill>
                  <a:srgbClr val="A020F0"/>
                </a:solidFill>
                <a:latin typeface="Courier New" panose="02070309020205020404" pitchFamily="49" charset="0"/>
              </a:rPr>
              <a:t>'---------------------------------------------'</a:t>
            </a:r>
            <a:r>
              <a:rPr lang="en-US" sz="1000" b="0" i="0" u="none" strike="noStrike" baseline="0" dirty="0">
                <a:solidFill>
                  <a:srgbClr val="000000"/>
                </a:solidFill>
                <a:latin typeface="Courier New" panose="02070309020205020404" pitchFamily="49" charset="0"/>
              </a:rPr>
              <a:t>);</a:t>
            </a:r>
          </a:p>
        </p:txBody>
      </p:sp>
      <p:sp>
        <p:nvSpPr>
          <p:cNvPr id="4" name="TextBox 3">
            <a:extLst>
              <a:ext uri="{FF2B5EF4-FFF2-40B4-BE49-F238E27FC236}">
                <a16:creationId xmlns:a16="http://schemas.microsoft.com/office/drawing/2014/main" id="{6C270035-4316-4FE8-BB62-57305C5B4A10}"/>
              </a:ext>
            </a:extLst>
          </p:cNvPr>
          <p:cNvSpPr txBox="1"/>
          <p:nvPr/>
        </p:nvSpPr>
        <p:spPr>
          <a:xfrm>
            <a:off x="285750" y="528935"/>
            <a:ext cx="2209259" cy="461665"/>
          </a:xfrm>
          <a:prstGeom prst="rect">
            <a:avLst/>
          </a:prstGeom>
          <a:noFill/>
        </p:spPr>
        <p:txBody>
          <a:bodyPr wrap="none" rtlCol="0">
            <a:spAutoFit/>
          </a:bodyPr>
          <a:lstStyle/>
          <a:p>
            <a:r>
              <a:rPr lang="en-US" dirty="0"/>
              <a:t>Display Results:</a:t>
            </a:r>
          </a:p>
        </p:txBody>
      </p:sp>
      <p:sp>
        <p:nvSpPr>
          <p:cNvPr id="5" name="TextBox 4">
            <a:extLst>
              <a:ext uri="{FF2B5EF4-FFF2-40B4-BE49-F238E27FC236}">
                <a16:creationId xmlns:a16="http://schemas.microsoft.com/office/drawing/2014/main" id="{4FDE170E-9FA1-4C2C-B9A6-A834EFE7D0D9}"/>
              </a:ext>
            </a:extLst>
          </p:cNvPr>
          <p:cNvSpPr txBox="1"/>
          <p:nvPr/>
        </p:nvSpPr>
        <p:spPr>
          <a:xfrm>
            <a:off x="381000" y="3429000"/>
            <a:ext cx="4424288" cy="461665"/>
          </a:xfrm>
          <a:prstGeom prst="rect">
            <a:avLst/>
          </a:prstGeom>
          <a:noFill/>
        </p:spPr>
        <p:txBody>
          <a:bodyPr wrap="none" rtlCol="0">
            <a:spAutoFit/>
          </a:bodyPr>
          <a:lstStyle/>
          <a:p>
            <a:r>
              <a:rPr lang="en-US" dirty="0"/>
              <a:t>You should get this in the console:</a:t>
            </a:r>
          </a:p>
        </p:txBody>
      </p:sp>
      <p:sp>
        <p:nvSpPr>
          <p:cNvPr id="7" name="TextBox 6">
            <a:extLst>
              <a:ext uri="{FF2B5EF4-FFF2-40B4-BE49-F238E27FC236}">
                <a16:creationId xmlns:a16="http://schemas.microsoft.com/office/drawing/2014/main" id="{933977E9-2594-47BD-9AB7-5CB6ABAA1DD0}"/>
              </a:ext>
            </a:extLst>
          </p:cNvPr>
          <p:cNvSpPr txBox="1"/>
          <p:nvPr/>
        </p:nvSpPr>
        <p:spPr>
          <a:xfrm>
            <a:off x="6057359" y="762000"/>
            <a:ext cx="2667000" cy="5016758"/>
          </a:xfrm>
          <a:prstGeom prst="rect">
            <a:avLst/>
          </a:prstGeom>
          <a:noFill/>
        </p:spPr>
        <p:txBody>
          <a:bodyPr wrap="square">
            <a:spAutoFit/>
          </a:bodyPr>
          <a:lstStyle/>
          <a:p>
            <a:endParaRPr lang="en-US" sz="1600" dirty="0"/>
          </a:p>
          <a:p>
            <a:r>
              <a:rPr lang="en-US" sz="1600" dirty="0"/>
              <a:t>--- State Estimation ---</a:t>
            </a:r>
          </a:p>
          <a:p>
            <a:r>
              <a:rPr lang="en-US" sz="1600" dirty="0"/>
              <a:t>----------------------------</a:t>
            </a:r>
          </a:p>
          <a:p>
            <a:r>
              <a:rPr lang="en-US" sz="1600" dirty="0"/>
              <a:t>| Bus |    V   |  Angle  | </a:t>
            </a:r>
          </a:p>
          <a:p>
            <a:r>
              <a:rPr lang="en-US" sz="1600" dirty="0"/>
              <a:t>| No  |   </a:t>
            </a:r>
            <a:r>
              <a:rPr lang="en-US" sz="1600" dirty="0" err="1"/>
              <a:t>pu</a:t>
            </a:r>
            <a:r>
              <a:rPr lang="en-US" sz="1600" dirty="0"/>
              <a:t>   |  Degree | </a:t>
            </a:r>
          </a:p>
          <a:p>
            <a:r>
              <a:rPr lang="en-US" sz="1600" dirty="0"/>
              <a:t>--------------------------</a:t>
            </a:r>
          </a:p>
          <a:p>
            <a:r>
              <a:rPr lang="en-US" sz="1600" dirty="0"/>
              <a:t>   1    1.0068     0.0000</a:t>
            </a:r>
          </a:p>
          <a:p>
            <a:r>
              <a:rPr lang="en-US" sz="1600" dirty="0"/>
              <a:t>   2    0.9899    -5.5265</a:t>
            </a:r>
          </a:p>
          <a:p>
            <a:r>
              <a:rPr lang="en-US" sz="1600" dirty="0"/>
              <a:t>   3    0.9518   -14.2039</a:t>
            </a:r>
          </a:p>
          <a:p>
            <a:r>
              <a:rPr lang="en-US" sz="1600" dirty="0"/>
              <a:t>   4    0.9579   -11.4146</a:t>
            </a:r>
          </a:p>
          <a:p>
            <a:r>
              <a:rPr lang="en-US" sz="1600" dirty="0"/>
              <a:t>   5    0.9615    -9.7583</a:t>
            </a:r>
          </a:p>
          <a:p>
            <a:r>
              <a:rPr lang="en-US" sz="1600" dirty="0"/>
              <a:t>   6    1.0185   -16.0798</a:t>
            </a:r>
          </a:p>
          <a:p>
            <a:r>
              <a:rPr lang="en-US" sz="1600" dirty="0"/>
              <a:t>   7    0.9919   -14.7510</a:t>
            </a:r>
          </a:p>
          <a:p>
            <a:r>
              <a:rPr lang="en-US" sz="1600" dirty="0"/>
              <a:t>   8    1.0287   -14.7500</a:t>
            </a:r>
          </a:p>
          <a:p>
            <a:r>
              <a:rPr lang="en-US" sz="1600" dirty="0"/>
              <a:t>   9    0.9763   -16.5125</a:t>
            </a:r>
          </a:p>
          <a:p>
            <a:r>
              <a:rPr lang="en-US" sz="1600" dirty="0"/>
              <a:t>  10    0.9758   -16.7476</a:t>
            </a:r>
          </a:p>
          <a:p>
            <a:r>
              <a:rPr lang="en-US" sz="1600" dirty="0"/>
              <a:t>  11    0.9932   -16.5397</a:t>
            </a:r>
          </a:p>
          <a:p>
            <a:r>
              <a:rPr lang="en-US" sz="1600" dirty="0"/>
              <a:t>  12    1.0009   -17.0203</a:t>
            </a:r>
          </a:p>
          <a:p>
            <a:r>
              <a:rPr lang="en-US" sz="1600" dirty="0"/>
              <a:t>  13    0.9940   -17.0583</a:t>
            </a:r>
          </a:p>
          <a:p>
            <a:r>
              <a:rPr lang="en-US" sz="1600" dirty="0"/>
              <a:t>------------------------------</a:t>
            </a:r>
          </a:p>
        </p:txBody>
      </p:sp>
      <p:pic>
        <p:nvPicPr>
          <p:cNvPr id="9" name="Picture 8" descr="Icon&#10;&#10;Description automatically generated with medium confidence">
            <a:extLst>
              <a:ext uri="{FF2B5EF4-FFF2-40B4-BE49-F238E27FC236}">
                <a16:creationId xmlns:a16="http://schemas.microsoft.com/office/drawing/2014/main" id="{1B4E821E-FC69-47FE-8DD6-29BE395CCA92}"/>
              </a:ext>
            </a:extLst>
          </p:cNvPr>
          <p:cNvPicPr>
            <a:picLocks noChangeAspect="1"/>
          </p:cNvPicPr>
          <p:nvPr/>
        </p:nvPicPr>
        <p:blipFill>
          <a:blip r:embed="rId2"/>
          <a:stretch>
            <a:fillRect/>
          </a:stretch>
        </p:blipFill>
        <p:spPr>
          <a:xfrm>
            <a:off x="1990184" y="4038600"/>
            <a:ext cx="1524000" cy="1524000"/>
          </a:xfrm>
          <a:prstGeom prst="rect">
            <a:avLst/>
          </a:prstGeom>
        </p:spPr>
      </p:pic>
    </p:spTree>
    <p:extLst>
      <p:ext uri="{BB962C8B-B14F-4D97-AF65-F5344CB8AC3E}">
        <p14:creationId xmlns:p14="http://schemas.microsoft.com/office/powerpoint/2010/main" val="2091354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57250"/>
            <a:ext cx="9144000" cy="5143500"/>
          </a:xfrm>
          <a:prstGeom prst="rect">
            <a:avLst/>
          </a:prstGeom>
        </p:spPr>
      </p:pic>
      <p:sp>
        <p:nvSpPr>
          <p:cNvPr id="12" name="Rectangle 11"/>
          <p:cNvSpPr/>
          <p:nvPr/>
        </p:nvSpPr>
        <p:spPr bwMode="auto">
          <a:xfrm>
            <a:off x="0" y="0"/>
            <a:ext cx="9144000" cy="6007025"/>
          </a:xfrm>
          <a:prstGeom prst="rect">
            <a:avLst/>
          </a:prstGeom>
          <a:solidFill>
            <a:srgbClr val="C8102E">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C8102E"/>
              </a:solidFill>
            </a:endParaRPr>
          </a:p>
        </p:txBody>
      </p:sp>
      <p:cxnSp>
        <p:nvCxnSpPr>
          <p:cNvPr id="49" name="Straight Connector 48"/>
          <p:cNvCxnSpPr/>
          <p:nvPr/>
        </p:nvCxnSpPr>
        <p:spPr bwMode="auto">
          <a:xfrm>
            <a:off x="0" y="4368800"/>
            <a:ext cx="9144000" cy="0"/>
          </a:xfrm>
          <a:prstGeom prst="line">
            <a:avLst/>
          </a:prstGeom>
          <a:solidFill>
            <a:schemeClr val="accent1"/>
          </a:solidFill>
          <a:ln w="9525" cap="flat" cmpd="sng" algn="ctr">
            <a:solidFill>
              <a:srgbClr val="F1BE48">
                <a:alpha val="80000"/>
              </a:srgbClr>
            </a:solidFill>
            <a:prstDash val="solid"/>
            <a:round/>
            <a:headEnd type="none" w="med" len="med"/>
            <a:tailEnd type="none" w="med" len="med"/>
          </a:ln>
          <a:effectLst/>
        </p:spPr>
      </p:cxnSp>
      <p:sp>
        <p:nvSpPr>
          <p:cNvPr id="11" name="TextBox 10"/>
          <p:cNvSpPr txBox="1"/>
          <p:nvPr/>
        </p:nvSpPr>
        <p:spPr>
          <a:xfrm>
            <a:off x="914400" y="1695272"/>
            <a:ext cx="7162800" cy="1938992"/>
          </a:xfrm>
          <a:prstGeom prst="rect">
            <a:avLst/>
          </a:prstGeom>
          <a:noFill/>
        </p:spPr>
        <p:txBody>
          <a:bodyPr wrap="square" rtlCol="0" anchor="b" anchorCtr="0">
            <a:spAutoFit/>
          </a:bodyPr>
          <a:lstStyle/>
          <a:p>
            <a:r>
              <a:rPr lang="en-US" sz="4000" dirty="0">
                <a:solidFill>
                  <a:schemeClr val="bg1"/>
                </a:solidFill>
                <a:latin typeface="Univers 57 Condensed" charset="0"/>
                <a:ea typeface="Univers 57 Condensed" charset="0"/>
                <a:cs typeface="Univers 57 Condensed" charset="0"/>
              </a:rPr>
              <a:t>Appendix III: Three-Phase BCSE Matlab Code Using WLS Method with Power Flow Constraints</a:t>
            </a:r>
          </a:p>
        </p:txBody>
      </p:sp>
      <p:pic>
        <p:nvPicPr>
          <p:cNvPr id="13" name="Picture 12" descr="ISU LEFT white.eps"/>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77000" y="5645966"/>
            <a:ext cx="2396490" cy="197359"/>
          </a:xfrm>
          <a:prstGeom prst="rect">
            <a:avLst/>
          </a:prstGeom>
          <a:noFill/>
          <a:ln w="9525">
            <a:noFill/>
            <a:miter lim="800000"/>
            <a:headEnd/>
            <a:tailEnd/>
          </a:ln>
        </p:spPr>
      </p:pic>
    </p:spTree>
    <p:extLst>
      <p:ext uri="{BB962C8B-B14F-4D97-AF65-F5344CB8AC3E}">
        <p14:creationId xmlns:p14="http://schemas.microsoft.com/office/powerpoint/2010/main" val="14708799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D71D32-C362-4229-9194-17CBCF5F2E3A}"/>
              </a:ext>
            </a:extLst>
          </p:cNvPr>
          <p:cNvSpPr txBox="1"/>
          <p:nvPr/>
        </p:nvSpPr>
        <p:spPr>
          <a:xfrm>
            <a:off x="228601" y="304800"/>
            <a:ext cx="8381999" cy="1200329"/>
          </a:xfrm>
          <a:prstGeom prst="rect">
            <a:avLst/>
          </a:prstGeom>
          <a:noFill/>
        </p:spPr>
        <p:txBody>
          <a:bodyPr wrap="square" rtlCol="0">
            <a:spAutoFit/>
          </a:bodyPr>
          <a:lstStyle/>
          <a:p>
            <a:r>
              <a:rPr lang="en-US" dirty="0"/>
              <a:t>Case Study: </a:t>
            </a:r>
          </a:p>
          <a:p>
            <a:r>
              <a:rPr lang="en-US" dirty="0"/>
              <a:t>	Three-Phase BCSE using WLS method using IEEE 13 bus 	test feeder:</a:t>
            </a:r>
          </a:p>
        </p:txBody>
      </p:sp>
      <p:sp>
        <p:nvSpPr>
          <p:cNvPr id="4" name="TextBox 3">
            <a:extLst>
              <a:ext uri="{FF2B5EF4-FFF2-40B4-BE49-F238E27FC236}">
                <a16:creationId xmlns:a16="http://schemas.microsoft.com/office/drawing/2014/main" id="{DDCE0F14-9A49-479F-86C4-FA8B10135A9D}"/>
              </a:ext>
            </a:extLst>
          </p:cNvPr>
          <p:cNvSpPr txBox="1"/>
          <p:nvPr/>
        </p:nvSpPr>
        <p:spPr>
          <a:xfrm>
            <a:off x="228601" y="1552575"/>
            <a:ext cx="3581430" cy="461665"/>
          </a:xfrm>
          <a:prstGeom prst="rect">
            <a:avLst/>
          </a:prstGeom>
          <a:noFill/>
        </p:spPr>
        <p:txBody>
          <a:bodyPr wrap="none" rtlCol="0">
            <a:spAutoFit/>
          </a:bodyPr>
          <a:lstStyle/>
          <a:p>
            <a:r>
              <a:rPr lang="en-US" dirty="0"/>
              <a:t>IEEE 13 Bus data example:</a:t>
            </a:r>
          </a:p>
        </p:txBody>
      </p:sp>
      <p:graphicFrame>
        <p:nvGraphicFramePr>
          <p:cNvPr id="9" name="Object 8">
            <a:extLst>
              <a:ext uri="{FF2B5EF4-FFF2-40B4-BE49-F238E27FC236}">
                <a16:creationId xmlns:a16="http://schemas.microsoft.com/office/drawing/2014/main" id="{61EE404E-DC29-4E4B-B63E-F65AC6CF21E8}"/>
              </a:ext>
            </a:extLst>
          </p:cNvPr>
          <p:cNvGraphicFramePr>
            <a:graphicFrameLocks noChangeAspect="1"/>
          </p:cNvGraphicFramePr>
          <p:nvPr>
            <p:extLst>
              <p:ext uri="{D42A27DB-BD31-4B8C-83A1-F6EECF244321}">
                <p14:modId xmlns:p14="http://schemas.microsoft.com/office/powerpoint/2010/main" val="2451483637"/>
              </p:ext>
            </p:extLst>
          </p:nvPr>
        </p:nvGraphicFramePr>
        <p:xfrm>
          <a:off x="1752600" y="2185987"/>
          <a:ext cx="6070984" cy="3529013"/>
        </p:xfrm>
        <a:graphic>
          <a:graphicData uri="http://schemas.openxmlformats.org/presentationml/2006/ole">
            <mc:AlternateContent xmlns:mc="http://schemas.openxmlformats.org/markup-compatibility/2006">
              <mc:Choice xmlns:v="urn:schemas-microsoft-com:vml" Requires="v">
                <p:oleObj spid="_x0000_s4100" name="Worksheet" r:id="rId3" imgW="4276850" imgH="2486025" progId="Excel.Sheet.12">
                  <p:embed/>
                </p:oleObj>
              </mc:Choice>
              <mc:Fallback>
                <p:oleObj name="Worksheet" r:id="rId3" imgW="4276850" imgH="2486025" progId="Excel.Sheet.12">
                  <p:embed/>
                  <p:pic>
                    <p:nvPicPr>
                      <p:cNvPr id="0" name=""/>
                      <p:cNvPicPr/>
                      <p:nvPr/>
                    </p:nvPicPr>
                    <p:blipFill>
                      <a:blip r:embed="rId4"/>
                      <a:stretch>
                        <a:fillRect/>
                      </a:stretch>
                    </p:blipFill>
                    <p:spPr>
                      <a:xfrm>
                        <a:off x="1752600" y="2185987"/>
                        <a:ext cx="6070984" cy="3529013"/>
                      </a:xfrm>
                      <a:prstGeom prst="rect">
                        <a:avLst/>
                      </a:prstGeom>
                    </p:spPr>
                  </p:pic>
                </p:oleObj>
              </mc:Fallback>
            </mc:AlternateContent>
          </a:graphicData>
        </a:graphic>
      </p:graphicFrame>
    </p:spTree>
    <p:extLst>
      <p:ext uri="{BB962C8B-B14F-4D97-AF65-F5344CB8AC3E}">
        <p14:creationId xmlns:p14="http://schemas.microsoft.com/office/powerpoint/2010/main" val="35627463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AF03AB-0FA2-4518-9BFA-CB0C649439D1}"/>
              </a:ext>
            </a:extLst>
          </p:cNvPr>
          <p:cNvSpPr txBox="1"/>
          <p:nvPr/>
        </p:nvSpPr>
        <p:spPr>
          <a:xfrm>
            <a:off x="228600" y="381000"/>
            <a:ext cx="4572000" cy="461665"/>
          </a:xfrm>
          <a:prstGeom prst="rect">
            <a:avLst/>
          </a:prstGeom>
          <a:noFill/>
        </p:spPr>
        <p:txBody>
          <a:bodyPr wrap="square">
            <a:spAutoFit/>
          </a:bodyPr>
          <a:lstStyle/>
          <a:p>
            <a:r>
              <a:rPr lang="en-US" sz="2400" b="0" i="0" u="none" strike="noStrike" baseline="0" dirty="0">
                <a:latin typeface="Times" panose="02020603050405020304" pitchFamily="18" charset="0"/>
                <a:cs typeface="Times" panose="02020603050405020304" pitchFamily="18" charset="0"/>
              </a:rPr>
              <a:t>Importing data from file</a:t>
            </a:r>
            <a:endParaRPr lang="en-US" dirty="0">
              <a:latin typeface="Times" panose="02020603050405020304" pitchFamily="18" charset="0"/>
              <a:cs typeface="Times" panose="02020603050405020304" pitchFamily="18" charset="0"/>
            </a:endParaRPr>
          </a:p>
        </p:txBody>
      </p:sp>
      <p:sp>
        <p:nvSpPr>
          <p:cNvPr id="16" name="TextBox 15">
            <a:extLst>
              <a:ext uri="{FF2B5EF4-FFF2-40B4-BE49-F238E27FC236}">
                <a16:creationId xmlns:a16="http://schemas.microsoft.com/office/drawing/2014/main" id="{A42DE65B-B56C-4829-8364-A953415A737E}"/>
              </a:ext>
            </a:extLst>
          </p:cNvPr>
          <p:cNvSpPr txBox="1"/>
          <p:nvPr/>
        </p:nvSpPr>
        <p:spPr>
          <a:xfrm>
            <a:off x="304800" y="1219200"/>
            <a:ext cx="8382000" cy="646331"/>
          </a:xfrm>
          <a:prstGeom prst="rect">
            <a:avLst/>
          </a:prstGeom>
          <a:noFill/>
        </p:spPr>
        <p:txBody>
          <a:bodyPr wrap="square">
            <a:spAutoFit/>
          </a:bodyPr>
          <a:lstStyle/>
          <a:p>
            <a:r>
              <a:rPr lang="en-US" sz="1200" dirty="0">
                <a:effectLst/>
                <a:latin typeface="Calibri" panose="020F0502020204030204" pitchFamily="34" charset="0"/>
                <a:ea typeface="DengXian" panose="02010600030101010101" pitchFamily="2" charset="-122"/>
                <a:cs typeface="Times New Roman" panose="02020603050405020304" pitchFamily="18" charset="0"/>
              </a:rPr>
              <a:t>BUS=</a:t>
            </a:r>
            <a:r>
              <a:rPr lang="en-US" sz="1200" dirty="0" err="1">
                <a:effectLst/>
                <a:latin typeface="Calibri" panose="020F0502020204030204" pitchFamily="34" charset="0"/>
                <a:ea typeface="DengXian" panose="02010600030101010101" pitchFamily="2" charset="-122"/>
                <a:cs typeface="Times New Roman" panose="02020603050405020304" pitchFamily="18" charset="0"/>
              </a:rPr>
              <a:t>importdata</a:t>
            </a:r>
            <a:r>
              <a:rPr lang="en-US" sz="1200" dirty="0">
                <a:effectLst/>
                <a:latin typeface="Calibri" panose="020F0502020204030204" pitchFamily="34" charset="0"/>
                <a:ea typeface="DengXian" panose="02010600030101010101" pitchFamily="2" charset="-122"/>
                <a:cs typeface="Times New Roman" panose="02020603050405020304" pitchFamily="18" charset="0"/>
              </a:rPr>
              <a:t>(’13bus.txt’,delimiterIn,headerlinesIn); </a:t>
            </a:r>
            <a:r>
              <a:rPr lang="en-US" sz="1200" b="0" i="0" u="none" strike="noStrike" baseline="0" dirty="0">
                <a:solidFill>
                  <a:srgbClr val="3C763D"/>
                </a:solidFill>
                <a:latin typeface="Courier New" panose="02070309020205020404" pitchFamily="49" charset="0"/>
              </a:rPr>
              <a:t>%import bus data</a:t>
            </a: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1200" dirty="0">
                <a:effectLst/>
                <a:latin typeface="Calibri" panose="020F0502020204030204" pitchFamily="34" charset="0"/>
                <a:ea typeface="DengXian" panose="02010600030101010101" pitchFamily="2" charset="-122"/>
                <a:cs typeface="Times New Roman" panose="02020603050405020304" pitchFamily="18" charset="0"/>
              </a:rPr>
              <a:t>BRANCH=</a:t>
            </a:r>
            <a:r>
              <a:rPr lang="en-US" sz="1200" dirty="0" err="1">
                <a:effectLst/>
                <a:latin typeface="Calibri" panose="020F0502020204030204" pitchFamily="34" charset="0"/>
                <a:ea typeface="DengXian" panose="02010600030101010101" pitchFamily="2" charset="-122"/>
                <a:cs typeface="Times New Roman" panose="02020603050405020304" pitchFamily="18" charset="0"/>
              </a:rPr>
              <a:t>importdata</a:t>
            </a:r>
            <a:r>
              <a:rPr lang="en-US" sz="1200" dirty="0">
                <a:effectLst/>
                <a:latin typeface="Calibri" panose="020F0502020204030204" pitchFamily="34" charset="0"/>
                <a:ea typeface="DengXian" panose="02010600030101010101" pitchFamily="2" charset="-122"/>
                <a:cs typeface="Times New Roman" panose="02020603050405020304" pitchFamily="18" charset="0"/>
              </a:rPr>
              <a:t>(’13branch.txt’,delimiterIn,headerlinesIn);</a:t>
            </a:r>
            <a:r>
              <a:rPr lang="en-US" sz="1200" b="0" i="0" u="none" strike="noStrike" baseline="0" dirty="0">
                <a:solidFill>
                  <a:srgbClr val="3C763D"/>
                </a:solidFill>
                <a:latin typeface="Courier New" panose="02070309020205020404" pitchFamily="49" charset="0"/>
              </a:rPr>
              <a:t> %import line data</a:t>
            </a:r>
          </a:p>
          <a:p>
            <a:r>
              <a:rPr lang="en-US" sz="1200" dirty="0">
                <a:effectLst/>
                <a:latin typeface="Calibri" panose="020F0502020204030204" pitchFamily="34" charset="0"/>
                <a:ea typeface="DengXian" panose="02010600030101010101" pitchFamily="2" charset="-122"/>
                <a:cs typeface="Times New Roman" panose="02020603050405020304" pitchFamily="18" charset="0"/>
              </a:rPr>
              <a:t>BUSM=</a:t>
            </a:r>
            <a:r>
              <a:rPr lang="en-US" sz="1200" dirty="0" err="1">
                <a:effectLst/>
                <a:latin typeface="Calibri" panose="020F0502020204030204" pitchFamily="34" charset="0"/>
                <a:ea typeface="DengXian" panose="02010600030101010101" pitchFamily="2" charset="-122"/>
                <a:cs typeface="Times New Roman" panose="02020603050405020304" pitchFamily="18" charset="0"/>
              </a:rPr>
              <a:t>importdata</a:t>
            </a:r>
            <a:r>
              <a:rPr lang="en-US" sz="1200" dirty="0">
                <a:effectLst/>
                <a:latin typeface="Calibri" panose="020F0502020204030204" pitchFamily="34" charset="0"/>
                <a:ea typeface="DengXian" panose="02010600030101010101" pitchFamily="2" charset="-122"/>
                <a:cs typeface="Times New Roman" panose="02020603050405020304" pitchFamily="18" charset="0"/>
              </a:rPr>
              <a:t>(’13busM.txt’,delimiterIn,headerlinesIn);</a:t>
            </a:r>
            <a:r>
              <a:rPr lang="en-US" sz="1200" b="0" i="0" u="none" strike="noStrike" baseline="0" dirty="0">
                <a:solidFill>
                  <a:srgbClr val="3C763D"/>
                </a:solidFill>
                <a:latin typeface="Courier New" panose="02070309020205020404" pitchFamily="49" charset="0"/>
              </a:rPr>
              <a:t> %import measurement for a concrete network</a:t>
            </a:r>
          </a:p>
        </p:txBody>
      </p:sp>
      <p:sp>
        <p:nvSpPr>
          <p:cNvPr id="18" name="TextBox 17">
            <a:extLst>
              <a:ext uri="{FF2B5EF4-FFF2-40B4-BE49-F238E27FC236}">
                <a16:creationId xmlns:a16="http://schemas.microsoft.com/office/drawing/2014/main" id="{DB459AD2-8558-4F9A-8EB2-AA76E6FD41CF}"/>
              </a:ext>
            </a:extLst>
          </p:cNvPr>
          <p:cNvSpPr txBox="1"/>
          <p:nvPr/>
        </p:nvSpPr>
        <p:spPr>
          <a:xfrm>
            <a:off x="304800" y="1905000"/>
            <a:ext cx="8382000" cy="4576253"/>
          </a:xfrm>
          <a:prstGeom prst="rect">
            <a:avLst/>
          </a:prstGeom>
          <a:noFill/>
        </p:spPr>
        <p:txBody>
          <a:bodyPr wrap="square">
            <a:spAutoFit/>
          </a:bodyPr>
          <a:lstStyle/>
          <a:p>
            <a:pPr marL="0" marR="0">
              <a:lnSpc>
                <a:spcPct val="107000"/>
              </a:lnSpc>
              <a:spcBef>
                <a:spcPts val="0"/>
              </a:spcBef>
              <a:spcAft>
                <a:spcPts val="800"/>
              </a:spcAft>
            </a:pPr>
            <a:r>
              <a:rPr lang="en-US" sz="1100" dirty="0">
                <a:effectLst/>
                <a:latin typeface="Calibri" panose="020F0502020204030204" pitchFamily="34" charset="0"/>
                <a:ea typeface="DengXian" panose="02010600030101010101" pitchFamily="2" charset="-122"/>
                <a:cs typeface="Times New Roman" panose="02020603050405020304" pitchFamily="18" charset="0"/>
              </a:rPr>
              <a:t>bus=</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(:,1); </a:t>
            </a:r>
          </a:p>
          <a:p>
            <a:pPr marL="0" marR="0">
              <a:lnSpc>
                <a:spcPct val="107000"/>
              </a:lnSpc>
              <a:spcBef>
                <a:spcPts val="0"/>
              </a:spcBef>
              <a:spcAft>
                <a:spcPts val="800"/>
              </a:spcAft>
            </a:pPr>
            <a:r>
              <a:rPr lang="en-US" sz="1100" dirty="0">
                <a:effectLst/>
                <a:latin typeface="Calibri" panose="020F0502020204030204" pitchFamily="34" charset="0"/>
                <a:ea typeface="DengXian" panose="02010600030101010101" pitchFamily="2" charset="-122"/>
                <a:cs typeface="Times New Roman" panose="02020603050405020304" pitchFamily="18" charset="0"/>
              </a:rPr>
              <a:t>v_0=</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(:,2); v_1=</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(:,3); v_2=</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(:,4); </a:t>
            </a:r>
          </a:p>
          <a:p>
            <a:pPr marL="0" marR="0">
              <a:lnSpc>
                <a:spcPct val="107000"/>
              </a:lnSpc>
              <a:spcBef>
                <a:spcPts val="0"/>
              </a:spcBef>
              <a:spcAft>
                <a:spcPts val="800"/>
              </a:spcAft>
            </a:pPr>
            <a:r>
              <a:rPr lang="en-US" sz="1100" dirty="0">
                <a:effectLst/>
                <a:latin typeface="Calibri" panose="020F0502020204030204" pitchFamily="34" charset="0"/>
                <a:ea typeface="DengXian" panose="02010600030101010101" pitchFamily="2" charset="-122"/>
                <a:cs typeface="Times New Roman" panose="02020603050405020304" pitchFamily="18" charset="0"/>
              </a:rPr>
              <a:t>dd_0=</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(:,5)*pi/180; dd_1=</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(:,6)*pi/180;dd_2=</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(:,7)*pi/180; </a:t>
            </a:r>
          </a:p>
          <a:p>
            <a:pPr marL="0" marR="0">
              <a:lnSpc>
                <a:spcPct val="107000"/>
              </a:lnSpc>
              <a:spcBef>
                <a:spcPts val="0"/>
              </a:spcBef>
              <a:spcAft>
                <a:spcPts val="800"/>
              </a:spcAft>
            </a:pPr>
            <a:r>
              <a:rPr lang="en-US" sz="1100" dirty="0">
                <a:effectLst/>
                <a:latin typeface="Calibri" panose="020F0502020204030204" pitchFamily="34" charset="0"/>
                <a:ea typeface="DengXian" panose="02010600030101010101" pitchFamily="2" charset="-122"/>
                <a:cs typeface="Times New Roman" panose="02020603050405020304" pitchFamily="18" charset="0"/>
              </a:rPr>
              <a:t>Pgen_0=</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(:,8); Pgen_1=</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(:,9); Pgen_2=</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(:,10); </a:t>
            </a:r>
          </a:p>
          <a:p>
            <a:pPr marL="0" marR="0">
              <a:lnSpc>
                <a:spcPct val="107000"/>
              </a:lnSpc>
              <a:spcBef>
                <a:spcPts val="0"/>
              </a:spcBef>
              <a:spcAft>
                <a:spcPts val="800"/>
              </a:spcAft>
            </a:pPr>
            <a:r>
              <a:rPr lang="en-US" sz="1100" dirty="0">
                <a:effectLst/>
                <a:latin typeface="Calibri" panose="020F0502020204030204" pitchFamily="34" charset="0"/>
                <a:ea typeface="DengXian" panose="02010600030101010101" pitchFamily="2" charset="-122"/>
                <a:cs typeface="Times New Roman" panose="02020603050405020304" pitchFamily="18" charset="0"/>
              </a:rPr>
              <a:t>Qgen_0=</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(:,11); Qgen_1=</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(:,12);  Qgen_2=</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(:,13); </a:t>
            </a:r>
          </a:p>
          <a:p>
            <a:pPr marL="0" marR="0">
              <a:lnSpc>
                <a:spcPct val="107000"/>
              </a:lnSpc>
              <a:spcBef>
                <a:spcPts val="0"/>
              </a:spcBef>
              <a:spcAft>
                <a:spcPts val="800"/>
              </a:spcAft>
            </a:pPr>
            <a:r>
              <a:rPr lang="en-US" sz="1100" dirty="0">
                <a:effectLst/>
                <a:latin typeface="Calibri" panose="020F0502020204030204" pitchFamily="34" charset="0"/>
                <a:ea typeface="DengXian" panose="02010600030101010101" pitchFamily="2" charset="-122"/>
                <a:cs typeface="Times New Roman" panose="02020603050405020304" pitchFamily="18" charset="0"/>
              </a:rPr>
              <a:t>branch=</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(:,1); </a:t>
            </a:r>
          </a:p>
          <a:p>
            <a:r>
              <a:rPr lang="en-US" sz="1100" dirty="0">
                <a:effectLst/>
                <a:latin typeface="Calibri" panose="020F0502020204030204" pitchFamily="34" charset="0"/>
                <a:ea typeface="DengXian" panose="02010600030101010101" pitchFamily="2" charset="-122"/>
                <a:cs typeface="Times New Roman" panose="02020603050405020304" pitchFamily="18" charset="0"/>
              </a:rPr>
              <a:t>from=</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(:,2); to=</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(:,3); </a:t>
            </a:r>
            <a:r>
              <a:rPr lang="en-US" sz="1100" b="0" i="0" u="none" strike="noStrike" baseline="0" dirty="0">
                <a:solidFill>
                  <a:srgbClr val="3C763D"/>
                </a:solidFill>
                <a:latin typeface="Courier New" panose="02070309020205020404" pitchFamily="49" charset="0"/>
              </a:rPr>
              <a:t>%formation of R,X matrix</a:t>
            </a:r>
          </a:p>
          <a:p>
            <a:endParaRPr lang="en-US" sz="1100" b="0" i="0" u="none" strike="noStrike" baseline="0" dirty="0">
              <a:solidFill>
                <a:srgbClr val="3C763D"/>
              </a:solidFill>
              <a:latin typeface="Courier New" panose="02070309020205020404" pitchFamily="49" charset="0"/>
            </a:endParaRPr>
          </a:p>
          <a:p>
            <a:pPr marL="0" marR="0">
              <a:lnSpc>
                <a:spcPct val="107000"/>
              </a:lnSpc>
              <a:spcBef>
                <a:spcPts val="0"/>
              </a:spcBef>
              <a:spcAft>
                <a:spcPts val="800"/>
              </a:spcAft>
            </a:pPr>
            <a:r>
              <a:rPr lang="en-US" sz="1100" dirty="0">
                <a:effectLst/>
                <a:latin typeface="Calibri" panose="020F0502020204030204" pitchFamily="34" charset="0"/>
                <a:ea typeface="DengXian" panose="02010600030101010101" pitchFamily="2" charset="-122"/>
                <a:cs typeface="Times New Roman" panose="02020603050405020304" pitchFamily="18" charset="0"/>
              </a:rPr>
              <a:t>r_00=</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(:,4); r_01=</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(:,5); r_02=</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(:,6); </a:t>
            </a:r>
          </a:p>
          <a:p>
            <a:pPr marL="0" marR="0">
              <a:lnSpc>
                <a:spcPct val="107000"/>
              </a:lnSpc>
              <a:spcBef>
                <a:spcPts val="0"/>
              </a:spcBef>
              <a:spcAft>
                <a:spcPts val="800"/>
              </a:spcAft>
            </a:pPr>
            <a:r>
              <a:rPr lang="en-US" sz="1100" dirty="0">
                <a:effectLst/>
                <a:latin typeface="Calibri" panose="020F0502020204030204" pitchFamily="34" charset="0"/>
                <a:ea typeface="DengXian" panose="02010600030101010101" pitchFamily="2" charset="-122"/>
                <a:cs typeface="Times New Roman" panose="02020603050405020304" pitchFamily="18" charset="0"/>
              </a:rPr>
              <a:t>r_10=</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(:,7); r_11=</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(:,8); r_12=</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(:,9); </a:t>
            </a:r>
          </a:p>
          <a:p>
            <a:pPr marL="0" marR="0">
              <a:lnSpc>
                <a:spcPct val="107000"/>
              </a:lnSpc>
              <a:spcBef>
                <a:spcPts val="0"/>
              </a:spcBef>
              <a:spcAft>
                <a:spcPts val="800"/>
              </a:spcAft>
            </a:pPr>
            <a:r>
              <a:rPr lang="en-US" sz="1100" dirty="0">
                <a:effectLst/>
                <a:latin typeface="Calibri" panose="020F0502020204030204" pitchFamily="34" charset="0"/>
                <a:ea typeface="DengXian" panose="02010600030101010101" pitchFamily="2" charset="-122"/>
                <a:cs typeface="Times New Roman" panose="02020603050405020304" pitchFamily="18" charset="0"/>
              </a:rPr>
              <a:t>r_20=</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(:,10); r_21=</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(:,11); r_22=</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(:,12); </a:t>
            </a:r>
          </a:p>
          <a:p>
            <a:pPr marL="0" marR="0">
              <a:lnSpc>
                <a:spcPct val="107000"/>
              </a:lnSpc>
              <a:spcBef>
                <a:spcPts val="0"/>
              </a:spcBef>
              <a:spcAft>
                <a:spcPts val="800"/>
              </a:spcAft>
            </a:pPr>
            <a:r>
              <a:rPr lang="en-US" sz="1100" dirty="0">
                <a:effectLst/>
                <a:latin typeface="Calibri" panose="020F0502020204030204" pitchFamily="34" charset="0"/>
                <a:ea typeface="DengXian" panose="02010600030101010101" pitchFamily="2" charset="-122"/>
                <a:cs typeface="Times New Roman" panose="02020603050405020304" pitchFamily="18" charset="0"/>
              </a:rPr>
              <a:t>x_00=</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(:,13); x_01=</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(:,14); x_02=</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(:,15); x_10=</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(:,16);</a:t>
            </a:r>
          </a:p>
          <a:p>
            <a:pPr marL="0" marR="0">
              <a:lnSpc>
                <a:spcPct val="107000"/>
              </a:lnSpc>
              <a:spcBef>
                <a:spcPts val="0"/>
              </a:spcBef>
              <a:spcAft>
                <a:spcPts val="800"/>
              </a:spcAft>
            </a:pPr>
            <a:r>
              <a:rPr lang="en-US" sz="1100" dirty="0">
                <a:effectLst/>
                <a:latin typeface="Calibri" panose="020F0502020204030204" pitchFamily="34" charset="0"/>
                <a:ea typeface="DengXian" panose="02010600030101010101" pitchFamily="2" charset="-122"/>
                <a:cs typeface="Times New Roman" panose="02020603050405020304" pitchFamily="18" charset="0"/>
              </a:rPr>
              <a:t> x_11=</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(:,17); x_12=</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(:,18); x_20=</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(:,19); x_21=</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(:,20);</a:t>
            </a:r>
          </a:p>
          <a:p>
            <a:pPr marL="0" marR="0">
              <a:lnSpc>
                <a:spcPct val="107000"/>
              </a:lnSpc>
              <a:spcBef>
                <a:spcPts val="0"/>
              </a:spcBef>
              <a:spcAft>
                <a:spcPts val="800"/>
              </a:spcAft>
            </a:pPr>
            <a:r>
              <a:rPr lang="en-US" sz="1100" dirty="0">
                <a:effectLst/>
                <a:latin typeface="Calibri" panose="020F0502020204030204" pitchFamily="34" charset="0"/>
                <a:ea typeface="DengXian" panose="02010600030101010101" pitchFamily="2" charset="-122"/>
                <a:cs typeface="Times New Roman" panose="02020603050405020304" pitchFamily="18" charset="0"/>
              </a:rPr>
              <a:t> x_22=</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(:,21); </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PhaseA</a:t>
            </a:r>
            <a:r>
              <a:rPr lang="en-US" sz="1100" dirty="0">
                <a:effectLst/>
                <a:latin typeface="Calibri" panose="020F0502020204030204" pitchFamily="34" charset="0"/>
                <a:ea typeface="DengXian" panose="02010600030101010101" pitchFamily="2" charset="-122"/>
                <a:cs typeface="Times New Roman" panose="02020603050405020304" pitchFamily="18" charset="0"/>
              </a:rPr>
              <a:t>=</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(:,22); </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PhaseB</a:t>
            </a:r>
            <a:r>
              <a:rPr lang="en-US" sz="1100" dirty="0">
                <a:effectLst/>
                <a:latin typeface="Calibri" panose="020F0502020204030204" pitchFamily="34" charset="0"/>
                <a:ea typeface="DengXian" panose="02010600030101010101" pitchFamily="2" charset="-122"/>
                <a:cs typeface="Times New Roman" panose="02020603050405020304" pitchFamily="18" charset="0"/>
              </a:rPr>
              <a:t>=</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(:,23); </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PhaseC</a:t>
            </a:r>
            <a:r>
              <a:rPr lang="en-US" sz="1100" dirty="0">
                <a:effectLst/>
                <a:latin typeface="Calibri" panose="020F0502020204030204" pitchFamily="34" charset="0"/>
                <a:ea typeface="DengXian" panose="02010600030101010101" pitchFamily="2" charset="-122"/>
                <a:cs typeface="Times New Roman" panose="02020603050405020304" pitchFamily="18" charset="0"/>
              </a:rPr>
              <a:t>=</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(:,24); </a:t>
            </a:r>
          </a:p>
          <a:p>
            <a:pPr marL="0" marR="0">
              <a:lnSpc>
                <a:spcPct val="107000"/>
              </a:lnSpc>
              <a:spcBef>
                <a:spcPts val="0"/>
              </a:spcBef>
              <a:spcAft>
                <a:spcPts val="800"/>
              </a:spcAft>
            </a:pPr>
            <a:r>
              <a:rPr lang="en-US" sz="1100" dirty="0">
                <a:effectLst/>
                <a:latin typeface="Calibri" panose="020F0502020204030204" pitchFamily="34" charset="0"/>
                <a:ea typeface="DengXian" panose="02010600030101010101" pitchFamily="2" charset="-122"/>
                <a:cs typeface="Times New Roman" panose="02020603050405020304" pitchFamily="18" charset="0"/>
              </a:rPr>
              <a:t>Trans=</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(:,25); ft=</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BRANCH.data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(:,26)*0.000189393939; </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busM</a:t>
            </a:r>
            <a:r>
              <a:rPr lang="en-US" sz="1100" dirty="0">
                <a:effectLst/>
                <a:latin typeface="Calibri" panose="020F0502020204030204" pitchFamily="34" charset="0"/>
                <a:ea typeface="DengXian" panose="02010600030101010101" pitchFamily="2" charset="-122"/>
                <a:cs typeface="Times New Roman" panose="02020603050405020304" pitchFamily="18" charset="0"/>
              </a:rPr>
              <a:t>=</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BUSM.data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(:,1); Pload_0m=</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BUSM.data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(:,2);  </a:t>
            </a:r>
          </a:p>
          <a:p>
            <a:pPr marL="0" marR="0">
              <a:lnSpc>
                <a:spcPct val="107000"/>
              </a:lnSpc>
              <a:spcBef>
                <a:spcPts val="0"/>
              </a:spcBef>
              <a:spcAft>
                <a:spcPts val="800"/>
              </a:spcAft>
            </a:pPr>
            <a:r>
              <a:rPr lang="en-US" sz="1100" dirty="0">
                <a:effectLst/>
                <a:latin typeface="Calibri" panose="020F0502020204030204" pitchFamily="34" charset="0"/>
                <a:ea typeface="DengXian" panose="02010600030101010101" pitchFamily="2" charset="-122"/>
                <a:cs typeface="Times New Roman" panose="02020603050405020304" pitchFamily="18" charset="0"/>
              </a:rPr>
              <a:t>Pload_1m=</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BUSM.data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(:,3); Pload_2m=</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BUSM.data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(:,4); Qload_0m=</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BUSM.data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(:,5); Qload_1m=</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BUSM.data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(:,6); Qload_2m=</a:t>
            </a:r>
            <a:r>
              <a:rPr lang="en-US" sz="1100" dirty="0" err="1">
                <a:effectLst/>
                <a:latin typeface="Calibri" panose="020F0502020204030204" pitchFamily="34" charset="0"/>
                <a:ea typeface="DengXian" panose="02010600030101010101" pitchFamily="2" charset="-122"/>
                <a:cs typeface="Times New Roman" panose="02020603050405020304" pitchFamily="18" charset="0"/>
              </a:rPr>
              <a:t>BUSM.data</a:t>
            </a:r>
            <a:r>
              <a:rPr lang="en-US" sz="1100" dirty="0">
                <a:effectLst/>
                <a:latin typeface="Calibri" panose="020F0502020204030204" pitchFamily="34" charset="0"/>
                <a:ea typeface="DengXian" panose="02010600030101010101" pitchFamily="2" charset="-122"/>
                <a:cs typeface="Times New Roman" panose="02020603050405020304" pitchFamily="18" charset="0"/>
              </a:rPr>
              <a:t>(:,7); </a:t>
            </a:r>
          </a:p>
          <a:p>
            <a:pPr marL="0" marR="0">
              <a:lnSpc>
                <a:spcPct val="107000"/>
              </a:lnSpc>
              <a:spcBef>
                <a:spcPts val="0"/>
              </a:spcBef>
              <a:spcAft>
                <a:spcPts val="800"/>
              </a:spcAft>
            </a:pP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73204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74"/>
            <a:ext cx="7772400" cy="533400"/>
          </a:xfrm>
        </p:spPr>
        <p:txBody>
          <a:bodyPr/>
          <a:lstStyle/>
          <a:p>
            <a:r>
              <a:rPr lang="en-US" sz="2800" dirty="0">
                <a:latin typeface="Times New Roman" panose="02020603050405020304" pitchFamily="18" charset="0"/>
                <a:cs typeface="Times New Roman" panose="02020603050405020304" pitchFamily="18" charset="0"/>
              </a:rPr>
              <a:t>Conventional SE Method</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7</a:t>
            </a:fld>
            <a:endParaRPr lang="en-US" dirty="0"/>
          </a:p>
        </p:txBody>
      </p:sp>
      <p:sp>
        <p:nvSpPr>
          <p:cNvPr id="5" name="Text Placeholder 4"/>
          <p:cNvSpPr>
            <a:spLocks noGrp="1"/>
          </p:cNvSpPr>
          <p:nvPr>
            <p:ph type="body" sz="quarter" idx="10"/>
          </p:nvPr>
        </p:nvSpPr>
        <p:spPr/>
        <p:txBody>
          <a:bodyPr/>
          <a:lstStyle/>
          <a:p>
            <a:r>
              <a:rPr lang="en-US" dirty="0"/>
              <a:t>ECE</a:t>
            </a:r>
          </a:p>
        </p:txBody>
      </p:sp>
      <mc:AlternateContent xmlns:mc="http://schemas.openxmlformats.org/markup-compatibility/2006" xmlns:a14="http://schemas.microsoft.com/office/drawing/2010/main">
        <mc:Choice Requires="a14">
          <p:sp>
            <p:nvSpPr>
              <p:cNvPr id="11" name="Rectangle 10"/>
              <p:cNvSpPr/>
              <p:nvPr/>
            </p:nvSpPr>
            <p:spPr>
              <a:xfrm>
                <a:off x="152400" y="2250453"/>
                <a:ext cx="8686800" cy="1934504"/>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𝑧</m:t>
                      </m:r>
                      <m:r>
                        <a:rPr lang="en-US" sz="3200" b="0" i="1" smtClean="0">
                          <a:latin typeface="Cambria Math" panose="02040503050406030204" pitchFamily="18" charset="0"/>
                        </a:rPr>
                        <m:t>=</m:t>
                      </m:r>
                      <m:d>
                        <m:dPr>
                          <m:begChr m:val="["/>
                          <m:endChr m:val="]"/>
                          <m:ctrlPr>
                            <a:rPr lang="en-US" sz="3200" b="0" i="1" smtClean="0">
                              <a:latin typeface="Cambria Math" panose="02040503050406030204" pitchFamily="18" charset="0"/>
                            </a:rPr>
                          </m:ctrlPr>
                        </m:dPr>
                        <m:e>
                          <m:m>
                            <m:mPr>
                              <m:mcs>
                                <m:mc>
                                  <m:mcPr>
                                    <m:count m:val="1"/>
                                    <m:mcJc m:val="center"/>
                                  </m:mcPr>
                                </m:mc>
                              </m:mcs>
                              <m:ctrlPr>
                                <a:rPr lang="en-US" sz="3200" b="0" i="1" smtClean="0">
                                  <a:latin typeface="Cambria Math" panose="02040503050406030204" pitchFamily="18" charset="0"/>
                                </a:rPr>
                              </m:ctrlPr>
                            </m:mPr>
                            <m:mr>
                              <m:e>
                                <m:sSub>
                                  <m:sSubPr>
                                    <m:ctrlPr>
                                      <a:rPr lang="en-US" sz="3200" b="0" i="1" smtClean="0">
                                        <a:latin typeface="Cambria Math" panose="02040503050406030204" pitchFamily="18" charset="0"/>
                                      </a:rPr>
                                    </m:ctrlPr>
                                  </m:sSubPr>
                                  <m:e>
                                    <m:r>
                                      <m:rPr>
                                        <m:brk m:alnAt="7"/>
                                      </m:rPr>
                                      <a:rPr lang="en-US" sz="3200" b="0" i="1" smtClean="0">
                                        <a:latin typeface="Cambria Math" panose="02040503050406030204" pitchFamily="18" charset="0"/>
                                      </a:rPr>
                                      <m:t>𝑧</m:t>
                                    </m:r>
                                  </m:e>
                                  <m:sub>
                                    <m:r>
                                      <m:rPr>
                                        <m:brk m:alnAt="7"/>
                                      </m:rPr>
                                      <a:rPr lang="en-US" sz="3200" b="0" i="1" smtClean="0">
                                        <a:latin typeface="Cambria Math" panose="02040503050406030204" pitchFamily="18" charset="0"/>
                                      </a:rPr>
                                      <m:t>1</m:t>
                                    </m:r>
                                  </m:sub>
                                </m:sSub>
                              </m:e>
                            </m:mr>
                            <m:mr>
                              <m:e>
                                <m:r>
                                  <a:rPr lang="en-US" sz="3200" b="0" i="1" smtClean="0">
                                    <a:latin typeface="Cambria Math" panose="02040503050406030204" pitchFamily="18" charset="0"/>
                                  </a:rPr>
                                  <m:t>⋮</m:t>
                                </m:r>
                              </m:e>
                            </m:mr>
                            <m:m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𝑧</m:t>
                                    </m:r>
                                  </m:e>
                                  <m:sub>
                                    <m:r>
                                      <a:rPr lang="en-US" sz="3200" b="0" i="1" smtClean="0">
                                        <a:latin typeface="Cambria Math" panose="02040503050406030204" pitchFamily="18" charset="0"/>
                                      </a:rPr>
                                      <m:t>𝑚</m:t>
                                    </m:r>
                                  </m:sub>
                                </m:sSub>
                              </m:e>
                            </m:mr>
                          </m:m>
                        </m:e>
                      </m:d>
                      <m:r>
                        <a:rPr lang="en-US" sz="3200" b="0" i="1" smtClean="0">
                          <a:latin typeface="Cambria Math" panose="02040503050406030204" pitchFamily="18" charset="0"/>
                        </a:rPr>
                        <m:t>=</m:t>
                      </m:r>
                      <m:d>
                        <m:dPr>
                          <m:begChr m:val="["/>
                          <m:endChr m:val="]"/>
                          <m:ctrlPr>
                            <a:rPr lang="en-US" sz="3200" b="0" i="1" smtClean="0">
                              <a:latin typeface="Cambria Math" panose="02040503050406030204" pitchFamily="18" charset="0"/>
                            </a:rPr>
                          </m:ctrlPr>
                        </m:dPr>
                        <m:e>
                          <m:m>
                            <m:mPr>
                              <m:mcs>
                                <m:mc>
                                  <m:mcPr>
                                    <m:count m:val="1"/>
                                    <m:mcJc m:val="center"/>
                                  </m:mcPr>
                                </m:mc>
                              </m:mcs>
                              <m:ctrlPr>
                                <a:rPr lang="en-US" sz="3200" b="0" i="1" smtClean="0">
                                  <a:latin typeface="Cambria Math" panose="02040503050406030204" pitchFamily="18" charset="0"/>
                                </a:rPr>
                              </m:ctrlPr>
                            </m:mPr>
                            <m:mr>
                              <m:e>
                                <m:sSub>
                                  <m:sSubPr>
                                    <m:ctrlPr>
                                      <a:rPr lang="en-US" sz="3200" b="0" i="1" smtClean="0">
                                        <a:latin typeface="Cambria Math" panose="02040503050406030204" pitchFamily="18" charset="0"/>
                                      </a:rPr>
                                    </m:ctrlPr>
                                  </m:sSubPr>
                                  <m:e>
                                    <m:r>
                                      <m:rPr>
                                        <m:brk m:alnAt="7"/>
                                      </m:rPr>
                                      <a:rPr lang="en-US" sz="3200" b="0" i="1" smtClean="0">
                                        <a:latin typeface="Cambria Math" panose="02040503050406030204" pitchFamily="18" charset="0"/>
                                      </a:rPr>
                                      <m:t>h</m:t>
                                    </m:r>
                                  </m:e>
                                  <m:sub>
                                    <m:r>
                                      <m:rPr>
                                        <m:brk m:alnAt="7"/>
                                      </m:rPr>
                                      <a:rPr lang="en-US" sz="3200" b="0" i="1" smtClean="0">
                                        <a:latin typeface="Cambria Math" panose="02040503050406030204" pitchFamily="18" charset="0"/>
                                      </a:rPr>
                                      <m:t>1</m:t>
                                    </m:r>
                                  </m:sub>
                                </m:sSub>
                                <m:d>
                                  <m:dPr>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r>
                                          <m:rPr>
                                            <m:brk m:alnAt="7"/>
                                          </m:rPr>
                                          <a:rPr lang="en-US" sz="3200" b="0" i="1" smtClean="0">
                                            <a:latin typeface="Cambria Math" panose="02040503050406030204" pitchFamily="18" charset="0"/>
                                          </a:rPr>
                                          <m:t>𝑥</m:t>
                                        </m:r>
                                      </m:e>
                                      <m:sub>
                                        <m:r>
                                          <m:rPr>
                                            <m:brk m:alnAt="7"/>
                                          </m:rPr>
                                          <a:rPr lang="en-US" sz="3200" b="0" i="1" smtClean="0">
                                            <a:latin typeface="Cambria Math" panose="02040503050406030204" pitchFamily="18" charset="0"/>
                                          </a:rPr>
                                          <m:t>1</m:t>
                                        </m:r>
                                      </m:sub>
                                    </m:sSub>
                                    <m:r>
                                      <m:rPr>
                                        <m:brk m:alnAt="7"/>
                                      </m:rPr>
                                      <a:rPr lang="en-US" sz="3200" b="0" i="1" smtClean="0">
                                        <a:latin typeface="Cambria Math" panose="02040503050406030204" pitchFamily="18" charset="0"/>
                                      </a:rPr>
                                      <m:t>,</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m:rPr>
                                            <m:brk m:alnAt="7"/>
                                          </m:rPr>
                                          <a:rPr lang="en-US" sz="3200" b="0" i="1" smtClean="0">
                                            <a:latin typeface="Cambria Math" panose="02040503050406030204" pitchFamily="18" charset="0"/>
                                          </a:rPr>
                                          <m:t>𝑥</m:t>
                                        </m:r>
                                      </m:e>
                                      <m:sub>
                                        <m:r>
                                          <m:rPr>
                                            <m:brk m:alnAt="7"/>
                                          </m:rPr>
                                          <a:rPr lang="en-US" sz="3200" b="0" i="1" smtClean="0">
                                            <a:latin typeface="Cambria Math" panose="02040503050406030204" pitchFamily="18" charset="0"/>
                                          </a:rPr>
                                          <m:t>𝑛</m:t>
                                        </m:r>
                                      </m:sub>
                                    </m:sSub>
                                  </m:e>
                                </m:d>
                              </m:e>
                            </m:mr>
                            <m:mr>
                              <m:e>
                                <m:r>
                                  <a:rPr lang="en-US" sz="3200" b="0" i="1" smtClean="0">
                                    <a:latin typeface="Cambria Math" panose="02040503050406030204" pitchFamily="18" charset="0"/>
                                  </a:rPr>
                                  <m:t>⋮</m:t>
                                </m:r>
                              </m:e>
                            </m:mr>
                            <m:mr>
                              <m:e>
                                <m:sSub>
                                  <m:sSubPr>
                                    <m:ctrlPr>
                                      <a:rPr lang="en-US" sz="3200" i="1">
                                        <a:latin typeface="Cambria Math" panose="02040503050406030204" pitchFamily="18" charset="0"/>
                                      </a:rPr>
                                    </m:ctrlPr>
                                  </m:sSubPr>
                                  <m:e>
                                    <m:r>
                                      <m:rPr>
                                        <m:brk m:alnAt="7"/>
                                      </m:rPr>
                                      <a:rPr lang="en-US" sz="3200" i="1">
                                        <a:latin typeface="Cambria Math" panose="02040503050406030204" pitchFamily="18" charset="0"/>
                                      </a:rPr>
                                      <m:t>h</m:t>
                                    </m:r>
                                  </m:e>
                                  <m:sub>
                                    <m:r>
                                      <a:rPr lang="en-US" sz="3200" b="0" i="1" smtClean="0">
                                        <a:latin typeface="Cambria Math" panose="02040503050406030204" pitchFamily="18" charset="0"/>
                                      </a:rPr>
                                      <m:t>𝑚</m:t>
                                    </m:r>
                                  </m:sub>
                                </m:sSub>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m:rPr>
                                            <m:brk m:alnAt="7"/>
                                          </m:rPr>
                                          <a:rPr lang="en-US" sz="3200" i="1">
                                            <a:latin typeface="Cambria Math" panose="02040503050406030204" pitchFamily="18" charset="0"/>
                                          </a:rPr>
                                          <m:t>𝑥</m:t>
                                        </m:r>
                                      </m:e>
                                      <m:sub>
                                        <m:r>
                                          <m:rPr>
                                            <m:brk m:alnAt="7"/>
                                          </m:rPr>
                                          <a:rPr lang="en-US" sz="3200" i="1">
                                            <a:latin typeface="Cambria Math" panose="02040503050406030204" pitchFamily="18" charset="0"/>
                                          </a:rPr>
                                          <m:t>1</m:t>
                                        </m:r>
                                      </m:sub>
                                    </m:sSub>
                                    <m:r>
                                      <m:rPr>
                                        <m:brk m:alnAt="7"/>
                                      </m:rPr>
                                      <a:rPr lang="en-US" sz="3200" i="1">
                                        <a:latin typeface="Cambria Math" panose="02040503050406030204" pitchFamily="18" charset="0"/>
                                      </a:rPr>
                                      <m:t>,</m:t>
                                    </m:r>
                                    <m:r>
                                      <a:rPr lang="en-US" sz="3200" i="1">
                                        <a:latin typeface="Cambria Math" panose="02040503050406030204" pitchFamily="18" charset="0"/>
                                      </a:rPr>
                                      <m:t>…,</m:t>
                                    </m:r>
                                    <m:sSub>
                                      <m:sSubPr>
                                        <m:ctrlPr>
                                          <a:rPr lang="en-US" sz="3200" i="1">
                                            <a:latin typeface="Cambria Math" panose="02040503050406030204" pitchFamily="18" charset="0"/>
                                          </a:rPr>
                                        </m:ctrlPr>
                                      </m:sSubPr>
                                      <m:e>
                                        <m:r>
                                          <m:rPr>
                                            <m:brk m:alnAt="7"/>
                                          </m:rPr>
                                          <a:rPr lang="en-US" sz="3200" i="1">
                                            <a:latin typeface="Cambria Math" panose="02040503050406030204" pitchFamily="18" charset="0"/>
                                          </a:rPr>
                                          <m:t>𝑥</m:t>
                                        </m:r>
                                      </m:e>
                                      <m:sub>
                                        <m:r>
                                          <m:rPr>
                                            <m:brk m:alnAt="7"/>
                                          </m:rPr>
                                          <a:rPr lang="en-US" sz="3200" i="1">
                                            <a:latin typeface="Cambria Math" panose="02040503050406030204" pitchFamily="18" charset="0"/>
                                          </a:rPr>
                                          <m:t>𝑛</m:t>
                                        </m:r>
                                      </m:sub>
                                    </m:sSub>
                                  </m:e>
                                </m:d>
                              </m:e>
                            </m:mr>
                          </m:m>
                        </m:e>
                      </m:d>
                      <m:r>
                        <a:rPr lang="en-US" sz="3200" b="0" i="1" smtClean="0">
                          <a:latin typeface="Cambria Math" panose="02040503050406030204" pitchFamily="18" charset="0"/>
                        </a:rPr>
                        <m:t>+</m:t>
                      </m:r>
                      <m:d>
                        <m:dPr>
                          <m:begChr m:val="["/>
                          <m:endChr m:val="]"/>
                          <m:ctrlPr>
                            <a:rPr lang="en-US" sz="3200" i="1">
                              <a:latin typeface="Cambria Math" panose="02040503050406030204" pitchFamily="18" charset="0"/>
                            </a:rPr>
                          </m:ctrlPr>
                        </m:dPr>
                        <m:e>
                          <m:m>
                            <m:mPr>
                              <m:mcs>
                                <m:mc>
                                  <m:mcPr>
                                    <m:count m:val="1"/>
                                    <m:mcJc m:val="center"/>
                                  </m:mcPr>
                                </m:mc>
                              </m:mcs>
                              <m:ctrlPr>
                                <a:rPr lang="en-US" sz="3200" i="1">
                                  <a:latin typeface="Cambria Math" panose="02040503050406030204" pitchFamily="18" charset="0"/>
                                </a:rPr>
                              </m:ctrlPr>
                            </m:mPr>
                            <m:mr>
                              <m:e>
                                <m:sSub>
                                  <m:sSubPr>
                                    <m:ctrlPr>
                                      <a:rPr lang="en-US" sz="3200" i="1">
                                        <a:latin typeface="Cambria Math" panose="02040503050406030204" pitchFamily="18" charset="0"/>
                                      </a:rPr>
                                    </m:ctrlPr>
                                  </m:sSubPr>
                                  <m:e>
                                    <m:r>
                                      <a:rPr lang="en-US" sz="3200" b="0" i="1" smtClean="0">
                                        <a:latin typeface="Cambria Math" panose="02040503050406030204" pitchFamily="18" charset="0"/>
                                      </a:rPr>
                                      <m:t>𝑒</m:t>
                                    </m:r>
                                  </m:e>
                                  <m:sub>
                                    <m:r>
                                      <m:rPr>
                                        <m:brk m:alnAt="7"/>
                                      </m:rPr>
                                      <a:rPr lang="en-US" sz="3200" i="1">
                                        <a:latin typeface="Cambria Math" panose="02040503050406030204" pitchFamily="18" charset="0"/>
                                      </a:rPr>
                                      <m:t>1</m:t>
                                    </m:r>
                                  </m:sub>
                                </m:sSub>
                              </m:e>
                            </m:mr>
                            <m:mr>
                              <m:e>
                                <m:r>
                                  <a:rPr lang="en-US" sz="3200" i="1">
                                    <a:latin typeface="Cambria Math" panose="02040503050406030204" pitchFamily="18" charset="0"/>
                                  </a:rPr>
                                  <m:t>⋮</m:t>
                                </m:r>
                              </m:e>
                            </m:mr>
                            <m:mr>
                              <m:e>
                                <m:sSub>
                                  <m:sSubPr>
                                    <m:ctrlPr>
                                      <a:rPr lang="en-US" sz="3200" i="1">
                                        <a:latin typeface="Cambria Math" panose="02040503050406030204" pitchFamily="18" charset="0"/>
                                      </a:rPr>
                                    </m:ctrlPr>
                                  </m:sSubPr>
                                  <m:e>
                                    <m:r>
                                      <a:rPr lang="en-US" sz="3200" b="0" i="1" smtClean="0">
                                        <a:latin typeface="Cambria Math" panose="02040503050406030204" pitchFamily="18" charset="0"/>
                                      </a:rPr>
                                      <m:t>𝑒</m:t>
                                    </m:r>
                                  </m:e>
                                  <m:sub>
                                    <m:r>
                                      <a:rPr lang="en-US" sz="3200" i="1">
                                        <a:latin typeface="Cambria Math" panose="02040503050406030204" pitchFamily="18" charset="0"/>
                                      </a:rPr>
                                      <m:t>𝑚</m:t>
                                    </m:r>
                                  </m:sub>
                                </m:sSub>
                              </m:e>
                            </m:mr>
                          </m:m>
                        </m:e>
                      </m:d>
                      <m:r>
                        <a:rPr lang="en-US" sz="3200" b="0" i="1" smtClean="0">
                          <a:latin typeface="Cambria Math" panose="02040503050406030204" pitchFamily="18" charset="0"/>
                        </a:rPr>
                        <m:t>=</m:t>
                      </m:r>
                      <m:r>
                        <a:rPr lang="en-US" sz="3200" b="0" i="1" smtClean="0">
                          <a:latin typeface="Cambria Math" panose="02040503050406030204" pitchFamily="18" charset="0"/>
                        </a:rPr>
                        <m:t>h</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𝑥</m:t>
                          </m:r>
                        </m:e>
                      </m:d>
                      <m:r>
                        <a:rPr lang="en-US" sz="3200" b="0" i="1" smtClean="0">
                          <a:latin typeface="Cambria Math" panose="02040503050406030204" pitchFamily="18" charset="0"/>
                        </a:rPr>
                        <m:t>+</m:t>
                      </m:r>
                      <m:r>
                        <a:rPr lang="en-US" sz="3200" b="0" i="1" smtClean="0">
                          <a:latin typeface="Cambria Math" panose="02040503050406030204" pitchFamily="18" charset="0"/>
                        </a:rPr>
                        <m:t>𝑒</m:t>
                      </m:r>
                    </m:oMath>
                  </m:oMathPara>
                </a14:m>
                <a:endParaRPr lang="en-US" sz="3200" b="0" i="1" dirty="0">
                  <a:latin typeface="Times New Roman" panose="02020603050405020304" pitchFamily="18" charset="0"/>
                </a:endParaRPr>
              </a:p>
              <a:p>
                <a:pPr algn="just"/>
                <a:endParaRPr lang="en-US" sz="1800" b="0" i="1"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52400" y="2250453"/>
                <a:ext cx="8686800" cy="1934504"/>
              </a:xfrm>
              <a:prstGeom prst="rect">
                <a:avLst/>
              </a:prstGeom>
              <a:blipFill>
                <a:blip r:embed="rId3"/>
                <a:stretch>
                  <a:fillRect/>
                </a:stretch>
              </a:blipFill>
            </p:spPr>
            <p:txBody>
              <a:bodyPr/>
              <a:lstStyle/>
              <a:p>
                <a:r>
                  <a:rPr lang="en-US">
                    <a:noFill/>
                  </a:rPr>
                  <a:t> </a:t>
                </a:r>
              </a:p>
            </p:txBody>
          </p:sp>
        </mc:Fallback>
      </mc:AlternateContent>
      <p:sp>
        <p:nvSpPr>
          <p:cNvPr id="3" name="TextBox 2"/>
          <p:cNvSpPr txBox="1"/>
          <p:nvPr/>
        </p:nvSpPr>
        <p:spPr>
          <a:xfrm>
            <a:off x="457200" y="805649"/>
            <a:ext cx="8305800" cy="1200329"/>
          </a:xfrm>
          <a:prstGeom prst="rect">
            <a:avLst/>
          </a:prstGeom>
          <a:noFill/>
        </p:spPr>
        <p:txBody>
          <a:bodyPr wrap="square" rtlCol="0">
            <a:spAutoFit/>
          </a:bodyPr>
          <a:lstStyle/>
          <a:p>
            <a:r>
              <a:rPr lang="en-US" dirty="0"/>
              <a:t>Traditionally, bus voltage magnitudes and phase angles have been used as state variables in transmission systems. The basic equation of SE can be written by:</a:t>
            </a:r>
          </a:p>
        </p:txBody>
      </p:sp>
      <mc:AlternateContent xmlns:mc="http://schemas.openxmlformats.org/markup-compatibility/2006" xmlns:a14="http://schemas.microsoft.com/office/drawing/2010/main">
        <mc:Choice Requires="a14">
          <p:sp>
            <p:nvSpPr>
              <p:cNvPr id="6" name="TextBox 5"/>
              <p:cNvSpPr txBox="1"/>
              <p:nvPr/>
            </p:nvSpPr>
            <p:spPr>
              <a:xfrm>
                <a:off x="381000" y="4419600"/>
                <a:ext cx="8229600" cy="1015663"/>
              </a:xfrm>
              <a:prstGeom prst="rect">
                <a:avLst/>
              </a:prstGeom>
              <a:noFill/>
            </p:spPr>
            <p:txBody>
              <a:bodyPr wrap="square" rtlCol="0">
                <a:spAutoFit/>
              </a:bodyPr>
              <a:lstStyle/>
              <a:p>
                <a:r>
                  <a:rPr lang="en-US" sz="2000" dirty="0"/>
                  <a:t>Where </a:t>
                </a:r>
                <a14:m>
                  <m:oMath xmlns:m="http://schemas.openxmlformats.org/officeDocument/2006/math">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𝑥</m:t>
                        </m:r>
                      </m:e>
                      <m:sub>
                        <m:r>
                          <m:rPr>
                            <m:brk m:alnAt="7"/>
                          </m:rPr>
                          <a:rPr lang="en-US" sz="2000" i="1">
                            <a:latin typeface="Cambria Math" panose="02040503050406030204" pitchFamily="18" charset="0"/>
                          </a:rPr>
                          <m:t>𝑛</m:t>
                        </m:r>
                      </m:sub>
                    </m:sSub>
                  </m:oMath>
                </a14:m>
                <a:r>
                  <a:rPr lang="en-US" sz="2000" dirty="0"/>
                  <a:t> is the </a:t>
                </a:r>
                <a:r>
                  <a:rPr lang="en-US" sz="2000" b="1" dirty="0"/>
                  <a:t>state variable </a:t>
                </a:r>
                <a:r>
                  <a:rPr lang="en-US" sz="2000" dirty="0"/>
                  <a:t>of bus </a:t>
                </a:r>
                <a:r>
                  <a:rPr lang="en-US" sz="2000" i="1" dirty="0"/>
                  <a:t>n,</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𝑚</m:t>
                        </m:r>
                      </m:sub>
                    </m:sSub>
                  </m:oMath>
                </a14:m>
                <a:r>
                  <a:rPr lang="en-US" sz="2000" i="1" dirty="0"/>
                  <a:t> </a:t>
                </a:r>
                <a:r>
                  <a:rPr lang="en-US" sz="2000" dirty="0"/>
                  <a:t>is the </a:t>
                </a:r>
                <a:r>
                  <a:rPr lang="en-US" sz="2000" i="1" dirty="0"/>
                  <a:t>m</a:t>
                </a:r>
                <a:r>
                  <a:rPr lang="en-US" sz="2000" dirty="0"/>
                  <a:t>-</a:t>
                </a:r>
                <a:r>
                  <a:rPr lang="en-US" sz="2000" dirty="0" err="1"/>
                  <a:t>th</a:t>
                </a:r>
                <a:r>
                  <a:rPr lang="en-US" sz="2000" dirty="0"/>
                  <a:t> </a:t>
                </a:r>
                <a:r>
                  <a:rPr lang="en-US" sz="2000" b="1" dirty="0"/>
                  <a:t>real measurements</a:t>
                </a:r>
                <a:r>
                  <a:rPr lang="en-US" sz="2000" dirty="0"/>
                  <a:t>, </a:t>
                </a:r>
                <a14:m>
                  <m:oMath xmlns:m="http://schemas.openxmlformats.org/officeDocument/2006/math">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h</m:t>
                        </m:r>
                      </m:e>
                      <m:sub>
                        <m:r>
                          <a:rPr lang="en-US" sz="2000" i="1">
                            <a:latin typeface="Cambria Math" panose="02040503050406030204" pitchFamily="18" charset="0"/>
                          </a:rPr>
                          <m:t>𝑚</m:t>
                        </m:r>
                      </m:sub>
                    </m:sSub>
                  </m:oMath>
                </a14:m>
                <a:r>
                  <a:rPr lang="en-US" sz="2000" i="1" dirty="0"/>
                  <a:t> </a:t>
                </a:r>
                <a:r>
                  <a:rPr lang="en-US" sz="2000" dirty="0"/>
                  <a:t>is the nonlinear </a:t>
                </a:r>
                <a:r>
                  <a:rPr lang="en-US" sz="2000" b="1" dirty="0"/>
                  <a:t>measurement function </a:t>
                </a:r>
                <a:r>
                  <a:rPr lang="en-US" sz="2000" dirty="0"/>
                  <a:t>to connect </a:t>
                </a:r>
                <a:r>
                  <a:rPr lang="en-US" sz="2000" i="1" dirty="0"/>
                  <a:t>x</a:t>
                </a:r>
                <a:r>
                  <a:rPr lang="en-US" sz="2000" dirty="0"/>
                  <a:t> and </a:t>
                </a:r>
                <a:r>
                  <a:rPr lang="en-US" sz="2000" i="1" dirty="0"/>
                  <a:t>z, </a:t>
                </a:r>
                <a:r>
                  <a:rPr lang="en-US" sz="2000" dirty="0"/>
                  <a:t>and </a:t>
                </a:r>
                <a:r>
                  <a:rPr lang="en-US" sz="2000" i="1" dirty="0"/>
                  <a:t>e </a:t>
                </a:r>
                <a:r>
                  <a:rPr lang="en-US" sz="2000" dirty="0"/>
                  <a:t>is the </a:t>
                </a:r>
                <a:r>
                  <a:rPr lang="en-US" sz="2000" b="1" dirty="0"/>
                  <a:t>measurement error</a:t>
                </a:r>
                <a:r>
                  <a:rPr lang="en-US" sz="2000" dirty="0"/>
                  <a:t>. </a:t>
                </a:r>
              </a:p>
            </p:txBody>
          </p:sp>
        </mc:Choice>
        <mc:Fallback xmlns="">
          <p:sp>
            <p:nvSpPr>
              <p:cNvPr id="6" name="TextBox 5"/>
              <p:cNvSpPr txBox="1">
                <a:spLocks noRot="1" noChangeAspect="1" noMove="1" noResize="1" noEditPoints="1" noAdjustHandles="1" noChangeArrowheads="1" noChangeShapeType="1" noTextEdit="1"/>
              </p:cNvSpPr>
              <p:nvPr/>
            </p:nvSpPr>
            <p:spPr>
              <a:xfrm>
                <a:off x="381000" y="4419600"/>
                <a:ext cx="8229600" cy="1015663"/>
              </a:xfrm>
              <a:prstGeom prst="rect">
                <a:avLst/>
              </a:prstGeom>
              <a:blipFill>
                <a:blip r:embed="rId4"/>
                <a:stretch>
                  <a:fillRect l="-815" t="-2994" b="-9581"/>
                </a:stretch>
              </a:blipFill>
            </p:spPr>
            <p:txBody>
              <a:bodyPr/>
              <a:lstStyle/>
              <a:p>
                <a:r>
                  <a:rPr lang="en-US">
                    <a:noFill/>
                  </a:rPr>
                  <a:t> </a:t>
                </a:r>
              </a:p>
            </p:txBody>
          </p:sp>
        </mc:Fallback>
      </mc:AlternateContent>
    </p:spTree>
    <p:extLst>
      <p:ext uri="{BB962C8B-B14F-4D97-AF65-F5344CB8AC3E}">
        <p14:creationId xmlns:p14="http://schemas.microsoft.com/office/powerpoint/2010/main" val="16294025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20E870-6094-4DBB-A47E-E2CEF2B5AB93}"/>
              </a:ext>
            </a:extLst>
          </p:cNvPr>
          <p:cNvSpPr txBox="1"/>
          <p:nvPr/>
        </p:nvSpPr>
        <p:spPr>
          <a:xfrm>
            <a:off x="152400" y="304800"/>
            <a:ext cx="4572000" cy="461665"/>
          </a:xfrm>
          <a:prstGeom prst="rect">
            <a:avLst/>
          </a:prstGeom>
          <a:noFill/>
        </p:spPr>
        <p:txBody>
          <a:bodyPr wrap="square">
            <a:spAutoFit/>
          </a:bodyPr>
          <a:lstStyle/>
          <a:p>
            <a:r>
              <a:rPr lang="en-US" dirty="0"/>
              <a:t>Declaration of symbolic variable</a:t>
            </a:r>
          </a:p>
        </p:txBody>
      </p:sp>
      <p:sp>
        <p:nvSpPr>
          <p:cNvPr id="7" name="TextBox 6">
            <a:extLst>
              <a:ext uri="{FF2B5EF4-FFF2-40B4-BE49-F238E27FC236}">
                <a16:creationId xmlns:a16="http://schemas.microsoft.com/office/drawing/2014/main" id="{1743C1D2-B979-4D57-A806-7AF804A1C51C}"/>
              </a:ext>
            </a:extLst>
          </p:cNvPr>
          <p:cNvSpPr txBox="1"/>
          <p:nvPr/>
        </p:nvSpPr>
        <p:spPr>
          <a:xfrm>
            <a:off x="685800" y="990600"/>
            <a:ext cx="8305800" cy="2075953"/>
          </a:xfrm>
          <a:prstGeom prst="rect">
            <a:avLst/>
          </a:prstGeom>
          <a:noFill/>
        </p:spPr>
        <p:txBody>
          <a:bodyPr wrap="square">
            <a:spAutoFit/>
          </a:bodyPr>
          <a:lstStyle/>
          <a:p>
            <a:r>
              <a:rPr lang="en-US" sz="1400" dirty="0">
                <a:effectLst/>
                <a:latin typeface="Calibri" panose="020F0502020204030204" pitchFamily="34" charset="0"/>
                <a:ea typeface="DengXian" panose="02010600030101010101" pitchFamily="2" charset="-122"/>
                <a:cs typeface="Times New Roman" panose="02020603050405020304" pitchFamily="18" charset="0"/>
              </a:rPr>
              <a:t>Ppq_0=</a:t>
            </a:r>
            <a:r>
              <a:rPr lang="en-US" sz="1400" dirty="0" err="1">
                <a:effectLst/>
                <a:latin typeface="Calibri" panose="020F0502020204030204" pitchFamily="34" charset="0"/>
                <a:ea typeface="DengXian" panose="02010600030101010101" pitchFamily="2" charset="-122"/>
                <a:cs typeface="Times New Roman" panose="02020603050405020304" pitchFamily="18" charset="0"/>
              </a:rPr>
              <a:t>sym</a:t>
            </a:r>
            <a:r>
              <a:rPr lang="en-US" sz="1400" dirty="0">
                <a:effectLst/>
                <a:latin typeface="Calibri" panose="020F0502020204030204" pitchFamily="34" charset="0"/>
                <a:ea typeface="DengXian" panose="02010600030101010101" pitchFamily="2" charset="-122"/>
                <a:cs typeface="Times New Roman" panose="02020603050405020304" pitchFamily="18" charset="0"/>
              </a:rPr>
              <a:t>(’Ppq_0’,[1 length(branch)]);</a:t>
            </a:r>
            <a:r>
              <a:rPr lang="en-US" sz="1400" b="0" i="0" u="none" strike="noStrike" baseline="0" dirty="0">
                <a:solidFill>
                  <a:srgbClr val="3C763D"/>
                </a:solidFill>
                <a:latin typeface="Courier New" panose="02070309020205020404" pitchFamily="49" charset="0"/>
              </a:rPr>
              <a:t> % create three 1×length(branch) vectors of symbolic variables.</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DengXian" panose="02010600030101010101" pitchFamily="2" charset="-122"/>
                <a:cs typeface="Times New Roman" panose="02020603050405020304" pitchFamily="18" charset="0"/>
              </a:rPr>
              <a:t>Ppq_1=</a:t>
            </a:r>
            <a:r>
              <a:rPr lang="en-US" sz="1400" dirty="0" err="1">
                <a:effectLst/>
                <a:latin typeface="Calibri" panose="020F0502020204030204" pitchFamily="34" charset="0"/>
                <a:ea typeface="DengXian" panose="02010600030101010101" pitchFamily="2" charset="-122"/>
                <a:cs typeface="Times New Roman" panose="02020603050405020304" pitchFamily="18" charset="0"/>
              </a:rPr>
              <a:t>sym</a:t>
            </a:r>
            <a:r>
              <a:rPr lang="en-US" sz="1400" dirty="0">
                <a:effectLst/>
                <a:latin typeface="Calibri" panose="020F0502020204030204" pitchFamily="34" charset="0"/>
                <a:ea typeface="DengXian" panose="02010600030101010101" pitchFamily="2" charset="-122"/>
                <a:cs typeface="Times New Roman" panose="02020603050405020304" pitchFamily="18" charset="0"/>
              </a:rPr>
              <a:t>(’Ppq_1’,[1 length(branch)]);</a:t>
            </a:r>
          </a:p>
          <a:p>
            <a:pPr marL="0" marR="0">
              <a:lnSpc>
                <a:spcPct val="107000"/>
              </a:lnSpc>
              <a:spcBef>
                <a:spcPts val="0"/>
              </a:spcBef>
              <a:spcAft>
                <a:spcPts val="800"/>
              </a:spcAft>
            </a:pPr>
            <a:r>
              <a:rPr lang="en-US" sz="1400" dirty="0">
                <a:effectLst/>
                <a:latin typeface="Calibri" panose="020F0502020204030204" pitchFamily="34" charset="0"/>
                <a:ea typeface="DengXian" panose="02010600030101010101" pitchFamily="2" charset="-122"/>
                <a:cs typeface="Times New Roman" panose="02020603050405020304" pitchFamily="18" charset="0"/>
              </a:rPr>
              <a:t>Ppq_2=</a:t>
            </a:r>
            <a:r>
              <a:rPr lang="en-US" sz="1400" dirty="0" err="1">
                <a:effectLst/>
                <a:latin typeface="Calibri" panose="020F0502020204030204" pitchFamily="34" charset="0"/>
                <a:ea typeface="DengXian" panose="02010600030101010101" pitchFamily="2" charset="-122"/>
                <a:cs typeface="Times New Roman" panose="02020603050405020304" pitchFamily="18" charset="0"/>
              </a:rPr>
              <a:t>sym</a:t>
            </a:r>
            <a:r>
              <a:rPr lang="en-US" sz="1400" dirty="0">
                <a:effectLst/>
                <a:latin typeface="Calibri" panose="020F0502020204030204" pitchFamily="34" charset="0"/>
                <a:ea typeface="DengXian" panose="02010600030101010101" pitchFamily="2" charset="-122"/>
                <a:cs typeface="Times New Roman" panose="02020603050405020304" pitchFamily="18" charset="0"/>
              </a:rPr>
              <a:t>(’Ppq_2’,[1 length(branch)]);</a:t>
            </a:r>
          </a:p>
          <a:p>
            <a:pPr marL="0" marR="0">
              <a:lnSpc>
                <a:spcPct val="107000"/>
              </a:lnSpc>
              <a:spcBef>
                <a:spcPts val="0"/>
              </a:spcBef>
              <a:spcAft>
                <a:spcPts val="800"/>
              </a:spcAft>
            </a:pPr>
            <a:r>
              <a:rPr lang="en-US" sz="1400" dirty="0">
                <a:effectLst/>
                <a:latin typeface="Calibri" panose="020F0502020204030204" pitchFamily="34" charset="0"/>
                <a:ea typeface="DengXian" panose="02010600030101010101" pitchFamily="2" charset="-122"/>
                <a:cs typeface="Times New Roman" panose="02020603050405020304" pitchFamily="18" charset="0"/>
              </a:rPr>
              <a:t>PL_0=</a:t>
            </a:r>
            <a:r>
              <a:rPr lang="en-US" sz="1400" dirty="0" err="1">
                <a:effectLst/>
                <a:latin typeface="Calibri" panose="020F0502020204030204" pitchFamily="34" charset="0"/>
                <a:ea typeface="DengXian" panose="02010600030101010101" pitchFamily="2" charset="-122"/>
                <a:cs typeface="Times New Roman" panose="02020603050405020304" pitchFamily="18" charset="0"/>
              </a:rPr>
              <a:t>sym</a:t>
            </a:r>
            <a:r>
              <a:rPr lang="en-US" sz="1400" dirty="0">
                <a:effectLst/>
                <a:latin typeface="Calibri" panose="020F0502020204030204" pitchFamily="34" charset="0"/>
                <a:ea typeface="DengXian" panose="02010600030101010101" pitchFamily="2" charset="-122"/>
                <a:cs typeface="Times New Roman" panose="02020603050405020304" pitchFamily="18" charset="0"/>
              </a:rPr>
              <a:t>(’PL_0’,[1 length(bus)]);</a:t>
            </a:r>
          </a:p>
          <a:p>
            <a:pPr marL="0" marR="0">
              <a:lnSpc>
                <a:spcPct val="107000"/>
              </a:lnSpc>
              <a:spcBef>
                <a:spcPts val="0"/>
              </a:spcBef>
              <a:spcAft>
                <a:spcPts val="800"/>
              </a:spcAft>
            </a:pPr>
            <a:r>
              <a:rPr lang="en-US" sz="1400" dirty="0">
                <a:effectLst/>
                <a:latin typeface="Calibri" panose="020F0502020204030204" pitchFamily="34" charset="0"/>
                <a:ea typeface="DengXian" panose="02010600030101010101" pitchFamily="2" charset="-122"/>
                <a:cs typeface="Times New Roman" panose="02020603050405020304" pitchFamily="18" charset="0"/>
              </a:rPr>
              <a:t>PL_1=</a:t>
            </a:r>
            <a:r>
              <a:rPr lang="en-US" sz="1400" dirty="0" err="1">
                <a:effectLst/>
                <a:latin typeface="Calibri" panose="020F0502020204030204" pitchFamily="34" charset="0"/>
                <a:ea typeface="DengXian" panose="02010600030101010101" pitchFamily="2" charset="-122"/>
                <a:cs typeface="Times New Roman" panose="02020603050405020304" pitchFamily="18" charset="0"/>
              </a:rPr>
              <a:t>sym</a:t>
            </a:r>
            <a:r>
              <a:rPr lang="en-US" sz="1400" dirty="0">
                <a:effectLst/>
                <a:latin typeface="Calibri" panose="020F0502020204030204" pitchFamily="34" charset="0"/>
                <a:ea typeface="DengXian" panose="02010600030101010101" pitchFamily="2" charset="-122"/>
                <a:cs typeface="Times New Roman" panose="02020603050405020304" pitchFamily="18" charset="0"/>
              </a:rPr>
              <a:t>(’PL_1’,[1 length(bus)]);</a:t>
            </a:r>
          </a:p>
          <a:p>
            <a:pPr marL="0" marR="0">
              <a:lnSpc>
                <a:spcPct val="107000"/>
              </a:lnSpc>
              <a:spcBef>
                <a:spcPts val="0"/>
              </a:spcBef>
              <a:spcAft>
                <a:spcPts val="800"/>
              </a:spcAft>
            </a:pPr>
            <a:r>
              <a:rPr lang="en-US" sz="1400" dirty="0">
                <a:effectLst/>
                <a:latin typeface="Calibri" panose="020F0502020204030204" pitchFamily="34" charset="0"/>
                <a:ea typeface="DengXian" panose="02010600030101010101" pitchFamily="2" charset="-122"/>
                <a:cs typeface="Times New Roman" panose="02020603050405020304" pitchFamily="18" charset="0"/>
              </a:rPr>
              <a:t>PL_2=</a:t>
            </a:r>
            <a:r>
              <a:rPr lang="en-US" sz="1400" dirty="0" err="1">
                <a:effectLst/>
                <a:latin typeface="Calibri" panose="020F0502020204030204" pitchFamily="34" charset="0"/>
                <a:ea typeface="DengXian" panose="02010600030101010101" pitchFamily="2" charset="-122"/>
                <a:cs typeface="Times New Roman" panose="02020603050405020304" pitchFamily="18" charset="0"/>
              </a:rPr>
              <a:t>sym</a:t>
            </a:r>
            <a:r>
              <a:rPr lang="en-US" sz="1400" dirty="0">
                <a:effectLst/>
                <a:latin typeface="Calibri" panose="020F0502020204030204" pitchFamily="34" charset="0"/>
                <a:ea typeface="DengXian" panose="02010600030101010101" pitchFamily="2" charset="-122"/>
                <a:cs typeface="Times New Roman" panose="02020603050405020304" pitchFamily="18" charset="0"/>
              </a:rPr>
              <a:t>(’PL_2’,[1 length(bus)]);</a:t>
            </a:r>
          </a:p>
        </p:txBody>
      </p:sp>
      <p:sp>
        <p:nvSpPr>
          <p:cNvPr id="11" name="TextBox 10">
            <a:extLst>
              <a:ext uri="{FF2B5EF4-FFF2-40B4-BE49-F238E27FC236}">
                <a16:creationId xmlns:a16="http://schemas.microsoft.com/office/drawing/2014/main" id="{257F7C17-DAE0-4B2F-A5D8-F9F0E727FC70}"/>
              </a:ext>
            </a:extLst>
          </p:cNvPr>
          <p:cNvSpPr txBox="1"/>
          <p:nvPr/>
        </p:nvSpPr>
        <p:spPr>
          <a:xfrm>
            <a:off x="685800" y="3145694"/>
            <a:ext cx="8077200" cy="528093"/>
          </a:xfrm>
          <a:prstGeom prst="rect">
            <a:avLst/>
          </a:prstGeom>
          <a:noFill/>
        </p:spPr>
        <p:txBody>
          <a:bodyPr wrap="square">
            <a:spAutoFit/>
          </a:bodyPr>
          <a:lstStyle/>
          <a:p>
            <a:r>
              <a:rPr lang="pt-BR" sz="1400" dirty="0">
                <a:effectLst/>
                <a:latin typeface="Calibri" panose="020F0502020204030204" pitchFamily="34" charset="0"/>
                <a:ea typeface="DengXian" panose="02010600030101010101" pitchFamily="2" charset="-122"/>
                <a:cs typeface="Times New Roman" panose="02020603050405020304" pitchFamily="18" charset="0"/>
              </a:rPr>
              <a:t>AN=subs(A,X,Xlambda(1:length(X)));</a:t>
            </a:r>
            <a:r>
              <a:rPr lang="en-US" sz="1400" b="0" i="0" u="none" strike="noStrike" baseline="0" dirty="0">
                <a:solidFill>
                  <a:srgbClr val="3C763D"/>
                </a:solidFill>
                <a:latin typeface="Courier New" panose="02070309020205020404" pitchFamily="49" charset="0"/>
              </a:rPr>
              <a:t> </a:t>
            </a:r>
            <a:r>
              <a:rPr lang="en-US" sz="1200" b="0" i="0" u="none" strike="noStrike" baseline="0" dirty="0">
                <a:solidFill>
                  <a:srgbClr val="3C763D"/>
                </a:solidFill>
                <a:latin typeface="Courier New" panose="02070309020205020404" pitchFamily="49" charset="0"/>
              </a:rPr>
              <a:t>%Evaluation of symbolic variable</a:t>
            </a:r>
            <a:endParaRPr lang="en-US" sz="1400" b="0" i="0" u="none" strike="noStrike" baseline="0" dirty="0">
              <a:solidFill>
                <a:srgbClr val="3C763D"/>
              </a:solidFill>
              <a:latin typeface="Courier New" panose="02070309020205020404" pitchFamily="49" charset="0"/>
            </a:endParaRPr>
          </a:p>
          <a:p>
            <a:pPr marL="0" marR="0">
              <a:lnSpc>
                <a:spcPct val="107000"/>
              </a:lnSpc>
              <a:spcBef>
                <a:spcPts val="0"/>
              </a:spcBef>
              <a:spcAft>
                <a:spcPts val="800"/>
              </a:spcAft>
            </a:pPr>
            <a:r>
              <a:rPr lang="en-US" sz="1400" dirty="0">
                <a:effectLst/>
                <a:latin typeface="Calibri" panose="020F0502020204030204" pitchFamily="34" charset="0"/>
                <a:ea typeface="DengXian" panose="02010600030101010101" pitchFamily="2" charset="-122"/>
                <a:cs typeface="Times New Roman" panose="02020603050405020304" pitchFamily="18" charset="0"/>
              </a:rPr>
              <a:t>BN=subs(</a:t>
            </a:r>
            <a:r>
              <a:rPr lang="en-US" sz="1400" dirty="0" err="1">
                <a:effectLst/>
                <a:latin typeface="Calibri" panose="020F0502020204030204" pitchFamily="34" charset="0"/>
                <a:ea typeface="DengXian" panose="02010600030101010101" pitchFamily="2" charset="-122"/>
                <a:cs typeface="Times New Roman" panose="02020603050405020304" pitchFamily="18" charset="0"/>
              </a:rPr>
              <a:t>B,X,Xlambda</a:t>
            </a:r>
            <a:r>
              <a:rPr lang="en-US" sz="1400" dirty="0">
                <a:effectLst/>
                <a:latin typeface="Calibri" panose="020F0502020204030204" pitchFamily="34" charset="0"/>
                <a:ea typeface="DengXian" panose="02010600030101010101" pitchFamily="2" charset="-122"/>
                <a:cs typeface="Times New Roman" panose="02020603050405020304" pitchFamily="18" charset="0"/>
              </a:rPr>
              <a:t>(1:length(X)));</a:t>
            </a:r>
          </a:p>
        </p:txBody>
      </p:sp>
      <p:sp>
        <p:nvSpPr>
          <p:cNvPr id="13" name="TextBox 12">
            <a:extLst>
              <a:ext uri="{FF2B5EF4-FFF2-40B4-BE49-F238E27FC236}">
                <a16:creationId xmlns:a16="http://schemas.microsoft.com/office/drawing/2014/main" id="{3B2D8C7E-C840-4042-B9D2-F8AA930E83DF}"/>
              </a:ext>
            </a:extLst>
          </p:cNvPr>
          <p:cNvSpPr txBox="1"/>
          <p:nvPr/>
        </p:nvSpPr>
        <p:spPr>
          <a:xfrm>
            <a:off x="685800" y="3810498"/>
            <a:ext cx="8305800" cy="2208682"/>
          </a:xfrm>
          <a:prstGeom prst="rect">
            <a:avLst/>
          </a:prstGeom>
          <a:noFill/>
        </p:spPr>
        <p:txBody>
          <a:bodyPr wrap="square">
            <a:spAutoFit/>
          </a:bodyPr>
          <a:lstStyle/>
          <a:p>
            <a:pPr marL="0" marR="0">
              <a:lnSpc>
                <a:spcPct val="107000"/>
              </a:lnSpc>
              <a:spcBef>
                <a:spcPts val="0"/>
              </a:spcBef>
              <a:spcAft>
                <a:spcPts val="800"/>
              </a:spcAft>
            </a:pPr>
            <a:r>
              <a:rPr lang="en-US" sz="1400" dirty="0">
                <a:effectLst/>
                <a:latin typeface="Calibri" panose="020F0502020204030204" pitchFamily="34" charset="0"/>
                <a:ea typeface="DengXian" panose="02010600030101010101" pitchFamily="2" charset="-122"/>
                <a:cs typeface="Times New Roman" panose="02020603050405020304" pitchFamily="18" charset="0"/>
              </a:rPr>
              <a:t>PL_0m=</a:t>
            </a:r>
            <a:r>
              <a:rPr lang="en-US" sz="1400" dirty="0" err="1">
                <a:effectLst/>
                <a:latin typeface="Calibri" panose="020F0502020204030204" pitchFamily="34" charset="0"/>
                <a:ea typeface="DengXian" panose="02010600030101010101" pitchFamily="2" charset="-122"/>
                <a:cs typeface="Times New Roman" panose="02020603050405020304" pitchFamily="18" charset="0"/>
              </a:rPr>
              <a:t>nonzeros</a:t>
            </a:r>
            <a:r>
              <a:rPr lang="en-US" sz="1400" dirty="0">
                <a:effectLst/>
                <a:latin typeface="Calibri" panose="020F0502020204030204" pitchFamily="34" charset="0"/>
                <a:ea typeface="DengXian" panose="02010600030101010101" pitchFamily="2" charset="-122"/>
                <a:cs typeface="Times New Roman" panose="02020603050405020304" pitchFamily="18" charset="0"/>
              </a:rPr>
              <a:t>(Pload_0m/Sbase1P); </a:t>
            </a:r>
            <a:r>
              <a:rPr lang="en-US" sz="1400" dirty="0">
                <a:solidFill>
                  <a:srgbClr val="3C763D"/>
                </a:solidFill>
                <a:latin typeface="Courier New" panose="02070309020205020404" pitchFamily="49" charset="0"/>
              </a:rPr>
              <a:t>%vector P L_0m will contain active loads just for buses which have defined load in phase zero</a:t>
            </a:r>
          </a:p>
          <a:p>
            <a:pPr marL="0" marR="0">
              <a:lnSpc>
                <a:spcPct val="107000"/>
              </a:lnSpc>
              <a:spcBef>
                <a:spcPts val="0"/>
              </a:spcBef>
              <a:spcAft>
                <a:spcPts val="800"/>
              </a:spcAft>
            </a:pPr>
            <a:r>
              <a:rPr lang="en-US" sz="1400" dirty="0">
                <a:effectLst/>
                <a:latin typeface="Calibri" panose="020F0502020204030204" pitchFamily="34" charset="0"/>
                <a:ea typeface="DengXian" panose="02010600030101010101" pitchFamily="2" charset="-122"/>
                <a:cs typeface="Times New Roman" panose="02020603050405020304" pitchFamily="18" charset="0"/>
              </a:rPr>
              <a:t>PL_1m=</a:t>
            </a:r>
            <a:r>
              <a:rPr lang="en-US" sz="1400" dirty="0" err="1">
                <a:effectLst/>
                <a:latin typeface="Calibri" panose="020F0502020204030204" pitchFamily="34" charset="0"/>
                <a:ea typeface="DengXian" panose="02010600030101010101" pitchFamily="2" charset="-122"/>
                <a:cs typeface="Times New Roman" panose="02020603050405020304" pitchFamily="18" charset="0"/>
              </a:rPr>
              <a:t>nonzeros</a:t>
            </a:r>
            <a:r>
              <a:rPr lang="en-US" sz="1400" dirty="0">
                <a:effectLst/>
                <a:latin typeface="Calibri" panose="020F0502020204030204" pitchFamily="34" charset="0"/>
                <a:ea typeface="DengXian" panose="02010600030101010101" pitchFamily="2" charset="-122"/>
                <a:cs typeface="Times New Roman" panose="02020603050405020304" pitchFamily="18" charset="0"/>
              </a:rPr>
              <a:t>(Pload_1m/Sbase1P);</a:t>
            </a:r>
          </a:p>
          <a:p>
            <a:pPr marL="0" marR="0">
              <a:lnSpc>
                <a:spcPct val="107000"/>
              </a:lnSpc>
              <a:spcBef>
                <a:spcPts val="0"/>
              </a:spcBef>
              <a:spcAft>
                <a:spcPts val="800"/>
              </a:spcAft>
            </a:pPr>
            <a:r>
              <a:rPr lang="en-US" sz="1400" dirty="0">
                <a:effectLst/>
                <a:latin typeface="Calibri" panose="020F0502020204030204" pitchFamily="34" charset="0"/>
                <a:ea typeface="DengXian" panose="02010600030101010101" pitchFamily="2" charset="-122"/>
                <a:cs typeface="Times New Roman" panose="02020603050405020304" pitchFamily="18" charset="0"/>
              </a:rPr>
              <a:t>PL_2m=</a:t>
            </a:r>
            <a:r>
              <a:rPr lang="en-US" sz="1400" dirty="0" err="1">
                <a:effectLst/>
                <a:latin typeface="Calibri" panose="020F0502020204030204" pitchFamily="34" charset="0"/>
                <a:ea typeface="DengXian" panose="02010600030101010101" pitchFamily="2" charset="-122"/>
                <a:cs typeface="Times New Roman" panose="02020603050405020304" pitchFamily="18" charset="0"/>
              </a:rPr>
              <a:t>nonzeros</a:t>
            </a:r>
            <a:r>
              <a:rPr lang="en-US" sz="1400" dirty="0">
                <a:effectLst/>
                <a:latin typeface="Calibri" panose="020F0502020204030204" pitchFamily="34" charset="0"/>
                <a:ea typeface="DengXian" panose="02010600030101010101" pitchFamily="2" charset="-122"/>
                <a:cs typeface="Times New Roman" panose="02020603050405020304" pitchFamily="18" charset="0"/>
              </a:rPr>
              <a:t>(Pload_2m/Sbase1P);</a:t>
            </a:r>
          </a:p>
          <a:p>
            <a:pPr marL="0" marR="0">
              <a:lnSpc>
                <a:spcPct val="107000"/>
              </a:lnSpc>
              <a:spcBef>
                <a:spcPts val="0"/>
              </a:spcBef>
              <a:spcAft>
                <a:spcPts val="800"/>
              </a:spcAft>
            </a:pPr>
            <a:r>
              <a:rPr lang="en-US" sz="1400" dirty="0">
                <a:effectLst/>
                <a:latin typeface="Calibri" panose="020F0502020204030204" pitchFamily="34" charset="0"/>
                <a:ea typeface="DengXian" panose="02010600030101010101" pitchFamily="2" charset="-122"/>
                <a:cs typeface="Times New Roman" panose="02020603050405020304" pitchFamily="18" charset="0"/>
              </a:rPr>
              <a:t>PL_0m=</a:t>
            </a:r>
            <a:r>
              <a:rPr lang="en-US" sz="1400" dirty="0" err="1">
                <a:effectLst/>
                <a:latin typeface="Calibri" panose="020F0502020204030204" pitchFamily="34" charset="0"/>
                <a:ea typeface="DengXian" panose="02010600030101010101" pitchFamily="2" charset="-122"/>
                <a:cs typeface="Times New Roman" panose="02020603050405020304" pitchFamily="18" charset="0"/>
              </a:rPr>
              <a:t>nonzeros</a:t>
            </a:r>
            <a:r>
              <a:rPr lang="en-US" sz="1400" dirty="0">
                <a:effectLst/>
                <a:latin typeface="Calibri" panose="020F0502020204030204" pitchFamily="34" charset="0"/>
                <a:ea typeface="DengXian" panose="02010600030101010101" pitchFamily="2" charset="-122"/>
                <a:cs typeface="Times New Roman" panose="02020603050405020304" pitchFamily="18" charset="0"/>
              </a:rPr>
              <a:t>(Qload_0m/Sbase1P);</a:t>
            </a:r>
          </a:p>
          <a:p>
            <a:pPr marL="0" marR="0">
              <a:lnSpc>
                <a:spcPct val="107000"/>
              </a:lnSpc>
              <a:spcBef>
                <a:spcPts val="0"/>
              </a:spcBef>
              <a:spcAft>
                <a:spcPts val="800"/>
              </a:spcAft>
            </a:pPr>
            <a:r>
              <a:rPr lang="en-US" sz="1400" dirty="0">
                <a:effectLst/>
                <a:latin typeface="Calibri" panose="020F0502020204030204" pitchFamily="34" charset="0"/>
                <a:ea typeface="DengXian" panose="02010600030101010101" pitchFamily="2" charset="-122"/>
                <a:cs typeface="Times New Roman" panose="02020603050405020304" pitchFamily="18" charset="0"/>
              </a:rPr>
              <a:t>QL_1m=</a:t>
            </a:r>
            <a:r>
              <a:rPr lang="en-US" sz="1400" dirty="0" err="1">
                <a:effectLst/>
                <a:latin typeface="Calibri" panose="020F0502020204030204" pitchFamily="34" charset="0"/>
                <a:ea typeface="DengXian" panose="02010600030101010101" pitchFamily="2" charset="-122"/>
                <a:cs typeface="Times New Roman" panose="02020603050405020304" pitchFamily="18" charset="0"/>
              </a:rPr>
              <a:t>nonzeros</a:t>
            </a:r>
            <a:r>
              <a:rPr lang="en-US" sz="1400" dirty="0">
                <a:effectLst/>
                <a:latin typeface="Calibri" panose="020F0502020204030204" pitchFamily="34" charset="0"/>
                <a:ea typeface="DengXian" panose="02010600030101010101" pitchFamily="2" charset="-122"/>
                <a:cs typeface="Times New Roman" panose="02020603050405020304" pitchFamily="18" charset="0"/>
              </a:rPr>
              <a:t>(Qload_1m/Sbase1P);</a:t>
            </a:r>
          </a:p>
          <a:p>
            <a:pPr marL="0" marR="0">
              <a:lnSpc>
                <a:spcPct val="107000"/>
              </a:lnSpc>
              <a:spcBef>
                <a:spcPts val="0"/>
              </a:spcBef>
              <a:spcAft>
                <a:spcPts val="800"/>
              </a:spcAft>
            </a:pPr>
            <a:r>
              <a:rPr lang="en-US" sz="1400" dirty="0">
                <a:effectLst/>
                <a:latin typeface="Calibri" panose="020F0502020204030204" pitchFamily="34" charset="0"/>
                <a:ea typeface="DengXian" panose="02010600030101010101" pitchFamily="2" charset="-122"/>
                <a:cs typeface="Times New Roman" panose="02020603050405020304" pitchFamily="18" charset="0"/>
              </a:rPr>
              <a:t>QL_2m=</a:t>
            </a:r>
            <a:r>
              <a:rPr lang="en-US" sz="1400" dirty="0" err="1">
                <a:effectLst/>
                <a:latin typeface="Calibri" panose="020F0502020204030204" pitchFamily="34" charset="0"/>
                <a:ea typeface="DengXian" panose="02010600030101010101" pitchFamily="2" charset="-122"/>
                <a:cs typeface="Times New Roman" panose="02020603050405020304" pitchFamily="18" charset="0"/>
              </a:rPr>
              <a:t>nonzeros</a:t>
            </a:r>
            <a:r>
              <a:rPr lang="en-US" sz="1400" dirty="0">
                <a:effectLst/>
                <a:latin typeface="Calibri" panose="020F0502020204030204" pitchFamily="34" charset="0"/>
                <a:ea typeface="DengXian" panose="02010600030101010101" pitchFamily="2" charset="-122"/>
                <a:cs typeface="Times New Roman" panose="02020603050405020304" pitchFamily="18" charset="0"/>
              </a:rPr>
              <a:t>(Qload_2m/Sbase1P);</a:t>
            </a:r>
          </a:p>
        </p:txBody>
      </p:sp>
    </p:spTree>
    <p:extLst>
      <p:ext uri="{BB962C8B-B14F-4D97-AF65-F5344CB8AC3E}">
        <p14:creationId xmlns:p14="http://schemas.microsoft.com/office/powerpoint/2010/main" val="7900800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4E7721-1452-4184-A0FC-EBBEF7B66925}"/>
              </a:ext>
            </a:extLst>
          </p:cNvPr>
          <p:cNvSpPr txBox="1"/>
          <p:nvPr/>
        </p:nvSpPr>
        <p:spPr>
          <a:xfrm>
            <a:off x="304800" y="304800"/>
            <a:ext cx="6934200" cy="461665"/>
          </a:xfrm>
          <a:prstGeom prst="rect">
            <a:avLst/>
          </a:prstGeom>
          <a:noFill/>
        </p:spPr>
        <p:txBody>
          <a:bodyPr wrap="square">
            <a:spAutoFit/>
          </a:bodyPr>
          <a:lstStyle/>
          <a:p>
            <a:r>
              <a:rPr lang="en-US" dirty="0"/>
              <a:t>Slack bus voltage and admittance matrix</a:t>
            </a:r>
          </a:p>
        </p:txBody>
      </p:sp>
      <p:sp>
        <p:nvSpPr>
          <p:cNvPr id="5" name="TextBox 4">
            <a:extLst>
              <a:ext uri="{FF2B5EF4-FFF2-40B4-BE49-F238E27FC236}">
                <a16:creationId xmlns:a16="http://schemas.microsoft.com/office/drawing/2014/main" id="{B6F61E19-9E1A-42DB-B52F-52070A3CDDD4}"/>
              </a:ext>
            </a:extLst>
          </p:cNvPr>
          <p:cNvSpPr txBox="1"/>
          <p:nvPr/>
        </p:nvSpPr>
        <p:spPr>
          <a:xfrm>
            <a:off x="381000" y="1066800"/>
            <a:ext cx="8001000" cy="1892826"/>
          </a:xfrm>
          <a:prstGeom prst="rect">
            <a:avLst/>
          </a:prstGeom>
          <a:noFill/>
        </p:spPr>
        <p:txBody>
          <a:bodyPr wrap="square">
            <a:spAutoFit/>
          </a:bodyPr>
          <a:lstStyle/>
          <a:p>
            <a:pPr>
              <a:spcBef>
                <a:spcPts val="600"/>
              </a:spcBef>
            </a:pPr>
            <a:r>
              <a:rPr lang="en-US" sz="1200" dirty="0">
                <a:effectLst/>
                <a:latin typeface="Calibri" panose="020F0502020204030204" pitchFamily="34" charset="0"/>
                <a:ea typeface="DengXian" panose="02010600030101010101" pitchFamily="2" charset="-122"/>
                <a:cs typeface="Times New Roman" panose="02020603050405020304" pitchFamily="18" charset="0"/>
              </a:rPr>
              <a:t>V_01=</a:t>
            </a:r>
            <a:r>
              <a:rPr lang="en-US" sz="1200" dirty="0" err="1">
                <a:effectLst/>
                <a:latin typeface="Calibri" panose="020F0502020204030204" pitchFamily="34" charset="0"/>
                <a:ea typeface="DengXian" panose="02010600030101010101" pitchFamily="2" charset="-122"/>
                <a:cs typeface="Times New Roman" panose="02020603050405020304" pitchFamily="18" charset="0"/>
              </a:rPr>
              <a:t>BUS.data</a:t>
            </a:r>
            <a:r>
              <a:rPr lang="en-US" sz="1200" dirty="0">
                <a:effectLst/>
                <a:latin typeface="Calibri" panose="020F0502020204030204" pitchFamily="34" charset="0"/>
                <a:ea typeface="DengXian" panose="02010600030101010101" pitchFamily="2" charset="-122"/>
                <a:cs typeface="Times New Roman" panose="02020603050405020304" pitchFamily="18" charset="0"/>
              </a:rPr>
              <a:t>(1,2);  </a:t>
            </a:r>
            <a:r>
              <a:rPr lang="en-US" sz="1200" b="0" i="0" u="none" strike="noStrike" baseline="0" dirty="0">
                <a:solidFill>
                  <a:srgbClr val="3C763D"/>
                </a:solidFill>
                <a:latin typeface="Courier New" panose="02070309020205020404" pitchFamily="49" charset="0"/>
              </a:rPr>
              <a:t>% Voltage and angle for slack bus 1</a:t>
            </a:r>
          </a:p>
          <a:p>
            <a:pPr>
              <a:spcBef>
                <a:spcPts val="600"/>
              </a:spcBef>
            </a:pPr>
            <a:r>
              <a:rPr lang="en-US" sz="1200" dirty="0">
                <a:effectLst/>
                <a:latin typeface="Calibri" panose="020F0502020204030204" pitchFamily="34" charset="0"/>
                <a:ea typeface="DengXian" panose="02010600030101010101" pitchFamily="2" charset="-122"/>
                <a:cs typeface="Times New Roman" panose="02020603050405020304" pitchFamily="18" charset="0"/>
              </a:rPr>
              <a:t>V_11=</a:t>
            </a:r>
            <a:r>
              <a:rPr lang="en-US" sz="1200" dirty="0" err="1">
                <a:effectLst/>
                <a:latin typeface="Calibri" panose="020F0502020204030204" pitchFamily="34" charset="0"/>
                <a:ea typeface="DengXian" panose="02010600030101010101" pitchFamily="2" charset="-122"/>
                <a:cs typeface="Times New Roman" panose="02020603050405020304" pitchFamily="18" charset="0"/>
              </a:rPr>
              <a:t>BUS.data</a:t>
            </a:r>
            <a:r>
              <a:rPr lang="en-US" sz="1200" dirty="0">
                <a:effectLst/>
                <a:latin typeface="Calibri" panose="020F0502020204030204" pitchFamily="34" charset="0"/>
                <a:ea typeface="DengXian" panose="02010600030101010101" pitchFamily="2" charset="-122"/>
                <a:cs typeface="Times New Roman" panose="02020603050405020304" pitchFamily="18" charset="0"/>
              </a:rPr>
              <a:t>(1,3);</a:t>
            </a:r>
          </a:p>
          <a:p>
            <a:pPr marL="0" marR="0">
              <a:spcBef>
                <a:spcPts val="600"/>
              </a:spcBef>
              <a:spcAft>
                <a:spcPts val="80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V_21=</a:t>
            </a:r>
            <a:r>
              <a:rPr lang="en-US" sz="1200" dirty="0" err="1">
                <a:effectLst/>
                <a:latin typeface="Calibri" panose="020F0502020204030204" pitchFamily="34" charset="0"/>
                <a:ea typeface="DengXian" panose="02010600030101010101" pitchFamily="2" charset="-122"/>
                <a:cs typeface="Times New Roman" panose="02020603050405020304" pitchFamily="18" charset="0"/>
              </a:rPr>
              <a:t>BUS.data</a:t>
            </a:r>
            <a:r>
              <a:rPr lang="en-US" sz="1200" dirty="0">
                <a:effectLst/>
                <a:latin typeface="Calibri" panose="020F0502020204030204" pitchFamily="34" charset="0"/>
                <a:ea typeface="DengXian" panose="02010600030101010101" pitchFamily="2" charset="-122"/>
                <a:cs typeface="Times New Roman" panose="02020603050405020304" pitchFamily="18" charset="0"/>
              </a:rPr>
              <a:t>(1,4);</a:t>
            </a:r>
          </a:p>
          <a:p>
            <a:pPr marL="0" marR="0">
              <a:spcBef>
                <a:spcPts val="600"/>
              </a:spcBef>
              <a:spcAft>
                <a:spcPts val="80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d_01=</a:t>
            </a:r>
            <a:r>
              <a:rPr lang="en-US" sz="1200" dirty="0" err="1">
                <a:effectLst/>
                <a:latin typeface="Calibri" panose="020F0502020204030204" pitchFamily="34" charset="0"/>
                <a:ea typeface="DengXian" panose="02010600030101010101" pitchFamily="2" charset="-122"/>
                <a:cs typeface="Times New Roman" panose="02020603050405020304" pitchFamily="18" charset="0"/>
              </a:rPr>
              <a:t>BUS.data</a:t>
            </a:r>
            <a:r>
              <a:rPr lang="en-US" sz="1200" dirty="0">
                <a:effectLst/>
                <a:latin typeface="Calibri" panose="020F0502020204030204" pitchFamily="34" charset="0"/>
                <a:ea typeface="DengXian" panose="02010600030101010101" pitchFamily="2" charset="-122"/>
                <a:cs typeface="Times New Roman" panose="02020603050405020304" pitchFamily="18" charset="0"/>
              </a:rPr>
              <a:t>(1,5)*pi/180;</a:t>
            </a:r>
          </a:p>
          <a:p>
            <a:pPr marL="0" marR="0">
              <a:spcBef>
                <a:spcPts val="600"/>
              </a:spcBef>
              <a:spcAft>
                <a:spcPts val="80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d_11=</a:t>
            </a:r>
            <a:r>
              <a:rPr lang="en-US" sz="1200" dirty="0" err="1">
                <a:effectLst/>
                <a:latin typeface="Calibri" panose="020F0502020204030204" pitchFamily="34" charset="0"/>
                <a:ea typeface="DengXian" panose="02010600030101010101" pitchFamily="2" charset="-122"/>
                <a:cs typeface="Times New Roman" panose="02020603050405020304" pitchFamily="18" charset="0"/>
              </a:rPr>
              <a:t>BUS.data</a:t>
            </a:r>
            <a:r>
              <a:rPr lang="en-US" sz="1200" dirty="0">
                <a:effectLst/>
                <a:latin typeface="Calibri" panose="020F0502020204030204" pitchFamily="34" charset="0"/>
                <a:ea typeface="DengXian" panose="02010600030101010101" pitchFamily="2" charset="-122"/>
                <a:cs typeface="Times New Roman" panose="02020603050405020304" pitchFamily="18" charset="0"/>
              </a:rPr>
              <a:t>(1,6)*pi/180;</a:t>
            </a:r>
          </a:p>
          <a:p>
            <a:pPr marL="0" marR="0">
              <a:spcBef>
                <a:spcPts val="600"/>
              </a:spcBef>
              <a:spcAft>
                <a:spcPts val="80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d_21=</a:t>
            </a:r>
            <a:r>
              <a:rPr lang="en-US" sz="1200" dirty="0" err="1">
                <a:effectLst/>
                <a:latin typeface="Calibri" panose="020F0502020204030204" pitchFamily="34" charset="0"/>
                <a:ea typeface="DengXian" panose="02010600030101010101" pitchFamily="2" charset="-122"/>
                <a:cs typeface="Times New Roman" panose="02020603050405020304" pitchFamily="18" charset="0"/>
              </a:rPr>
              <a:t>BUS.data</a:t>
            </a:r>
            <a:r>
              <a:rPr lang="en-US" sz="1200" dirty="0">
                <a:effectLst/>
                <a:latin typeface="Calibri" panose="020F0502020204030204" pitchFamily="34" charset="0"/>
                <a:ea typeface="DengXian" panose="02010600030101010101" pitchFamily="2" charset="-122"/>
                <a:cs typeface="Times New Roman" panose="02020603050405020304" pitchFamily="18" charset="0"/>
              </a:rPr>
              <a:t>(1,7)*pi/180;</a:t>
            </a:r>
          </a:p>
        </p:txBody>
      </p:sp>
      <p:sp>
        <p:nvSpPr>
          <p:cNvPr id="7" name="TextBox 6">
            <a:extLst>
              <a:ext uri="{FF2B5EF4-FFF2-40B4-BE49-F238E27FC236}">
                <a16:creationId xmlns:a16="http://schemas.microsoft.com/office/drawing/2014/main" id="{DA1F2756-877C-4268-A7D8-8CEFE5DE5D5E}"/>
              </a:ext>
            </a:extLst>
          </p:cNvPr>
          <p:cNvSpPr txBox="1"/>
          <p:nvPr/>
        </p:nvSpPr>
        <p:spPr>
          <a:xfrm>
            <a:off x="381000" y="2928402"/>
            <a:ext cx="8305800" cy="3416320"/>
          </a:xfrm>
          <a:prstGeom prst="rect">
            <a:avLst/>
          </a:prstGeom>
          <a:noFill/>
        </p:spPr>
        <p:txBody>
          <a:bodyPr wrap="square">
            <a:spAutoFit/>
          </a:bodyPr>
          <a:lstStyle/>
          <a:p>
            <a:r>
              <a:rPr lang="en-US" sz="1200" b="0" i="0" u="none" strike="noStrike" baseline="0" dirty="0">
                <a:solidFill>
                  <a:srgbClr val="000000"/>
                </a:solidFill>
                <a:latin typeface="Calibri" panose="020F0502020204030204" pitchFamily="34" charset="0"/>
                <a:cs typeface="Calibri" panose="020F0502020204030204" pitchFamily="34" charset="0"/>
              </a:rPr>
              <a:t> </a:t>
            </a:r>
          </a:p>
          <a:p>
            <a:r>
              <a:rPr lang="en-US" sz="1200" b="0" i="0" u="none" strike="noStrike" baseline="0" dirty="0">
                <a:solidFill>
                  <a:srgbClr val="0000FF"/>
                </a:solidFill>
                <a:latin typeface="Calibri" panose="020F0502020204030204" pitchFamily="34" charset="0"/>
                <a:cs typeface="Calibri" panose="020F0502020204030204" pitchFamily="34" charset="0"/>
              </a:rPr>
              <a:t>for</a:t>
            </a:r>
            <a:r>
              <a:rPr lang="en-US" sz="1200" b="0" i="0" u="none" strike="noStrike" baseline="0" dirty="0">
                <a:solidFill>
                  <a:srgbClr val="000000"/>
                </a:solidFill>
                <a:latin typeface="Calibri" panose="020F0502020204030204" pitchFamily="34" charset="0"/>
                <a:cs typeface="Calibri" panose="020F0502020204030204" pitchFamily="34" charset="0"/>
              </a:rPr>
              <a:t> k=1:length(branch)</a:t>
            </a:r>
          </a:p>
          <a:p>
            <a:r>
              <a:rPr lang="en-US" sz="1200" b="0" i="0" u="none" strike="noStrike" baseline="0" dirty="0">
                <a:solidFill>
                  <a:srgbClr val="000000"/>
                </a:solidFill>
                <a:latin typeface="Calibri" panose="020F0502020204030204" pitchFamily="34" charset="0"/>
                <a:cs typeface="Calibri" panose="020F0502020204030204" pitchFamily="34" charset="0"/>
              </a:rPr>
              <a:t>    </a:t>
            </a:r>
          </a:p>
          <a:p>
            <a:r>
              <a:rPr lang="nn-NO" sz="1200" b="0" i="0" u="none" strike="noStrike" baseline="0" dirty="0">
                <a:solidFill>
                  <a:srgbClr val="000000"/>
                </a:solidFill>
                <a:latin typeface="Calibri" panose="020F0502020204030204" pitchFamily="34" charset="0"/>
                <a:cs typeface="Calibri" panose="020F0502020204030204" pitchFamily="34" charset="0"/>
              </a:rPr>
              <a:t>Zpu1=ybase*ft(k)*[r_00(k)+1i*x_00(k)r_01(k)+1i*x_01(k)</a:t>
            </a:r>
          </a:p>
          <a:p>
            <a:r>
              <a:rPr lang="pt-BR" sz="1200" b="0" i="0" u="none" strike="noStrike" baseline="0" dirty="0">
                <a:solidFill>
                  <a:srgbClr val="000000"/>
                </a:solidFill>
                <a:latin typeface="Calibri" panose="020F0502020204030204" pitchFamily="34" charset="0"/>
                <a:cs typeface="Calibri" panose="020F0502020204030204" pitchFamily="34" charset="0"/>
              </a:rPr>
              <a:t>    r_02(k)+1i*x_02(k)];</a:t>
            </a:r>
          </a:p>
          <a:p>
            <a:r>
              <a:rPr lang="nn-NO" sz="1200" b="0" i="0" u="none" strike="noStrike" baseline="0" dirty="0">
                <a:solidFill>
                  <a:srgbClr val="000000"/>
                </a:solidFill>
                <a:latin typeface="Calibri" panose="020F0502020204030204" pitchFamily="34" charset="0"/>
                <a:cs typeface="Calibri" panose="020F0502020204030204" pitchFamily="34" charset="0"/>
              </a:rPr>
              <a:t>Zpu2=ybase*ft(k)*[r_10(k)+1i*x_10(k)r_11(k)+1i*x_11(k)</a:t>
            </a:r>
          </a:p>
          <a:p>
            <a:r>
              <a:rPr lang="pt-BR" sz="1200" b="0" i="0" u="none" strike="noStrike" baseline="0" dirty="0">
                <a:solidFill>
                  <a:srgbClr val="000000"/>
                </a:solidFill>
                <a:latin typeface="Calibri" panose="020F0502020204030204" pitchFamily="34" charset="0"/>
                <a:cs typeface="Calibri" panose="020F0502020204030204" pitchFamily="34" charset="0"/>
              </a:rPr>
              <a:t>    r_12(k)+1i*x_12(k)];</a:t>
            </a:r>
          </a:p>
          <a:p>
            <a:r>
              <a:rPr lang="nn-NO" sz="1200" b="0" i="0" u="none" strike="noStrike" baseline="0" dirty="0">
                <a:solidFill>
                  <a:srgbClr val="000000"/>
                </a:solidFill>
                <a:latin typeface="Calibri" panose="020F0502020204030204" pitchFamily="34" charset="0"/>
                <a:cs typeface="Calibri" panose="020F0502020204030204" pitchFamily="34" charset="0"/>
              </a:rPr>
              <a:t>Zpu3=ybase*ft(k)*[r_20(k)+1i*x_20(k)r_21(k)+1i*x_21(k)</a:t>
            </a:r>
          </a:p>
          <a:p>
            <a:r>
              <a:rPr lang="pt-BR" sz="1200" b="0" i="0" u="none" strike="noStrike" baseline="0" dirty="0">
                <a:solidFill>
                  <a:srgbClr val="000000"/>
                </a:solidFill>
                <a:latin typeface="Calibri" panose="020F0502020204030204" pitchFamily="34" charset="0"/>
                <a:cs typeface="Calibri" panose="020F0502020204030204" pitchFamily="34" charset="0"/>
              </a:rPr>
              <a:t>    r_22(k)+1i*x_22(k)];</a:t>
            </a:r>
          </a:p>
          <a:p>
            <a:r>
              <a:rPr lang="en-US" sz="1200" b="0" i="0" u="none" strike="noStrike" baseline="0" dirty="0" err="1">
                <a:solidFill>
                  <a:srgbClr val="000000"/>
                </a:solidFill>
                <a:latin typeface="Calibri" panose="020F0502020204030204" pitchFamily="34" charset="0"/>
                <a:cs typeface="Calibri" panose="020F0502020204030204" pitchFamily="34" charset="0"/>
              </a:rPr>
              <a:t>Zpu</a:t>
            </a:r>
            <a:r>
              <a:rPr lang="en-US" sz="1200" b="0" i="0" u="none" strike="noStrike" baseline="0" dirty="0">
                <a:solidFill>
                  <a:srgbClr val="000000"/>
                </a:solidFill>
                <a:latin typeface="Calibri" panose="020F0502020204030204" pitchFamily="34" charset="0"/>
                <a:cs typeface="Calibri" panose="020F0502020204030204" pitchFamily="34" charset="0"/>
              </a:rPr>
              <a:t>=[Zpu1(Zpu1~=0);Zpu2(Zpu2~=0);Zpu3(Zpu3~=0)];</a:t>
            </a:r>
            <a:r>
              <a:rPr lang="en-US" sz="1200" b="0" i="0" u="none" strike="noStrike" baseline="0" dirty="0" err="1">
                <a:solidFill>
                  <a:srgbClr val="000000"/>
                </a:solidFill>
                <a:latin typeface="Calibri" panose="020F0502020204030204" pitchFamily="34" charset="0"/>
                <a:cs typeface="Calibri" panose="020F0502020204030204" pitchFamily="34" charset="0"/>
              </a:rPr>
              <a:t>ypu</a:t>
            </a:r>
            <a:r>
              <a:rPr lang="en-US" sz="1200" b="0" i="0" u="none" strike="noStrike" baseline="0" dirty="0">
                <a:solidFill>
                  <a:srgbClr val="000000"/>
                </a:solidFill>
                <a:latin typeface="Calibri" panose="020F0502020204030204" pitchFamily="34" charset="0"/>
                <a:cs typeface="Calibri" panose="020F0502020204030204" pitchFamily="34" charset="0"/>
              </a:rPr>
              <a:t>=inv(</a:t>
            </a:r>
            <a:r>
              <a:rPr lang="en-US" sz="1200" b="0" i="0" u="none" strike="noStrike" baseline="0" dirty="0" err="1">
                <a:solidFill>
                  <a:srgbClr val="000000"/>
                </a:solidFill>
                <a:latin typeface="Calibri" panose="020F0502020204030204" pitchFamily="34" charset="0"/>
                <a:cs typeface="Calibri" panose="020F0502020204030204" pitchFamily="34" charset="0"/>
              </a:rPr>
              <a:t>Zpu</a:t>
            </a:r>
            <a:r>
              <a:rPr lang="en-US" sz="1200" b="0" i="0" u="none" strike="noStrike" baseline="0" dirty="0">
                <a:solidFill>
                  <a:srgbClr val="000000"/>
                </a:solidFill>
                <a:latin typeface="Calibri" panose="020F0502020204030204" pitchFamily="34" charset="0"/>
                <a:cs typeface="Calibri" panose="020F0502020204030204" pitchFamily="34" charset="0"/>
              </a:rPr>
              <a:t>);</a:t>
            </a:r>
          </a:p>
          <a:p>
            <a:endParaRPr lang="en-US" sz="1200" b="0" i="0" u="none" strike="noStrike" baseline="0" dirty="0">
              <a:solidFill>
                <a:srgbClr val="000000"/>
              </a:solidFill>
              <a:latin typeface="Calibri" panose="020F0502020204030204" pitchFamily="34" charset="0"/>
              <a:cs typeface="Calibri" panose="020F0502020204030204" pitchFamily="34" charset="0"/>
            </a:endParaRPr>
          </a:p>
          <a:p>
            <a:r>
              <a:rPr lang="en-US" sz="1200" b="0" i="0" u="none" strike="noStrike" baseline="0" dirty="0">
                <a:solidFill>
                  <a:srgbClr val="000000"/>
                </a:solidFill>
                <a:latin typeface="Calibri" panose="020F0502020204030204" pitchFamily="34" charset="0"/>
                <a:cs typeface="Calibri" panose="020F0502020204030204" pitchFamily="34" charset="0"/>
              </a:rPr>
              <a:t>Y=abs(</a:t>
            </a:r>
            <a:r>
              <a:rPr lang="en-US" sz="1200" b="0" i="0" u="none" strike="noStrike" baseline="0" dirty="0" err="1">
                <a:solidFill>
                  <a:srgbClr val="000000"/>
                </a:solidFill>
                <a:latin typeface="Calibri" panose="020F0502020204030204" pitchFamily="34" charset="0"/>
                <a:cs typeface="Calibri" panose="020F0502020204030204" pitchFamily="34" charset="0"/>
              </a:rPr>
              <a:t>ypu</a:t>
            </a:r>
            <a:r>
              <a:rPr lang="en-US" sz="1200" b="0" i="0" u="none" strike="noStrike" baseline="0" dirty="0">
                <a:solidFill>
                  <a:srgbClr val="000000"/>
                </a:solidFill>
                <a:latin typeface="Calibri" panose="020F0502020204030204" pitchFamily="34" charset="0"/>
                <a:cs typeface="Calibri" panose="020F0502020204030204" pitchFamily="34" charset="0"/>
              </a:rPr>
              <a:t>); </a:t>
            </a:r>
            <a:r>
              <a:rPr lang="en-US" sz="1200" b="0" i="0" u="none" strike="noStrike" baseline="0" dirty="0">
                <a:solidFill>
                  <a:srgbClr val="3C763D"/>
                </a:solidFill>
                <a:latin typeface="Courier New" panose="02070309020205020404" pitchFamily="49" charset="0"/>
              </a:rPr>
              <a:t>% Admittance matrix </a:t>
            </a:r>
            <a:endParaRPr lang="en-US" sz="1200" b="0" i="0" u="none" strike="noStrike" baseline="0" dirty="0">
              <a:solidFill>
                <a:srgbClr val="000000"/>
              </a:solidFill>
              <a:latin typeface="Calibri" panose="020F0502020204030204" pitchFamily="34" charset="0"/>
              <a:cs typeface="Calibri" panose="020F0502020204030204" pitchFamily="34" charset="0"/>
            </a:endParaRPr>
          </a:p>
          <a:p>
            <a:r>
              <a:rPr lang="es-ES" sz="1200" b="0" i="0" u="none" strike="noStrike" baseline="0" dirty="0" err="1">
                <a:solidFill>
                  <a:srgbClr val="000000"/>
                </a:solidFill>
                <a:latin typeface="Calibri" panose="020F0502020204030204" pitchFamily="34" charset="0"/>
                <a:cs typeface="Calibri" panose="020F0502020204030204" pitchFamily="34" charset="0"/>
              </a:rPr>
              <a:t>thetapp</a:t>
            </a:r>
            <a:r>
              <a:rPr lang="es-ES" sz="1200" b="0" i="0" u="none" strike="noStrike" baseline="0" dirty="0">
                <a:solidFill>
                  <a:srgbClr val="000000"/>
                </a:solidFill>
                <a:latin typeface="Calibri" panose="020F0502020204030204" pitchFamily="34" charset="0"/>
                <a:cs typeface="Calibri" panose="020F0502020204030204" pitchFamily="34" charset="0"/>
              </a:rPr>
              <a:t>=atan2(</a:t>
            </a:r>
            <a:r>
              <a:rPr lang="es-ES" sz="1200" b="0" i="0" u="none" strike="noStrike" baseline="0" dirty="0" err="1">
                <a:solidFill>
                  <a:srgbClr val="000000"/>
                </a:solidFill>
                <a:latin typeface="Calibri" panose="020F0502020204030204" pitchFamily="34" charset="0"/>
                <a:cs typeface="Calibri" panose="020F0502020204030204" pitchFamily="34" charset="0"/>
              </a:rPr>
              <a:t>imag</a:t>
            </a:r>
            <a:r>
              <a:rPr lang="es-ES" sz="1200" b="0" i="0" u="none" strike="noStrike" baseline="0" dirty="0">
                <a:solidFill>
                  <a:srgbClr val="000000"/>
                </a:solidFill>
                <a:latin typeface="Calibri" panose="020F0502020204030204" pitchFamily="34" charset="0"/>
                <a:cs typeface="Calibri" panose="020F0502020204030204" pitchFamily="34" charset="0"/>
              </a:rPr>
              <a:t>(</a:t>
            </a:r>
            <a:r>
              <a:rPr lang="es-ES" sz="1200" b="0" i="0" u="none" strike="noStrike" baseline="0" dirty="0" err="1">
                <a:solidFill>
                  <a:srgbClr val="000000"/>
                </a:solidFill>
                <a:latin typeface="Calibri" panose="020F0502020204030204" pitchFamily="34" charset="0"/>
                <a:cs typeface="Calibri" panose="020F0502020204030204" pitchFamily="34" charset="0"/>
              </a:rPr>
              <a:t>ypu</a:t>
            </a:r>
            <a:r>
              <a:rPr lang="es-ES" sz="1200" b="0" i="0" u="none" strike="noStrike" baseline="0" dirty="0">
                <a:solidFill>
                  <a:srgbClr val="000000"/>
                </a:solidFill>
                <a:latin typeface="Calibri" panose="020F0502020204030204" pitchFamily="34" charset="0"/>
                <a:cs typeface="Calibri" panose="020F0502020204030204" pitchFamily="34" charset="0"/>
              </a:rPr>
              <a:t>),real(</a:t>
            </a:r>
            <a:r>
              <a:rPr lang="es-ES" sz="1200" b="0" i="0" u="none" strike="noStrike" baseline="0" dirty="0" err="1">
                <a:solidFill>
                  <a:srgbClr val="000000"/>
                </a:solidFill>
                <a:latin typeface="Calibri" panose="020F0502020204030204" pitchFamily="34" charset="0"/>
                <a:cs typeface="Calibri" panose="020F0502020204030204" pitchFamily="34" charset="0"/>
              </a:rPr>
              <a:t>ypu</a:t>
            </a:r>
            <a:r>
              <a:rPr lang="es-ES" sz="1200" b="0" i="0" u="none" strike="noStrike" baseline="0" dirty="0">
                <a:solidFill>
                  <a:srgbClr val="000000"/>
                </a:solidFill>
                <a:latin typeface="Calibri" panose="020F0502020204030204" pitchFamily="34" charset="0"/>
                <a:cs typeface="Calibri" panose="020F0502020204030204" pitchFamily="34" charset="0"/>
              </a:rPr>
              <a:t>)); </a:t>
            </a:r>
            <a:r>
              <a:rPr lang="en-US" sz="1200" b="0" i="0" u="none" strike="noStrike" baseline="0" dirty="0">
                <a:solidFill>
                  <a:srgbClr val="3C763D"/>
                </a:solidFill>
                <a:latin typeface="Courier New" panose="02070309020205020404" pitchFamily="49" charset="0"/>
              </a:rPr>
              <a:t>% Phase angle Theta</a:t>
            </a:r>
            <a:endParaRPr lang="es-ES" sz="1200" b="0" i="0" u="none" strike="noStrike" baseline="0" dirty="0">
              <a:solidFill>
                <a:srgbClr val="000000"/>
              </a:solidFill>
              <a:latin typeface="Calibri" panose="020F0502020204030204" pitchFamily="34" charset="0"/>
              <a:cs typeface="Calibri" panose="020F0502020204030204" pitchFamily="34" charset="0"/>
            </a:endParaRPr>
          </a:p>
          <a:p>
            <a:r>
              <a:rPr lang="es-ES" sz="1200" b="0" i="0" u="none" strike="noStrike" baseline="0" dirty="0" err="1">
                <a:solidFill>
                  <a:srgbClr val="000000"/>
                </a:solidFill>
                <a:latin typeface="Calibri" panose="020F0502020204030204" pitchFamily="34" charset="0"/>
                <a:cs typeface="Calibri" panose="020F0502020204030204" pitchFamily="34" charset="0"/>
              </a:rPr>
              <a:t>thetapq</a:t>
            </a:r>
            <a:r>
              <a:rPr lang="es-ES" sz="1200" b="0" i="0" u="none" strike="noStrike" baseline="0" dirty="0">
                <a:solidFill>
                  <a:srgbClr val="000000"/>
                </a:solidFill>
                <a:latin typeface="Calibri" panose="020F0502020204030204" pitchFamily="34" charset="0"/>
                <a:cs typeface="Calibri" panose="020F0502020204030204" pitchFamily="34" charset="0"/>
              </a:rPr>
              <a:t>=atan2(</a:t>
            </a:r>
            <a:r>
              <a:rPr lang="es-ES" sz="1200" b="0" i="0" u="none" strike="noStrike" baseline="0" dirty="0">
                <a:latin typeface="Calibri" panose="020F0502020204030204" pitchFamily="34" charset="0"/>
                <a:cs typeface="Calibri" panose="020F0502020204030204" pitchFamily="34" charset="0"/>
              </a:rPr>
              <a:t>-</a:t>
            </a:r>
            <a:r>
              <a:rPr lang="es-ES" sz="1200" b="0" i="0" u="none" strike="noStrike" baseline="0" dirty="0" err="1">
                <a:solidFill>
                  <a:srgbClr val="000000"/>
                </a:solidFill>
                <a:latin typeface="Calibri" panose="020F0502020204030204" pitchFamily="34" charset="0"/>
                <a:cs typeface="Calibri" panose="020F0502020204030204" pitchFamily="34" charset="0"/>
              </a:rPr>
              <a:t>imag</a:t>
            </a:r>
            <a:r>
              <a:rPr lang="es-ES" sz="1200" b="0" i="0" u="none" strike="noStrike" baseline="0" dirty="0">
                <a:solidFill>
                  <a:srgbClr val="000000"/>
                </a:solidFill>
                <a:latin typeface="Calibri" panose="020F0502020204030204" pitchFamily="34" charset="0"/>
                <a:cs typeface="Calibri" panose="020F0502020204030204" pitchFamily="34" charset="0"/>
              </a:rPr>
              <a:t>(</a:t>
            </a:r>
            <a:r>
              <a:rPr lang="es-ES" sz="1200" b="0" i="0" u="none" strike="noStrike" baseline="0" dirty="0" err="1">
                <a:solidFill>
                  <a:srgbClr val="000000"/>
                </a:solidFill>
                <a:latin typeface="Calibri" panose="020F0502020204030204" pitchFamily="34" charset="0"/>
                <a:cs typeface="Calibri" panose="020F0502020204030204" pitchFamily="34" charset="0"/>
              </a:rPr>
              <a:t>ypu</a:t>
            </a:r>
            <a:r>
              <a:rPr lang="es-ES" sz="1200" b="0" i="0" u="none" strike="noStrike" baseline="0" dirty="0">
                <a:solidFill>
                  <a:srgbClr val="000000"/>
                </a:solidFill>
                <a:latin typeface="Calibri" panose="020F0502020204030204" pitchFamily="34" charset="0"/>
                <a:cs typeface="Calibri" panose="020F0502020204030204" pitchFamily="34" charset="0"/>
              </a:rPr>
              <a:t>),</a:t>
            </a:r>
            <a:r>
              <a:rPr lang="es-ES" sz="1200" b="0" i="0" u="none" strike="noStrike" baseline="0" dirty="0">
                <a:latin typeface="Calibri" panose="020F0502020204030204" pitchFamily="34" charset="0"/>
                <a:cs typeface="Calibri" panose="020F0502020204030204" pitchFamily="34" charset="0"/>
              </a:rPr>
              <a:t>-</a:t>
            </a:r>
            <a:r>
              <a:rPr lang="es-ES" sz="1200" b="0" i="0" u="none" strike="noStrike" baseline="0" dirty="0">
                <a:solidFill>
                  <a:srgbClr val="000000"/>
                </a:solidFill>
                <a:latin typeface="Calibri" panose="020F0502020204030204" pitchFamily="34" charset="0"/>
                <a:cs typeface="Calibri" panose="020F0502020204030204" pitchFamily="34" charset="0"/>
              </a:rPr>
              <a:t>real(</a:t>
            </a:r>
            <a:r>
              <a:rPr lang="es-ES" sz="1200" b="0" i="0" u="none" strike="noStrike" baseline="0" dirty="0" err="1">
                <a:solidFill>
                  <a:srgbClr val="000000"/>
                </a:solidFill>
                <a:latin typeface="Calibri" panose="020F0502020204030204" pitchFamily="34" charset="0"/>
                <a:cs typeface="Calibri" panose="020F0502020204030204" pitchFamily="34" charset="0"/>
              </a:rPr>
              <a:t>ypu</a:t>
            </a:r>
            <a:r>
              <a:rPr lang="es-ES" sz="1200" b="0" i="0" u="none" strike="noStrike" baseline="0" dirty="0">
                <a:solidFill>
                  <a:srgbClr val="000000"/>
                </a:solidFill>
                <a:latin typeface="Calibri" panose="020F0502020204030204" pitchFamily="34" charset="0"/>
                <a:cs typeface="Calibri" panose="020F0502020204030204" pitchFamily="34" charset="0"/>
              </a:rPr>
              <a:t>));</a:t>
            </a:r>
          </a:p>
          <a:p>
            <a:endParaRPr lang="es-ES" sz="1200" b="0" i="0" u="none" strike="noStrike" baseline="0" dirty="0">
              <a:solidFill>
                <a:srgbClr val="000000"/>
              </a:solidFill>
              <a:latin typeface="Calibri" panose="020F0502020204030204" pitchFamily="34" charset="0"/>
              <a:cs typeface="Calibri" panose="020F0502020204030204" pitchFamily="34" charset="0"/>
            </a:endParaRPr>
          </a:p>
          <a:p>
            <a:r>
              <a:rPr lang="en-US" sz="1200" b="0" i="0" u="none" strike="noStrike" baseline="0" dirty="0">
                <a:solidFill>
                  <a:srgbClr val="0000FF"/>
                </a:solidFill>
                <a:latin typeface="Calibri" panose="020F0502020204030204" pitchFamily="34" charset="0"/>
                <a:cs typeface="Calibri" panose="020F0502020204030204" pitchFamily="34" charset="0"/>
              </a:rPr>
              <a:t>end</a:t>
            </a:r>
          </a:p>
          <a:p>
            <a:endParaRPr lang="en-US" b="0" i="0" u="none" strike="noStrike" baseline="0" dirty="0"/>
          </a:p>
        </p:txBody>
      </p:sp>
    </p:spTree>
    <p:extLst>
      <p:ext uri="{BB962C8B-B14F-4D97-AF65-F5344CB8AC3E}">
        <p14:creationId xmlns:p14="http://schemas.microsoft.com/office/powerpoint/2010/main" val="38846750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1F8817-CD98-4BF7-8458-1457B59AF70C}"/>
              </a:ext>
            </a:extLst>
          </p:cNvPr>
          <p:cNvSpPr txBox="1"/>
          <p:nvPr/>
        </p:nvSpPr>
        <p:spPr>
          <a:xfrm>
            <a:off x="228600" y="381000"/>
            <a:ext cx="4572000" cy="461665"/>
          </a:xfrm>
          <a:prstGeom prst="rect">
            <a:avLst/>
          </a:prstGeom>
          <a:noFill/>
        </p:spPr>
        <p:txBody>
          <a:bodyPr wrap="square">
            <a:spAutoFit/>
          </a:bodyPr>
          <a:lstStyle/>
          <a:p>
            <a:r>
              <a:rPr lang="en-US" dirty="0"/>
              <a:t>Power Balance Equality constraints</a:t>
            </a:r>
          </a:p>
        </p:txBody>
      </p:sp>
      <p:sp>
        <p:nvSpPr>
          <p:cNvPr id="7" name="TextBox 6">
            <a:extLst>
              <a:ext uri="{FF2B5EF4-FFF2-40B4-BE49-F238E27FC236}">
                <a16:creationId xmlns:a16="http://schemas.microsoft.com/office/drawing/2014/main" id="{94918F52-A828-4FAA-B251-D10AAD404088}"/>
              </a:ext>
            </a:extLst>
          </p:cNvPr>
          <p:cNvSpPr txBox="1"/>
          <p:nvPr/>
        </p:nvSpPr>
        <p:spPr>
          <a:xfrm>
            <a:off x="381000" y="914400"/>
            <a:ext cx="8077200" cy="2246769"/>
          </a:xfrm>
          <a:prstGeom prst="rect">
            <a:avLst/>
          </a:prstGeom>
          <a:noFill/>
        </p:spPr>
        <p:txBody>
          <a:bodyPr wrap="square">
            <a:spAutoFit/>
          </a:bodyPr>
          <a:lstStyle/>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n=2:Nn</a:t>
            </a:r>
          </a:p>
          <a:p>
            <a:r>
              <a:rPr lang="en-US" sz="1000" b="0" i="0" u="none" strike="noStrike" baseline="0" dirty="0">
                <a:solidFill>
                  <a:srgbClr val="000000"/>
                </a:solidFill>
                <a:latin typeface="Courier New" panose="02070309020205020404" pitchFamily="49" charset="0"/>
              </a:rPr>
              <a:t>sumP_0=0;</a:t>
            </a:r>
          </a:p>
          <a:p>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k=1:length(branch)</a:t>
            </a:r>
          </a:p>
          <a:p>
            <a:r>
              <a:rPr lang="en-US" sz="1000" b="0" i="0" u="none" strike="noStrike" baseline="0" dirty="0">
                <a:solidFill>
                  <a:srgbClr val="0000FF"/>
                </a:solidFill>
                <a:latin typeface="Courier New" panose="02070309020205020404" pitchFamily="49" charset="0"/>
              </a:rPr>
              <a:t>if</a:t>
            </a:r>
            <a:r>
              <a:rPr lang="en-US" sz="1000" b="0" i="0" u="none" strike="noStrike" baseline="0" dirty="0">
                <a:solidFill>
                  <a:srgbClr val="000000"/>
                </a:solidFill>
                <a:latin typeface="Courier New" panose="02070309020205020404" pitchFamily="49" charset="0"/>
              </a:rPr>
              <a:t> </a:t>
            </a:r>
            <a:r>
              <a:rPr lang="en-US" sz="1000" b="0" i="0" u="none" strike="noStrike" baseline="0" dirty="0" err="1">
                <a:solidFill>
                  <a:srgbClr val="000000"/>
                </a:solidFill>
                <a:latin typeface="Courier New" panose="02070309020205020404" pitchFamily="49" charset="0"/>
              </a:rPr>
              <a:t>ismember</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n,from</a:t>
            </a:r>
            <a:r>
              <a:rPr lang="en-US" sz="1000" b="0" i="0" u="none" strike="noStrike" baseline="0" dirty="0">
                <a:solidFill>
                  <a:srgbClr val="000000"/>
                </a:solidFill>
                <a:latin typeface="Courier New" panose="02070309020205020404" pitchFamily="49" charset="0"/>
              </a:rPr>
              <a:t>(k))&amp;</a:t>
            </a:r>
            <a:r>
              <a:rPr lang="en-US" sz="1000" b="0" i="0" u="none" strike="noStrike" baseline="0" dirty="0" err="1">
                <a:solidFill>
                  <a:srgbClr val="000000"/>
                </a:solidFill>
                <a:latin typeface="Courier New" panose="02070309020205020404" pitchFamily="49" charset="0"/>
              </a:rPr>
              <a:t>PhaseA</a:t>
            </a:r>
            <a:r>
              <a:rPr lang="en-US" sz="1000" b="0" i="0" u="none" strike="noStrike" baseline="0" dirty="0">
                <a:solidFill>
                  <a:srgbClr val="000000"/>
                </a:solidFill>
                <a:latin typeface="Courier New" panose="02070309020205020404" pitchFamily="49" charset="0"/>
              </a:rPr>
              <a:t>(k)~=0</a:t>
            </a:r>
          </a:p>
          <a:p>
            <a:r>
              <a:rPr lang="en-US" sz="1000" b="0" i="0" u="none" strike="noStrike" baseline="0" dirty="0">
                <a:solidFill>
                  <a:srgbClr val="000000"/>
                </a:solidFill>
                <a:latin typeface="Courier New" panose="02070309020205020404" pitchFamily="49" charset="0"/>
              </a:rPr>
              <a:t>sumP_0=sumP_0+Ppq_0(k);</a:t>
            </a:r>
          </a:p>
          <a:p>
            <a:r>
              <a:rPr lang="en-US" sz="1000" b="0" i="0" u="none" strike="noStrike" baseline="0" dirty="0">
                <a:solidFill>
                  <a:srgbClr val="0000FF"/>
                </a:solidFill>
                <a:latin typeface="Courier New" panose="02070309020205020404" pitchFamily="49" charset="0"/>
              </a:rPr>
              <a:t>elseif</a:t>
            </a:r>
            <a:r>
              <a:rPr lang="en-US" sz="1000" b="0" i="0" u="none" strike="noStrike" baseline="0" dirty="0">
                <a:solidFill>
                  <a:srgbClr val="000000"/>
                </a:solidFill>
                <a:latin typeface="Courier New" panose="02070309020205020404" pitchFamily="49" charset="0"/>
              </a:rPr>
              <a:t> </a:t>
            </a:r>
            <a:r>
              <a:rPr lang="en-US" sz="1000" b="0" i="0" u="none" strike="noStrike" baseline="0" dirty="0" err="1">
                <a:solidFill>
                  <a:srgbClr val="000000"/>
                </a:solidFill>
                <a:latin typeface="Courier New" panose="02070309020205020404" pitchFamily="49" charset="0"/>
              </a:rPr>
              <a:t>ismember</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n,to</a:t>
            </a:r>
            <a:r>
              <a:rPr lang="en-US" sz="1000" b="0" i="0" u="none" strike="noStrike" baseline="0" dirty="0">
                <a:solidFill>
                  <a:srgbClr val="000000"/>
                </a:solidFill>
                <a:latin typeface="Courier New" panose="02070309020205020404" pitchFamily="49" charset="0"/>
              </a:rPr>
              <a:t>(k))&amp;</a:t>
            </a:r>
            <a:r>
              <a:rPr lang="en-US" sz="1000" b="0" i="0" u="none" strike="noStrike" baseline="0" dirty="0" err="1">
                <a:solidFill>
                  <a:srgbClr val="000000"/>
                </a:solidFill>
                <a:latin typeface="Courier New" panose="02070309020205020404" pitchFamily="49" charset="0"/>
              </a:rPr>
              <a:t>PhaseA</a:t>
            </a:r>
            <a:r>
              <a:rPr lang="en-US" sz="1000" b="0" i="0" u="none" strike="noStrike" baseline="0" dirty="0">
                <a:solidFill>
                  <a:srgbClr val="000000"/>
                </a:solidFill>
                <a:latin typeface="Courier New" panose="02070309020205020404" pitchFamily="49" charset="0"/>
              </a:rPr>
              <a:t>(k)~=0</a:t>
            </a:r>
          </a:p>
          <a:p>
            <a:r>
              <a:rPr lang="en-US" sz="1000" b="0" i="0" u="none" strike="noStrike" baseline="0" dirty="0">
                <a:solidFill>
                  <a:srgbClr val="000000"/>
                </a:solidFill>
                <a:latin typeface="Courier New" panose="02070309020205020404" pitchFamily="49" charset="0"/>
              </a:rPr>
              <a:t>sumP_0=sumP_0+Pqp_0(k);</a:t>
            </a:r>
          </a:p>
          <a:p>
            <a:r>
              <a:rPr lang="en-US" sz="1000" b="0" i="0" u="none" strike="noStrike" baseline="0" dirty="0">
                <a:solidFill>
                  <a:srgbClr val="0000FF"/>
                </a:solidFill>
                <a:latin typeface="Courier New" panose="02070309020205020404" pitchFamily="49" charset="0"/>
              </a:rPr>
              <a:t>end</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FF"/>
                </a:solidFill>
                <a:latin typeface="Courier New" panose="02070309020205020404" pitchFamily="49" charset="0"/>
              </a:rPr>
              <a:t>end</a:t>
            </a:r>
            <a:r>
              <a:rPr lang="en-US" sz="1000" b="0" i="0" u="none" strike="noStrike" baseline="0" dirty="0">
                <a:solidFill>
                  <a:srgbClr val="000000"/>
                </a:solidFill>
                <a:latin typeface="Courier New" panose="02070309020205020404" pitchFamily="49" charset="0"/>
              </a:rPr>
              <a:t>;</a:t>
            </a:r>
          </a:p>
          <a:p>
            <a:endParaRPr lang="en-US" sz="1000" b="0" i="0" u="none" strike="noStrike" baseline="0" dirty="0">
              <a:solidFill>
                <a:srgbClr val="000000"/>
              </a:solidFill>
              <a:latin typeface="Courier New" panose="02070309020205020404" pitchFamily="49" charset="0"/>
            </a:endParaRPr>
          </a:p>
          <a:p>
            <a:r>
              <a:rPr lang="en-US" sz="1000" b="0" i="0" u="none" strike="noStrike" baseline="0" dirty="0">
                <a:solidFill>
                  <a:srgbClr val="000000"/>
                </a:solidFill>
                <a:latin typeface="Courier New" panose="02070309020205020404" pitchFamily="49" charset="0"/>
              </a:rPr>
              <a:t>sumP_0=Pgen_</a:t>
            </a:r>
            <a:r>
              <a:rPr lang="en-US" sz="1000" b="0" i="0" u="none" strike="noStrike" baseline="0" dirty="0">
                <a:latin typeface="Courier New" panose="02070309020205020404" pitchFamily="49" charset="0"/>
              </a:rPr>
              <a:t>0(n)</a:t>
            </a:r>
            <a:r>
              <a:rPr lang="en-US" sz="1000" dirty="0">
                <a:latin typeface="Courier New" panose="02070309020205020404" pitchFamily="49" charset="0"/>
              </a:rPr>
              <a:t>-</a:t>
            </a:r>
            <a:r>
              <a:rPr lang="en-US" sz="1000" b="0" i="0" u="none" strike="noStrike" baseline="0" dirty="0">
                <a:latin typeface="Courier New" panose="02070309020205020404" pitchFamily="49" charset="0"/>
              </a:rPr>
              <a:t>Pload_0-sumP_</a:t>
            </a:r>
            <a:r>
              <a:rPr lang="en-US" sz="1000" b="0" i="0" u="none" strike="noStrike" baseline="0" dirty="0">
                <a:solidFill>
                  <a:srgbClr val="000000"/>
                </a:solidFill>
                <a:latin typeface="Courier New" panose="02070309020205020404" pitchFamily="49" charset="0"/>
              </a:rPr>
              <a:t>0;</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0000FF"/>
                </a:solidFill>
                <a:latin typeface="Courier New" panose="02070309020205020404" pitchFamily="49" charset="0"/>
              </a:rPr>
              <a:t>end</a:t>
            </a:r>
            <a:endParaRPr lang="en-US" b="0" i="0" u="none" strike="noStrike" baseline="0" dirty="0"/>
          </a:p>
        </p:txBody>
      </p:sp>
      <p:sp>
        <p:nvSpPr>
          <p:cNvPr id="9" name="TextBox 8">
            <a:extLst>
              <a:ext uri="{FF2B5EF4-FFF2-40B4-BE49-F238E27FC236}">
                <a16:creationId xmlns:a16="http://schemas.microsoft.com/office/drawing/2014/main" id="{7736E2C1-E224-453A-99F9-060DF23CC88D}"/>
              </a:ext>
            </a:extLst>
          </p:cNvPr>
          <p:cNvSpPr txBox="1"/>
          <p:nvPr/>
        </p:nvSpPr>
        <p:spPr>
          <a:xfrm>
            <a:off x="228600" y="3180219"/>
            <a:ext cx="8915400" cy="830997"/>
          </a:xfrm>
          <a:prstGeom prst="rect">
            <a:avLst/>
          </a:prstGeom>
          <a:noFill/>
        </p:spPr>
        <p:txBody>
          <a:bodyPr wrap="square">
            <a:spAutoFit/>
          </a:bodyPr>
          <a:lstStyle/>
          <a:p>
            <a:r>
              <a:rPr lang="en-US" dirty="0"/>
              <a:t>where active and reactive power flows from node p to node q for phase</a:t>
            </a:r>
          </a:p>
          <a:p>
            <a:r>
              <a:rPr lang="en-US" dirty="0"/>
              <a:t>zero is given by:</a:t>
            </a:r>
          </a:p>
        </p:txBody>
      </p:sp>
      <p:sp>
        <p:nvSpPr>
          <p:cNvPr id="11" name="TextBox 10">
            <a:extLst>
              <a:ext uri="{FF2B5EF4-FFF2-40B4-BE49-F238E27FC236}">
                <a16:creationId xmlns:a16="http://schemas.microsoft.com/office/drawing/2014/main" id="{71F1A4CA-A2D9-4298-866F-72FB8E47906A}"/>
              </a:ext>
            </a:extLst>
          </p:cNvPr>
          <p:cNvSpPr txBox="1"/>
          <p:nvPr/>
        </p:nvSpPr>
        <p:spPr>
          <a:xfrm>
            <a:off x="228600" y="4011216"/>
            <a:ext cx="8763000" cy="2462213"/>
          </a:xfrm>
          <a:prstGeom prst="rect">
            <a:avLst/>
          </a:prstGeom>
          <a:noFill/>
        </p:spPr>
        <p:txBody>
          <a:bodyPr wrap="square">
            <a:spAutoFit/>
          </a:bodyPr>
          <a:lstStyle/>
          <a:p>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k=1:length(branch)</a:t>
            </a:r>
          </a:p>
          <a:p>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p=1:Nn</a:t>
            </a:r>
          </a:p>
          <a:p>
            <a:r>
              <a:rPr lang="en-US" sz="1000" b="0" i="0" u="none" strike="noStrike" baseline="0" dirty="0">
                <a:solidFill>
                  <a:srgbClr val="0000FF"/>
                </a:solidFill>
                <a:latin typeface="Courier New" panose="02070309020205020404" pitchFamily="49" charset="0"/>
              </a:rPr>
              <a:t>for</a:t>
            </a:r>
            <a:r>
              <a:rPr lang="en-US" sz="1000" b="0" i="0" u="none" strike="noStrike" baseline="0" dirty="0">
                <a:solidFill>
                  <a:srgbClr val="000000"/>
                </a:solidFill>
                <a:latin typeface="Courier New" panose="02070309020205020404" pitchFamily="49" charset="0"/>
              </a:rPr>
              <a:t> q=1:Nn</a:t>
            </a:r>
          </a:p>
          <a:p>
            <a:r>
              <a:rPr lang="en-US" sz="1000" b="0" i="0" u="none" strike="noStrike" baseline="0" dirty="0">
                <a:solidFill>
                  <a:srgbClr val="0000FF"/>
                </a:solidFill>
                <a:latin typeface="Courier New" panose="02070309020205020404" pitchFamily="49" charset="0"/>
              </a:rPr>
              <a:t>if</a:t>
            </a:r>
            <a:r>
              <a:rPr lang="en-US" sz="1000" b="0" i="0" u="none" strike="noStrike" baseline="0" dirty="0">
                <a:solidFill>
                  <a:srgbClr val="000000"/>
                </a:solidFill>
                <a:latin typeface="Courier New" panose="02070309020205020404" pitchFamily="49" charset="0"/>
              </a:rPr>
              <a:t> </a:t>
            </a:r>
            <a:r>
              <a:rPr lang="en-US" sz="1000" b="0" i="0" u="none" strike="noStrike" baseline="0" dirty="0" err="1">
                <a:solidFill>
                  <a:srgbClr val="000000"/>
                </a:solidFill>
                <a:latin typeface="Courier New" panose="02070309020205020404" pitchFamily="49" charset="0"/>
              </a:rPr>
              <a:t>ismember</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p,from</a:t>
            </a:r>
            <a:r>
              <a:rPr lang="en-US" sz="1000" b="0" i="0" u="none" strike="noStrike" baseline="0" dirty="0">
                <a:solidFill>
                  <a:srgbClr val="000000"/>
                </a:solidFill>
                <a:latin typeface="Courier New" panose="02070309020205020404" pitchFamily="49" charset="0"/>
              </a:rPr>
              <a:t>(k))&amp;</a:t>
            </a:r>
            <a:r>
              <a:rPr lang="en-US" sz="1000" b="0" i="0" u="none" strike="noStrike" baseline="0" dirty="0" err="1">
                <a:solidFill>
                  <a:srgbClr val="000000"/>
                </a:solidFill>
                <a:latin typeface="Courier New" panose="02070309020205020404" pitchFamily="49" charset="0"/>
              </a:rPr>
              <a:t>ismember</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q,to</a:t>
            </a:r>
            <a:r>
              <a:rPr lang="en-US" sz="1000" b="0" i="0" u="none" strike="noStrike" baseline="0" dirty="0">
                <a:solidFill>
                  <a:srgbClr val="000000"/>
                </a:solidFill>
                <a:latin typeface="Courier New" panose="02070309020205020404" pitchFamily="49" charset="0"/>
              </a:rPr>
              <a:t>(k))&amp;</a:t>
            </a:r>
            <a:r>
              <a:rPr lang="en-US" sz="1000" b="0" i="0" u="none" strike="noStrike" baseline="0" dirty="0" err="1">
                <a:solidFill>
                  <a:srgbClr val="000000"/>
                </a:solidFill>
                <a:latin typeface="Courier New" panose="02070309020205020404" pitchFamily="49" charset="0"/>
              </a:rPr>
              <a:t>PhaseA</a:t>
            </a:r>
            <a:r>
              <a:rPr lang="en-US" sz="1000" b="0" i="0" u="none" strike="noStrike" baseline="0" dirty="0">
                <a:solidFill>
                  <a:srgbClr val="000000"/>
                </a:solidFill>
                <a:latin typeface="Courier New" panose="02070309020205020404" pitchFamily="49" charset="0"/>
              </a:rPr>
              <a:t>(k)~=0</a:t>
            </a:r>
          </a:p>
          <a:p>
            <a:r>
              <a:rPr lang="en-US" sz="1000" b="0" i="0" u="none" strike="noStrike" baseline="0" dirty="0">
                <a:latin typeface="Courier New" panose="02070309020205020404" pitchFamily="49" charset="0"/>
              </a:rPr>
              <a:t>CPpq_0=Ppq_0(k)-(V_0(p)_V_0(p)_Y(1,1)_cos(d_0(p)-d_0(p)-</a:t>
            </a:r>
            <a:r>
              <a:rPr lang="en-US" sz="1000" b="0" i="0" u="none" strike="noStrike" baseline="0" dirty="0" err="1">
                <a:latin typeface="Courier New" panose="02070309020205020404" pitchFamily="49" charset="0"/>
              </a:rPr>
              <a:t>thetapp</a:t>
            </a:r>
            <a:r>
              <a:rPr lang="en-US" sz="1000" b="0" i="0" u="none" strike="noStrike" baseline="0" dirty="0">
                <a:latin typeface="Courier New" panose="02070309020205020404" pitchFamily="49" charset="0"/>
              </a:rPr>
              <a:t>(1,1))+V_0(p)_V_0(q)_Y(1,1)_cos(d_0(p)-d_0(q)-</a:t>
            </a:r>
            <a:r>
              <a:rPr lang="en-US" sz="1000" b="0" i="0" u="none" strike="noStrike" baseline="0" dirty="0" err="1">
                <a:latin typeface="Courier New" panose="02070309020205020404" pitchFamily="49" charset="0"/>
              </a:rPr>
              <a:t>thetapq</a:t>
            </a:r>
            <a:r>
              <a:rPr lang="en-US" sz="1000" b="0" i="0" u="none" strike="noStrike" baseline="0" dirty="0">
                <a:latin typeface="Courier New" panose="02070309020205020404" pitchFamily="49" charset="0"/>
              </a:rPr>
              <a:t>(1,1))+V_0(p)_V_1(p)_Y(1,2)_cos(d_0(p)-d_1(p)-</a:t>
            </a:r>
            <a:r>
              <a:rPr lang="en-US" sz="1000" b="0" i="0" u="none" strike="noStrike" baseline="0" dirty="0" err="1">
                <a:latin typeface="Courier New" panose="02070309020205020404" pitchFamily="49" charset="0"/>
              </a:rPr>
              <a:t>thetapp</a:t>
            </a:r>
            <a:r>
              <a:rPr lang="en-US" sz="1000" b="0" i="0" u="none" strike="noStrike" baseline="0" dirty="0">
                <a:latin typeface="Courier New" panose="02070309020205020404" pitchFamily="49" charset="0"/>
              </a:rPr>
              <a:t>(1,2))+V_0(p)_V_1(q)_Y(1,2)_cos(d_0(p)-d_1(q)-</a:t>
            </a:r>
            <a:r>
              <a:rPr lang="en-US" sz="1000" b="0" i="0" u="none" strike="noStrike" baseline="0" dirty="0" err="1">
                <a:latin typeface="Courier New" panose="02070309020205020404" pitchFamily="49" charset="0"/>
              </a:rPr>
              <a:t>thetapq</a:t>
            </a:r>
            <a:r>
              <a:rPr lang="en-US" sz="1000" b="0" i="0" u="none" strike="noStrike" baseline="0" dirty="0">
                <a:latin typeface="Courier New" panose="02070309020205020404" pitchFamily="49" charset="0"/>
              </a:rPr>
              <a:t>(1,2))+</a:t>
            </a:r>
            <a:r>
              <a:rPr lang="es-ES" sz="1000" b="0" i="0" u="none" strike="noStrike" baseline="0" dirty="0">
                <a:latin typeface="Courier New" panose="02070309020205020404" pitchFamily="49" charset="0"/>
              </a:rPr>
              <a:t>V_0(p)_V_2(p)_Y(1,3)_cos(d_0(p)-d_2(p)-</a:t>
            </a:r>
            <a:r>
              <a:rPr lang="es-ES" sz="1000" b="0" i="0" u="none" strike="noStrike" baseline="0" dirty="0" err="1">
                <a:latin typeface="Courier New" panose="02070309020205020404" pitchFamily="49" charset="0"/>
              </a:rPr>
              <a:t>thetapp</a:t>
            </a:r>
            <a:r>
              <a:rPr lang="es-ES" sz="1000" b="0" i="0" u="none" strike="noStrike" baseline="0" dirty="0">
                <a:latin typeface="Courier New" panose="02070309020205020404" pitchFamily="49" charset="0"/>
              </a:rPr>
              <a:t>(1,3))+V_0(p)_V_2(q)_Y(1,3)_cos(d_0(p)-d_2(q)-</a:t>
            </a:r>
            <a:r>
              <a:rPr lang="es-ES" sz="1000" b="0" i="0" u="none" strike="noStrike" baseline="0" dirty="0" err="1">
                <a:latin typeface="Courier New" panose="02070309020205020404" pitchFamily="49" charset="0"/>
              </a:rPr>
              <a:t>thetapq</a:t>
            </a:r>
            <a:r>
              <a:rPr lang="es-ES" sz="1000" b="0" i="0" u="none" strike="noStrike" baseline="0" dirty="0">
                <a:latin typeface="Courier New" panose="02070309020205020404" pitchFamily="49" charset="0"/>
              </a:rPr>
              <a:t>(1,3)));</a:t>
            </a:r>
          </a:p>
          <a:p>
            <a:endParaRPr lang="es-ES" sz="1000" b="0" i="0" u="none" strike="noStrike" baseline="0" dirty="0">
              <a:latin typeface="Courier New" panose="02070309020205020404" pitchFamily="49" charset="0"/>
            </a:endParaRPr>
          </a:p>
          <a:p>
            <a:r>
              <a:rPr lang="en-US" sz="1000" b="0" i="0" u="none" strike="noStrike" baseline="0" dirty="0">
                <a:solidFill>
                  <a:srgbClr val="0000FF"/>
                </a:solidFill>
                <a:latin typeface="Courier New" panose="02070309020205020404" pitchFamily="49" charset="0"/>
              </a:rPr>
              <a:t>elseif</a:t>
            </a:r>
            <a:r>
              <a:rPr lang="en-US" sz="1000" b="0" i="0" u="none" strike="noStrike" baseline="0" dirty="0">
                <a:solidFill>
                  <a:srgbClr val="000000"/>
                </a:solidFill>
                <a:latin typeface="Courier New" panose="02070309020205020404" pitchFamily="49" charset="0"/>
              </a:rPr>
              <a:t> </a:t>
            </a:r>
            <a:r>
              <a:rPr lang="en-US" sz="1000" b="0" i="0" u="none" strike="noStrike" baseline="0" dirty="0" err="1">
                <a:solidFill>
                  <a:srgbClr val="000000"/>
                </a:solidFill>
                <a:latin typeface="Courier New" panose="02070309020205020404" pitchFamily="49" charset="0"/>
              </a:rPr>
              <a:t>PhaseA</a:t>
            </a:r>
            <a:r>
              <a:rPr lang="en-US" sz="1000" b="0" i="0" u="none" strike="noStrike" baseline="0" dirty="0">
                <a:solidFill>
                  <a:srgbClr val="000000"/>
                </a:solidFill>
                <a:latin typeface="Courier New" panose="02070309020205020404" pitchFamily="49" charset="0"/>
              </a:rPr>
              <a:t>(k)==0</a:t>
            </a:r>
          </a:p>
          <a:p>
            <a:r>
              <a:rPr lang="en-US" sz="1000" b="0" i="0" u="none" strike="noStrike" baseline="0" dirty="0">
                <a:solidFill>
                  <a:srgbClr val="000000"/>
                </a:solidFill>
                <a:latin typeface="Courier New" panose="02070309020205020404" pitchFamily="49" charset="0"/>
              </a:rPr>
              <a:t>CPpq_0=[];</a:t>
            </a:r>
            <a:r>
              <a:rPr lang="en-US" sz="1000" b="0" i="0" u="none" strike="noStrike" baseline="0" dirty="0" err="1">
                <a:solidFill>
                  <a:srgbClr val="0000FF"/>
                </a:solidFill>
                <a:latin typeface="Courier New" panose="02070309020205020404" pitchFamily="49" charset="0"/>
              </a:rPr>
              <a:t>end</a:t>
            </a:r>
            <a:r>
              <a:rPr lang="en-US" sz="1000" b="0" i="0" u="none" strike="noStrike" baseline="0" dirty="0" err="1">
                <a:solidFill>
                  <a:srgbClr val="000000"/>
                </a:solidFill>
                <a:latin typeface="Courier New" panose="02070309020205020404" pitchFamily="49" charset="0"/>
              </a:rPr>
              <a:t>;</a:t>
            </a:r>
            <a:r>
              <a:rPr lang="en-US" sz="1000" b="0" i="0" u="none" strike="noStrike" baseline="0" dirty="0" err="1">
                <a:solidFill>
                  <a:srgbClr val="0000FF"/>
                </a:solidFill>
                <a:latin typeface="Courier New" panose="02070309020205020404" pitchFamily="49" charset="0"/>
              </a:rPr>
              <a:t>end</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FF"/>
                </a:solidFill>
                <a:latin typeface="Courier New" panose="02070309020205020404" pitchFamily="49" charset="0"/>
              </a:rPr>
              <a:t>end</a:t>
            </a:r>
          </a:p>
          <a:p>
            <a:r>
              <a:rPr lang="en-US" sz="1000" b="0" i="0" u="none" strike="noStrike" baseline="0" dirty="0">
                <a:solidFill>
                  <a:srgbClr val="0000FF"/>
                </a:solidFill>
                <a:latin typeface="Courier New" panose="02070309020205020404" pitchFamily="49" charset="0"/>
              </a:rPr>
              <a:t>end</a:t>
            </a:r>
          </a:p>
          <a:p>
            <a:endParaRPr lang="en-US" b="0" i="0" u="none" strike="noStrike" baseline="0" dirty="0"/>
          </a:p>
        </p:txBody>
      </p:sp>
    </p:spTree>
    <p:extLst>
      <p:ext uri="{BB962C8B-B14F-4D97-AF65-F5344CB8AC3E}">
        <p14:creationId xmlns:p14="http://schemas.microsoft.com/office/powerpoint/2010/main" val="40815739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F84A55-E288-406C-AB5F-04AECC488659}"/>
              </a:ext>
            </a:extLst>
          </p:cNvPr>
          <p:cNvSpPr txBox="1"/>
          <p:nvPr/>
        </p:nvSpPr>
        <p:spPr>
          <a:xfrm>
            <a:off x="304800" y="228600"/>
            <a:ext cx="3352800" cy="461665"/>
          </a:xfrm>
          <a:prstGeom prst="rect">
            <a:avLst/>
          </a:prstGeom>
          <a:noFill/>
        </p:spPr>
        <p:txBody>
          <a:bodyPr wrap="square">
            <a:spAutoFit/>
          </a:bodyPr>
          <a:lstStyle/>
          <a:p>
            <a:r>
              <a:rPr lang="en-US" dirty="0"/>
              <a:t>Definition of all matrix</a:t>
            </a:r>
          </a:p>
        </p:txBody>
      </p:sp>
      <p:sp>
        <p:nvSpPr>
          <p:cNvPr id="5" name="TextBox 4">
            <a:extLst>
              <a:ext uri="{FF2B5EF4-FFF2-40B4-BE49-F238E27FC236}">
                <a16:creationId xmlns:a16="http://schemas.microsoft.com/office/drawing/2014/main" id="{28FFB9E9-D433-4D5A-8C71-F6594AA14194}"/>
              </a:ext>
            </a:extLst>
          </p:cNvPr>
          <p:cNvSpPr txBox="1"/>
          <p:nvPr/>
        </p:nvSpPr>
        <p:spPr>
          <a:xfrm>
            <a:off x="533400" y="762000"/>
            <a:ext cx="6400800" cy="4770537"/>
          </a:xfrm>
          <a:prstGeom prst="rect">
            <a:avLst/>
          </a:prstGeom>
          <a:noFill/>
        </p:spPr>
        <p:txBody>
          <a:bodyPr wrap="square">
            <a:spAutoFit/>
          </a:bodyPr>
          <a:lstStyle/>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3C763D"/>
                </a:solidFill>
                <a:latin typeface="Courier New" panose="02070309020205020404" pitchFamily="49" charset="0"/>
              </a:rPr>
              <a:t>%Matrix of equality constraints</a:t>
            </a:r>
          </a:p>
          <a:p>
            <a:r>
              <a:rPr lang="en-US" sz="1000" b="0" i="0" u="none" strike="noStrike" baseline="0" dirty="0">
                <a:solidFill>
                  <a:srgbClr val="000000"/>
                </a:solidFill>
                <a:latin typeface="Courier New" panose="02070309020205020404" pitchFamily="49" charset="0"/>
              </a:rPr>
              <a:t>Con=[Eq1 Eq2];</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3C763D"/>
                </a:solidFill>
                <a:latin typeface="Courier New" panose="02070309020205020404" pitchFamily="49" charset="0"/>
              </a:rPr>
              <a:t>%Matrix of variables</a:t>
            </a:r>
          </a:p>
          <a:p>
            <a:r>
              <a:rPr lang="en-US" sz="1000" b="0" i="0" u="none" strike="noStrike" baseline="0" dirty="0">
                <a:solidFill>
                  <a:srgbClr val="000000"/>
                </a:solidFill>
                <a:latin typeface="Courier New" panose="02070309020205020404" pitchFamily="49" charset="0"/>
              </a:rPr>
              <a:t>X=[V_0(2:length(V_0)) V_1(2:length(V_1)) V_2(2:length(V_2))</a:t>
            </a:r>
          </a:p>
          <a:p>
            <a:r>
              <a:rPr lang="en-US" sz="1000" b="0" i="0" u="none" strike="noStrike" baseline="0" dirty="0">
                <a:solidFill>
                  <a:srgbClr val="000000"/>
                </a:solidFill>
                <a:latin typeface="Courier New" panose="02070309020205020404" pitchFamily="49" charset="0"/>
              </a:rPr>
              <a:t>d_0(2:length(d_0)) d_1(2:length(d_1)) d_2(2:length(d_2))</a:t>
            </a:r>
          </a:p>
          <a:p>
            <a:r>
              <a:rPr lang="en-US" sz="1000" b="0" i="0" u="none" strike="noStrike" baseline="0" dirty="0" err="1">
                <a:solidFill>
                  <a:srgbClr val="000000"/>
                </a:solidFill>
                <a:latin typeface="Courier New" panose="02070309020205020404" pitchFamily="49" charset="0"/>
              </a:rPr>
              <a:t>Ppq</a:t>
            </a:r>
            <a:r>
              <a:rPr lang="en-US" sz="1000" b="0" i="0" u="none" strike="noStrike" baseline="0" dirty="0">
                <a:solidFill>
                  <a:srgbClr val="000000"/>
                </a:solidFill>
                <a:latin typeface="Courier New" panose="02070309020205020404" pitchFamily="49" charset="0"/>
              </a:rPr>
              <a:t> </a:t>
            </a:r>
            <a:r>
              <a:rPr lang="en-US" sz="1000" b="0" i="0" u="none" strike="noStrike" baseline="0" dirty="0" err="1">
                <a:solidFill>
                  <a:srgbClr val="000000"/>
                </a:solidFill>
                <a:latin typeface="Courier New" panose="02070309020205020404" pitchFamily="49" charset="0"/>
              </a:rPr>
              <a:t>Qpq</a:t>
            </a:r>
            <a:r>
              <a:rPr lang="en-US" sz="1000" b="0" i="0" u="none" strike="noStrike" baseline="0" dirty="0">
                <a:solidFill>
                  <a:srgbClr val="000000"/>
                </a:solidFill>
                <a:latin typeface="Courier New" panose="02070309020205020404" pitchFamily="49" charset="0"/>
              </a:rPr>
              <a:t> PL_0P L_1 PL_2 QL_0 QL_1 QL_2];</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3C763D"/>
                </a:solidFill>
                <a:latin typeface="Courier New" panose="02070309020205020404" pitchFamily="49" charset="0"/>
              </a:rPr>
              <a:t>%Matrix C, Jacobian Matrix</a:t>
            </a:r>
          </a:p>
          <a:p>
            <a:r>
              <a:rPr lang="en-US" sz="1000" b="0" i="0" u="none" strike="noStrike" baseline="0" dirty="0">
                <a:solidFill>
                  <a:srgbClr val="000000"/>
                </a:solidFill>
                <a:latin typeface="Courier New" panose="02070309020205020404" pitchFamily="49" charset="0"/>
              </a:rPr>
              <a:t>C=</a:t>
            </a:r>
            <a:r>
              <a:rPr lang="en-US" sz="1000" b="0" i="0" u="none" strike="noStrike" baseline="0" dirty="0" err="1">
                <a:solidFill>
                  <a:srgbClr val="000000"/>
                </a:solidFill>
                <a:latin typeface="Courier New" panose="02070309020205020404" pitchFamily="49" charset="0"/>
              </a:rPr>
              <a:t>jacobian</a:t>
            </a:r>
            <a:r>
              <a:rPr lang="en-US" sz="1000" b="0" i="0" u="none" strike="noStrike" baseline="0" dirty="0">
                <a:solidFill>
                  <a:srgbClr val="000000"/>
                </a:solidFill>
                <a:latin typeface="Courier New" panose="02070309020205020404" pitchFamily="49" charset="0"/>
              </a:rPr>
              <a:t>(</a:t>
            </a:r>
            <a:r>
              <a:rPr lang="en-US" sz="1000" b="0" i="0" u="none" strike="noStrike" baseline="0" dirty="0" err="1">
                <a:solidFill>
                  <a:srgbClr val="000000"/>
                </a:solidFill>
                <a:latin typeface="Courier New" panose="02070309020205020404" pitchFamily="49" charset="0"/>
              </a:rPr>
              <a:t>Con,X</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3C763D"/>
                </a:solidFill>
                <a:latin typeface="Courier New" panose="02070309020205020404" pitchFamily="49" charset="0"/>
              </a:rPr>
              <a:t>%Matrix delta Z(k) , derivative of Objective</a:t>
            </a:r>
          </a:p>
          <a:p>
            <a:r>
              <a:rPr lang="en-US" sz="1000" b="0" i="0" u="none" strike="noStrike" baseline="0" dirty="0" err="1">
                <a:solidFill>
                  <a:srgbClr val="000000"/>
                </a:solidFill>
                <a:latin typeface="Courier New" panose="02070309020205020404" pitchFamily="49" charset="0"/>
              </a:rPr>
              <a:t>dzk</a:t>
            </a:r>
            <a:r>
              <a:rPr lang="en-US" sz="1000" b="0" i="0" u="none" strike="noStrike" baseline="0" dirty="0">
                <a:solidFill>
                  <a:srgbClr val="000000"/>
                </a:solidFill>
                <a:latin typeface="Courier New" panose="02070309020205020404" pitchFamily="49" charset="0"/>
              </a:rPr>
              <a:t>=gradient(</a:t>
            </a:r>
            <a:r>
              <a:rPr lang="en-US" sz="1000" b="0" i="0" u="none" strike="noStrike" baseline="0" dirty="0" err="1">
                <a:solidFill>
                  <a:srgbClr val="000000"/>
                </a:solidFill>
                <a:latin typeface="Courier New" panose="02070309020205020404" pitchFamily="49" charset="0"/>
              </a:rPr>
              <a:t>Objec,X</a:t>
            </a:r>
            <a:r>
              <a:rPr lang="en-US" sz="1000" b="0" i="0" u="none" strike="noStrike" baseline="0" dirty="0">
                <a:solidFill>
                  <a:srgbClr val="000000"/>
                </a:solidFill>
                <a:latin typeface="Courier New" panose="02070309020205020404" pitchFamily="49" charset="0"/>
              </a:rPr>
              <a:t>);</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3C763D"/>
                </a:solidFill>
                <a:latin typeface="Courier New" panose="02070309020205020404" pitchFamily="49" charset="0"/>
              </a:rPr>
              <a:t>%Matrix ck, the conjugate of Z</a:t>
            </a:r>
          </a:p>
          <a:p>
            <a:r>
              <a:rPr lang="en-US" sz="1000" b="0" i="0" u="none" strike="noStrike" baseline="0" dirty="0">
                <a:solidFill>
                  <a:srgbClr val="3C763D"/>
                </a:solidFill>
                <a:latin typeface="Courier New" panose="02070309020205020404" pitchFamily="49" charset="0"/>
              </a:rPr>
              <a:t> </a:t>
            </a:r>
          </a:p>
          <a:p>
            <a:r>
              <a:rPr lang="en-US" sz="1000" b="0" i="0" u="none" strike="noStrike" baseline="0" dirty="0">
                <a:solidFill>
                  <a:srgbClr val="000000"/>
                </a:solidFill>
                <a:latin typeface="Courier New" panose="02070309020205020404" pitchFamily="49" charset="0"/>
              </a:rPr>
              <a:t>ck=Con.’;</a:t>
            </a:r>
          </a:p>
          <a:p>
            <a:endParaRPr lang="en-US" sz="1000" b="0" i="0" u="none" strike="noStrike" baseline="0" dirty="0">
              <a:solidFill>
                <a:srgbClr val="000000"/>
              </a:solidFill>
              <a:latin typeface="Courier New" panose="02070309020205020404" pitchFamily="49" charset="0"/>
            </a:endParaRPr>
          </a:p>
          <a:p>
            <a:r>
              <a:rPr lang="en-US" sz="1000" b="0" i="0" u="none" strike="noStrike" baseline="0" dirty="0">
                <a:solidFill>
                  <a:srgbClr val="3C763D"/>
                </a:solidFill>
                <a:latin typeface="Courier New" panose="02070309020205020404" pitchFamily="49" charset="0"/>
              </a:rPr>
              <a:t>%Matrix W, </a:t>
            </a:r>
            <a:r>
              <a:rPr lang="en-US" sz="1000" dirty="0">
                <a:solidFill>
                  <a:srgbClr val="3C763D"/>
                </a:solidFill>
                <a:latin typeface="Courier New" panose="02070309020205020404" pitchFamily="49" charset="0"/>
              </a:rPr>
              <a:t>diagonal matrix of weights associated with each measurement.</a:t>
            </a:r>
          </a:p>
          <a:p>
            <a:endParaRPr lang="en-US" sz="1000" dirty="0">
              <a:solidFill>
                <a:srgbClr val="3C763D"/>
              </a:solidFill>
              <a:latin typeface="Courier New" panose="02070309020205020404" pitchFamily="49" charset="0"/>
            </a:endParaRPr>
          </a:p>
          <a:p>
            <a:r>
              <a:rPr lang="en-US" sz="1000" b="0" i="0" u="none" strike="noStrike" baseline="0" dirty="0">
                <a:solidFill>
                  <a:srgbClr val="000000"/>
                </a:solidFill>
                <a:latin typeface="Courier New" panose="02070309020205020404" pitchFamily="49" charset="0"/>
              </a:rPr>
              <a:t>W=</a:t>
            </a:r>
            <a:r>
              <a:rPr lang="en-US" sz="1000" b="0" i="0" u="none" strike="noStrike" baseline="0" dirty="0" err="1">
                <a:solidFill>
                  <a:srgbClr val="000000"/>
                </a:solidFill>
                <a:latin typeface="Courier New" panose="02070309020205020404" pitchFamily="49" charset="0"/>
              </a:rPr>
              <a:t>diag</a:t>
            </a:r>
            <a:r>
              <a:rPr lang="en-US" sz="1000" b="0" i="0" u="none" strike="noStrike" baseline="0" dirty="0">
                <a:solidFill>
                  <a:srgbClr val="000000"/>
                </a:solidFill>
                <a:latin typeface="Courier New" panose="02070309020205020404" pitchFamily="49" charset="0"/>
              </a:rPr>
              <a:t>(W1);</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3C763D"/>
                </a:solidFill>
                <a:latin typeface="Courier New" panose="02070309020205020404" pitchFamily="49" charset="0"/>
              </a:rPr>
              <a:t>%Matrix A(</a:t>
            </a:r>
            <a:r>
              <a:rPr lang="en-US" sz="1000" b="0" i="0" u="none" strike="noStrike" baseline="0" dirty="0" err="1">
                <a:solidFill>
                  <a:srgbClr val="3C763D"/>
                </a:solidFill>
                <a:latin typeface="Courier New" panose="02070309020205020404" pitchFamily="49" charset="0"/>
              </a:rPr>
              <a:t>leftside</a:t>
            </a:r>
            <a:r>
              <a:rPr lang="en-US" sz="1000" b="0" i="0" u="none" strike="noStrike" baseline="0" dirty="0">
                <a:solidFill>
                  <a:srgbClr val="3C763D"/>
                </a:solidFill>
                <a:latin typeface="Courier New" panose="02070309020205020404" pitchFamily="49" charset="0"/>
              </a:rPr>
              <a:t> )</a:t>
            </a:r>
            <a:r>
              <a:rPr lang="en-US" sz="1000" b="0" i="0" u="none" strike="noStrike" baseline="0" dirty="0" err="1">
                <a:solidFill>
                  <a:srgbClr val="3C763D"/>
                </a:solidFill>
                <a:latin typeface="Courier New" panose="02070309020205020404" pitchFamily="49" charset="0"/>
              </a:rPr>
              <a:t>AxX</a:t>
            </a:r>
            <a:r>
              <a:rPr lang="en-US" sz="1000" b="0" i="0" u="none" strike="noStrike" baseline="0" dirty="0">
                <a:solidFill>
                  <a:srgbClr val="3C763D"/>
                </a:solidFill>
                <a:latin typeface="Courier New" panose="02070309020205020404" pitchFamily="49" charset="0"/>
              </a:rPr>
              <a:t>=B</a:t>
            </a:r>
          </a:p>
          <a:p>
            <a:r>
              <a:rPr lang="en-US" sz="1000" b="0" i="0" u="none" strike="noStrike" baseline="0" dirty="0">
                <a:solidFill>
                  <a:srgbClr val="000000"/>
                </a:solidFill>
                <a:latin typeface="Courier New" panose="02070309020205020404" pitchFamily="49" charset="0"/>
              </a:rPr>
              <a:t>A=[W C';C zeros(length(Con),length(Con))];</a:t>
            </a:r>
          </a:p>
          <a:p>
            <a:r>
              <a:rPr lang="en-US" sz="1000" b="0" i="0" u="none" strike="noStrike" baseline="0" dirty="0">
                <a:solidFill>
                  <a:srgbClr val="000000"/>
                </a:solidFill>
                <a:latin typeface="Courier New" panose="02070309020205020404" pitchFamily="49" charset="0"/>
              </a:rPr>
              <a:t> </a:t>
            </a:r>
          </a:p>
          <a:p>
            <a:r>
              <a:rPr lang="en-US" sz="1000" b="0" i="0" u="none" strike="noStrike" baseline="0" dirty="0">
                <a:solidFill>
                  <a:srgbClr val="3C763D"/>
                </a:solidFill>
                <a:latin typeface="Courier New" panose="02070309020205020404" pitchFamily="49" charset="0"/>
              </a:rPr>
              <a:t>%Matrix B(</a:t>
            </a:r>
            <a:r>
              <a:rPr lang="en-US" sz="1000" b="0" i="0" u="none" strike="noStrike" baseline="0" dirty="0" err="1">
                <a:solidFill>
                  <a:srgbClr val="3C763D"/>
                </a:solidFill>
                <a:latin typeface="Courier New" panose="02070309020205020404" pitchFamily="49" charset="0"/>
              </a:rPr>
              <a:t>rightside</a:t>
            </a:r>
            <a:r>
              <a:rPr lang="en-US" sz="1000" b="0" i="0" u="none" strike="noStrike" baseline="0" dirty="0">
                <a:solidFill>
                  <a:srgbClr val="3C763D"/>
                </a:solidFill>
                <a:latin typeface="Courier New" panose="02070309020205020404" pitchFamily="49" charset="0"/>
              </a:rPr>
              <a:t>) </a:t>
            </a:r>
            <a:r>
              <a:rPr lang="en-US" sz="1000" b="0" i="0" u="none" strike="noStrike" baseline="0" dirty="0" err="1">
                <a:solidFill>
                  <a:srgbClr val="3C763D"/>
                </a:solidFill>
                <a:latin typeface="Courier New" panose="02070309020205020404" pitchFamily="49" charset="0"/>
              </a:rPr>
              <a:t>AxX</a:t>
            </a:r>
            <a:r>
              <a:rPr lang="en-US" sz="1000" b="0" i="0" u="none" strike="noStrike" baseline="0" dirty="0">
                <a:solidFill>
                  <a:srgbClr val="3C763D"/>
                </a:solidFill>
                <a:latin typeface="Courier New" panose="02070309020205020404" pitchFamily="49" charset="0"/>
              </a:rPr>
              <a:t>=B</a:t>
            </a:r>
          </a:p>
          <a:p>
            <a:r>
              <a:rPr lang="en-US" sz="1000" b="0" i="0" u="none" strike="noStrike" baseline="0" dirty="0">
                <a:solidFill>
                  <a:srgbClr val="000000"/>
                </a:solidFill>
                <a:latin typeface="Courier New" panose="02070309020205020404" pitchFamily="49" charset="0"/>
              </a:rPr>
              <a:t>B=[-W*</a:t>
            </a:r>
            <a:r>
              <a:rPr lang="en-US" sz="1000" b="0" i="0" u="none" strike="noStrike" baseline="0" dirty="0" err="1">
                <a:solidFill>
                  <a:srgbClr val="000000"/>
                </a:solidFill>
                <a:latin typeface="Courier New" panose="02070309020205020404" pitchFamily="49" charset="0"/>
              </a:rPr>
              <a:t>dzk</a:t>
            </a:r>
            <a:r>
              <a:rPr lang="en-US" sz="1000" b="0" i="0" u="none" strike="noStrike" baseline="0" dirty="0">
                <a:solidFill>
                  <a:srgbClr val="000000"/>
                </a:solidFill>
                <a:latin typeface="Courier New" panose="02070309020205020404" pitchFamily="49" charset="0"/>
              </a:rPr>
              <a:t>; -ck];</a:t>
            </a:r>
          </a:p>
          <a:p>
            <a:endParaRPr lang="en-US" b="0" i="0" u="none" strike="noStrike" baseline="0" dirty="0"/>
          </a:p>
        </p:txBody>
      </p:sp>
    </p:spTree>
    <p:extLst>
      <p:ext uri="{BB962C8B-B14F-4D97-AF65-F5344CB8AC3E}">
        <p14:creationId xmlns:p14="http://schemas.microsoft.com/office/powerpoint/2010/main" val="15544679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387BAD-7E02-4F0C-8B99-9A83F4A7133F}"/>
              </a:ext>
            </a:extLst>
          </p:cNvPr>
          <p:cNvSpPr txBox="1"/>
          <p:nvPr/>
        </p:nvSpPr>
        <p:spPr>
          <a:xfrm>
            <a:off x="228600" y="304800"/>
            <a:ext cx="2741841" cy="461665"/>
          </a:xfrm>
          <a:prstGeom prst="rect">
            <a:avLst/>
          </a:prstGeom>
          <a:noFill/>
        </p:spPr>
        <p:txBody>
          <a:bodyPr wrap="none" rtlCol="0">
            <a:spAutoFit/>
          </a:bodyPr>
          <a:lstStyle/>
          <a:p>
            <a:r>
              <a:rPr lang="en-US" dirty="0"/>
              <a:t>Assign Initial Values</a:t>
            </a:r>
          </a:p>
        </p:txBody>
      </p:sp>
      <p:sp>
        <p:nvSpPr>
          <p:cNvPr id="4" name="TextBox 3">
            <a:extLst>
              <a:ext uri="{FF2B5EF4-FFF2-40B4-BE49-F238E27FC236}">
                <a16:creationId xmlns:a16="http://schemas.microsoft.com/office/drawing/2014/main" id="{F23F997C-D793-4ED0-8BCB-10D741B30D72}"/>
              </a:ext>
            </a:extLst>
          </p:cNvPr>
          <p:cNvSpPr txBox="1"/>
          <p:nvPr/>
        </p:nvSpPr>
        <p:spPr>
          <a:xfrm>
            <a:off x="457200" y="1066800"/>
            <a:ext cx="4572000" cy="2850267"/>
          </a:xfrm>
          <a:prstGeom prst="rect">
            <a:avLst/>
          </a:prstGeom>
          <a:noFill/>
        </p:spPr>
        <p:txBody>
          <a:bodyPr wrap="square">
            <a:spAutoFit/>
          </a:bodyPr>
          <a:lstStyle/>
          <a:p>
            <a:pPr marL="0" marR="0">
              <a:lnSpc>
                <a:spcPct val="107000"/>
              </a:lnSpc>
              <a:spcBef>
                <a:spcPts val="0"/>
              </a:spcBef>
              <a:spcAft>
                <a:spcPts val="0"/>
              </a:spcAft>
            </a:pPr>
            <a:r>
              <a:rPr lang="en-US" sz="1200" dirty="0">
                <a:solidFill>
                  <a:srgbClr val="3C763D"/>
                </a:solidFill>
                <a:effectLst/>
                <a:latin typeface="Courier New" panose="02070309020205020404" pitchFamily="49" charset="0"/>
                <a:ea typeface="DengXian" panose="02010600030101010101" pitchFamily="2" charset="-122"/>
                <a:cs typeface="Times New Roman" panose="02020603050405020304" pitchFamily="18" charset="0"/>
              </a:rPr>
              <a:t>% initial values for buses</a:t>
            </a:r>
            <a:endParaRPr lang="en-US" sz="1200" dirty="0">
              <a:effectLst/>
              <a:latin typeface="LMRoman9-Regular"/>
              <a:ea typeface="DengXian" panose="02010600030101010101" pitchFamily="2" charset="-122"/>
              <a:cs typeface="LMRoman9-Regular"/>
            </a:endParaRPr>
          </a:p>
          <a:p>
            <a:pPr marL="0" marR="0">
              <a:lnSpc>
                <a:spcPct val="107000"/>
              </a:lnSpc>
              <a:spcBef>
                <a:spcPts val="0"/>
              </a:spcBef>
              <a:spcAft>
                <a:spcPts val="0"/>
              </a:spcAft>
            </a:pPr>
            <a:r>
              <a:rPr lang="en-US" sz="1200" dirty="0">
                <a:effectLst/>
                <a:latin typeface="LMRoman9-Regular"/>
                <a:ea typeface="DengXian" panose="02010600030101010101" pitchFamily="2" charset="-122"/>
                <a:cs typeface="LMRoman9-Regular"/>
              </a:rPr>
              <a:t>v_0=</a:t>
            </a:r>
            <a:r>
              <a:rPr lang="en-US" sz="1200" dirty="0" err="1">
                <a:effectLst/>
                <a:latin typeface="LMRoman9-Regular"/>
                <a:ea typeface="DengXian" panose="02010600030101010101" pitchFamily="2" charset="-122"/>
                <a:cs typeface="LMRoman9-Regular"/>
              </a:rPr>
              <a:t>BUS.data</a:t>
            </a:r>
            <a:r>
              <a:rPr lang="en-US" sz="1200" dirty="0">
                <a:effectLst/>
                <a:latin typeface="LMRoman9-Regular"/>
                <a:ea typeface="DengXian" panose="02010600030101010101" pitchFamily="2" charset="-122"/>
                <a:cs typeface="LMRoman9-Regular"/>
              </a:rPr>
              <a:t>(:,2);</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200" dirty="0">
                <a:effectLst/>
                <a:latin typeface="LMRoman9-Regular"/>
                <a:ea typeface="DengXian" panose="02010600030101010101" pitchFamily="2" charset="-122"/>
                <a:cs typeface="LMRoman9-Regular"/>
              </a:rPr>
              <a:t>v_1=</a:t>
            </a:r>
            <a:r>
              <a:rPr lang="en-US" sz="1200" dirty="0" err="1">
                <a:effectLst/>
                <a:latin typeface="LMRoman9-Regular"/>
                <a:ea typeface="DengXian" panose="02010600030101010101" pitchFamily="2" charset="-122"/>
                <a:cs typeface="LMRoman9-Regular"/>
              </a:rPr>
              <a:t>BUS.data</a:t>
            </a:r>
            <a:r>
              <a:rPr lang="en-US" sz="1200" dirty="0">
                <a:effectLst/>
                <a:latin typeface="LMRoman9-Regular"/>
                <a:ea typeface="DengXian" panose="02010600030101010101" pitchFamily="2" charset="-122"/>
                <a:cs typeface="LMRoman9-Regular"/>
              </a:rPr>
              <a:t>(:,3);</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200" dirty="0">
                <a:effectLst/>
                <a:latin typeface="LMRoman9-Regular"/>
                <a:ea typeface="DengXian" panose="02010600030101010101" pitchFamily="2" charset="-122"/>
                <a:cs typeface="LMRoman9-Regular"/>
              </a:rPr>
              <a:t>v_2=</a:t>
            </a:r>
            <a:r>
              <a:rPr lang="en-US" sz="1200" dirty="0" err="1">
                <a:effectLst/>
                <a:latin typeface="LMRoman9-Regular"/>
                <a:ea typeface="DengXian" panose="02010600030101010101" pitchFamily="2" charset="-122"/>
                <a:cs typeface="LMRoman9-Regular"/>
              </a:rPr>
              <a:t>BUS.data</a:t>
            </a:r>
            <a:r>
              <a:rPr lang="en-US" sz="1200" dirty="0">
                <a:effectLst/>
                <a:latin typeface="LMRoman9-Regular"/>
                <a:ea typeface="DengXian" panose="02010600030101010101" pitchFamily="2" charset="-122"/>
                <a:cs typeface="LMRoman9-Regular"/>
              </a:rPr>
              <a:t>(:,4);</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200" dirty="0">
                <a:effectLst/>
                <a:latin typeface="LMRoman9-Regular"/>
                <a:ea typeface="DengXian" panose="02010600030101010101" pitchFamily="2" charset="-122"/>
                <a:cs typeface="LMRoman9-Regular"/>
              </a:rPr>
              <a:t>dd_0=</a:t>
            </a:r>
            <a:r>
              <a:rPr lang="en-US" sz="1200" dirty="0" err="1">
                <a:effectLst/>
                <a:latin typeface="LMRoman9-Regular"/>
                <a:ea typeface="DengXian" panose="02010600030101010101" pitchFamily="2" charset="-122"/>
                <a:cs typeface="LMRoman9-Regular"/>
              </a:rPr>
              <a:t>BUS.data</a:t>
            </a:r>
            <a:r>
              <a:rPr lang="en-US" sz="1200" dirty="0">
                <a:effectLst/>
                <a:latin typeface="LMRoman9-Regular"/>
                <a:ea typeface="DengXian" panose="02010600030101010101" pitchFamily="2" charset="-122"/>
                <a:cs typeface="LMRoman9-Regular"/>
              </a:rPr>
              <a:t>(:,5)</a:t>
            </a:r>
            <a:r>
              <a:rPr lang="en-US" sz="1200" dirty="0">
                <a:effectLst/>
                <a:latin typeface="LMMathSymbols9-Regular"/>
                <a:ea typeface="DengXian" panose="02010600030101010101" pitchFamily="2" charset="-122"/>
                <a:cs typeface="LMMathSymbols9-Regular"/>
              </a:rPr>
              <a:t>_</a:t>
            </a:r>
            <a:r>
              <a:rPr lang="en-US" sz="1200" dirty="0">
                <a:effectLst/>
                <a:latin typeface="LMRoman9-Regular"/>
                <a:ea typeface="DengXian" panose="02010600030101010101" pitchFamily="2" charset="-122"/>
                <a:cs typeface="LMRoman9-Regular"/>
              </a:rPr>
              <a:t>pi/180;</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200" dirty="0">
                <a:effectLst/>
                <a:latin typeface="LMRoman9-Regular"/>
                <a:ea typeface="DengXian" panose="02010600030101010101" pitchFamily="2" charset="-122"/>
                <a:cs typeface="LMRoman9-Regular"/>
              </a:rPr>
              <a:t>dd_1=</a:t>
            </a:r>
            <a:r>
              <a:rPr lang="en-US" sz="1200" dirty="0" err="1">
                <a:effectLst/>
                <a:latin typeface="LMRoman9-Regular"/>
                <a:ea typeface="DengXian" panose="02010600030101010101" pitchFamily="2" charset="-122"/>
                <a:cs typeface="LMRoman9-Regular"/>
              </a:rPr>
              <a:t>BUS.data</a:t>
            </a:r>
            <a:r>
              <a:rPr lang="en-US" sz="1200" dirty="0">
                <a:effectLst/>
                <a:latin typeface="LMRoman9-Regular"/>
                <a:ea typeface="DengXian" panose="02010600030101010101" pitchFamily="2" charset="-122"/>
                <a:cs typeface="LMRoman9-Regular"/>
              </a:rPr>
              <a:t>(:,6)</a:t>
            </a:r>
            <a:r>
              <a:rPr lang="en-US" sz="1200" dirty="0">
                <a:effectLst/>
                <a:latin typeface="LMMathSymbols9-Regular"/>
                <a:ea typeface="DengXian" panose="02010600030101010101" pitchFamily="2" charset="-122"/>
                <a:cs typeface="LMMathSymbols9-Regular"/>
              </a:rPr>
              <a:t>_</a:t>
            </a:r>
            <a:r>
              <a:rPr lang="en-US" sz="1200" dirty="0">
                <a:effectLst/>
                <a:latin typeface="LMRoman9-Regular"/>
                <a:ea typeface="DengXian" panose="02010600030101010101" pitchFamily="2" charset="-122"/>
                <a:cs typeface="LMRoman9-Regular"/>
              </a:rPr>
              <a:t>pi/180;</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200" dirty="0">
                <a:effectLst/>
                <a:latin typeface="LMRoman9-Regular"/>
                <a:ea typeface="DengXian" panose="02010600030101010101" pitchFamily="2" charset="-122"/>
                <a:cs typeface="LMRoman9-Regular"/>
              </a:rPr>
              <a:t>dd_2=</a:t>
            </a:r>
            <a:r>
              <a:rPr lang="en-US" sz="1200" dirty="0" err="1">
                <a:effectLst/>
                <a:latin typeface="LMRoman9-Regular"/>
                <a:ea typeface="DengXian" panose="02010600030101010101" pitchFamily="2" charset="-122"/>
                <a:cs typeface="LMRoman9-Regular"/>
              </a:rPr>
              <a:t>BUS.data</a:t>
            </a:r>
            <a:r>
              <a:rPr lang="en-US" sz="1200" dirty="0">
                <a:effectLst/>
                <a:latin typeface="LMRoman9-Regular"/>
                <a:ea typeface="DengXian" panose="02010600030101010101" pitchFamily="2" charset="-122"/>
                <a:cs typeface="LMRoman9-Regular"/>
              </a:rPr>
              <a:t>(:,7)</a:t>
            </a:r>
            <a:r>
              <a:rPr lang="en-US" sz="1200" dirty="0">
                <a:effectLst/>
                <a:latin typeface="LMMathSymbols9-Regular"/>
                <a:ea typeface="DengXian" panose="02010600030101010101" pitchFamily="2" charset="-122"/>
                <a:cs typeface="LMMathSymbols9-Regular"/>
              </a:rPr>
              <a:t>_</a:t>
            </a:r>
            <a:r>
              <a:rPr lang="en-US" sz="1200" dirty="0">
                <a:effectLst/>
                <a:latin typeface="LMRoman9-Regular"/>
                <a:ea typeface="DengXian" panose="02010600030101010101" pitchFamily="2" charset="-122"/>
                <a:cs typeface="LMRoman9-Regular"/>
              </a:rPr>
              <a:t>pi/180;</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200" dirty="0">
                <a:effectLst/>
                <a:latin typeface="LMRoman9-Regular"/>
                <a:ea typeface="DengXian" panose="02010600030101010101" pitchFamily="2" charset="-122"/>
                <a:cs typeface="LMRoman9-Regular"/>
              </a:rPr>
              <a:t>Pload_0m=</a:t>
            </a:r>
            <a:r>
              <a:rPr lang="en-US" sz="1200" dirty="0" err="1">
                <a:effectLst/>
                <a:latin typeface="LMRoman9-Regular"/>
                <a:ea typeface="DengXian" panose="02010600030101010101" pitchFamily="2" charset="-122"/>
                <a:cs typeface="LMRoman9-Regular"/>
              </a:rPr>
              <a:t>BUSM.data</a:t>
            </a:r>
            <a:r>
              <a:rPr lang="en-US" sz="1200" dirty="0">
                <a:effectLst/>
                <a:latin typeface="LMRoman9-Regular"/>
                <a:ea typeface="DengXian" panose="02010600030101010101" pitchFamily="2" charset="-122"/>
                <a:cs typeface="LMRoman9-Regular"/>
              </a:rPr>
              <a:t>(:,2);</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200" dirty="0">
                <a:effectLst/>
                <a:latin typeface="LMRoman9-Regular"/>
                <a:ea typeface="DengXian" panose="02010600030101010101" pitchFamily="2" charset="-122"/>
                <a:cs typeface="LMRoman9-Regular"/>
              </a:rPr>
              <a:t>Pload_1m=</a:t>
            </a:r>
            <a:r>
              <a:rPr lang="en-US" sz="1200" dirty="0" err="1">
                <a:effectLst/>
                <a:latin typeface="LMRoman9-Regular"/>
                <a:ea typeface="DengXian" panose="02010600030101010101" pitchFamily="2" charset="-122"/>
                <a:cs typeface="LMRoman9-Regular"/>
              </a:rPr>
              <a:t>BUSM.data</a:t>
            </a:r>
            <a:r>
              <a:rPr lang="en-US" sz="1200" dirty="0">
                <a:effectLst/>
                <a:latin typeface="LMRoman9-Regular"/>
                <a:ea typeface="DengXian" panose="02010600030101010101" pitchFamily="2" charset="-122"/>
                <a:cs typeface="LMRoman9-Regular"/>
              </a:rPr>
              <a:t>(:,3);</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200" dirty="0">
                <a:effectLst/>
                <a:latin typeface="LMRoman9-Regular"/>
                <a:ea typeface="DengXian" panose="02010600030101010101" pitchFamily="2" charset="-122"/>
                <a:cs typeface="LMRoman9-Regular"/>
              </a:rPr>
              <a:t>Pload_2m=</a:t>
            </a:r>
            <a:r>
              <a:rPr lang="en-US" sz="1200" dirty="0" err="1">
                <a:effectLst/>
                <a:latin typeface="LMRoman9-Regular"/>
                <a:ea typeface="DengXian" panose="02010600030101010101" pitchFamily="2" charset="-122"/>
                <a:cs typeface="LMRoman9-Regular"/>
              </a:rPr>
              <a:t>BUSM.data</a:t>
            </a:r>
            <a:r>
              <a:rPr lang="en-US" sz="1200" dirty="0">
                <a:effectLst/>
                <a:latin typeface="LMRoman9-Regular"/>
                <a:ea typeface="DengXian" panose="02010600030101010101" pitchFamily="2" charset="-122"/>
                <a:cs typeface="LMRoman9-Regular"/>
              </a:rPr>
              <a:t>(:,4);</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200" dirty="0">
                <a:effectLst/>
                <a:latin typeface="LMRoman9-Regular"/>
                <a:ea typeface="DengXian" panose="02010600030101010101" pitchFamily="2" charset="-122"/>
                <a:cs typeface="LMRoman9-Regular"/>
              </a:rPr>
              <a:t>Qload_0m=</a:t>
            </a:r>
            <a:r>
              <a:rPr lang="en-US" sz="1200" dirty="0" err="1">
                <a:effectLst/>
                <a:latin typeface="LMRoman9-Regular"/>
                <a:ea typeface="DengXian" panose="02010600030101010101" pitchFamily="2" charset="-122"/>
                <a:cs typeface="LMRoman9-Regular"/>
              </a:rPr>
              <a:t>BUSM.data</a:t>
            </a:r>
            <a:r>
              <a:rPr lang="en-US" sz="1200" dirty="0">
                <a:effectLst/>
                <a:latin typeface="LMRoman9-Regular"/>
                <a:ea typeface="DengXian" panose="02010600030101010101" pitchFamily="2" charset="-122"/>
                <a:cs typeface="LMRoman9-Regular"/>
              </a:rPr>
              <a:t>(:,5);</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200" dirty="0">
                <a:effectLst/>
                <a:latin typeface="LMRoman9-Regular"/>
                <a:ea typeface="DengXian" panose="02010600030101010101" pitchFamily="2" charset="-122"/>
                <a:cs typeface="LMRoman9-Regular"/>
              </a:rPr>
              <a:t>Qload_1m=</a:t>
            </a:r>
            <a:r>
              <a:rPr lang="en-US" sz="1200" dirty="0" err="1">
                <a:effectLst/>
                <a:latin typeface="LMRoman9-Regular"/>
                <a:ea typeface="DengXian" panose="02010600030101010101" pitchFamily="2" charset="-122"/>
                <a:cs typeface="LMRoman9-Regular"/>
              </a:rPr>
              <a:t>BUSM.data</a:t>
            </a:r>
            <a:r>
              <a:rPr lang="en-US" sz="1200" dirty="0">
                <a:effectLst/>
                <a:latin typeface="LMRoman9-Regular"/>
                <a:ea typeface="DengXian" panose="02010600030101010101" pitchFamily="2" charset="-122"/>
                <a:cs typeface="LMRoman9-Regular"/>
              </a:rPr>
              <a:t>(:,6);</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200" dirty="0">
                <a:effectLst/>
                <a:latin typeface="LMRoman9-Regular"/>
                <a:ea typeface="DengXian" panose="02010600030101010101" pitchFamily="2" charset="-122"/>
                <a:cs typeface="LMRoman9-Regular"/>
              </a:rPr>
              <a:t>Qload_2m=</a:t>
            </a:r>
            <a:r>
              <a:rPr lang="en-US" sz="1200" dirty="0" err="1">
                <a:effectLst/>
                <a:latin typeface="LMRoman9-Regular"/>
                <a:ea typeface="DengXian" panose="02010600030101010101" pitchFamily="2" charset="-122"/>
                <a:cs typeface="LMRoman9-Regular"/>
              </a:rPr>
              <a:t>BUSM.data</a:t>
            </a:r>
            <a:r>
              <a:rPr lang="en-US" sz="1200" dirty="0">
                <a:effectLst/>
                <a:latin typeface="LMRoman9-Regular"/>
                <a:ea typeface="DengXian" panose="02010600030101010101" pitchFamily="2" charset="-122"/>
                <a:cs typeface="LMRoman9-Regular"/>
              </a:rPr>
              <a:t>(:,7);</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200" dirty="0">
                <a:effectLst/>
                <a:latin typeface="LMRoman9-Regular"/>
                <a:ea typeface="DengXian" panose="02010600030101010101" pitchFamily="2" charset="-122"/>
                <a:cs typeface="LMRoman9-Regular"/>
              </a:rPr>
              <a:t>L=ones(1,length(Con));</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8B8F4095-E18E-424B-A49D-E51D28FA467F}"/>
              </a:ext>
            </a:extLst>
          </p:cNvPr>
          <p:cNvSpPr txBox="1"/>
          <p:nvPr/>
        </p:nvSpPr>
        <p:spPr>
          <a:xfrm>
            <a:off x="457200" y="3917067"/>
            <a:ext cx="4572000" cy="1582613"/>
          </a:xfrm>
          <a:prstGeom prst="rect">
            <a:avLst/>
          </a:prstGeom>
          <a:noFill/>
        </p:spPr>
        <p:txBody>
          <a:bodyPr wrap="square">
            <a:spAutoFit/>
          </a:bodyPr>
          <a:lstStyle/>
          <a:p>
            <a:pPr marL="0" marR="0">
              <a:lnSpc>
                <a:spcPct val="107000"/>
              </a:lnSpc>
              <a:spcBef>
                <a:spcPts val="0"/>
              </a:spcBef>
              <a:spcAft>
                <a:spcPts val="0"/>
              </a:spcAft>
            </a:pPr>
            <a:r>
              <a:rPr lang="en-US" sz="1200" dirty="0">
                <a:solidFill>
                  <a:srgbClr val="3C763D"/>
                </a:solidFill>
                <a:effectLst/>
                <a:latin typeface="Courier New" panose="02070309020205020404" pitchFamily="49" charset="0"/>
                <a:ea typeface="DengXian" panose="02010600030101010101" pitchFamily="2" charset="-122"/>
                <a:cs typeface="Times New Roman" panose="02020603050405020304" pitchFamily="18" charset="0"/>
              </a:rPr>
              <a:t>% initial values for variables</a:t>
            </a:r>
            <a:endParaRPr lang="en-US" sz="1200" b="0" i="0" u="none" strike="noStrike" baseline="0" dirty="0">
              <a:solidFill>
                <a:srgbClr val="000000"/>
              </a:solidFill>
              <a:latin typeface="Courier New" panose="02070309020205020404" pitchFamily="49" charset="0"/>
            </a:endParaRPr>
          </a:p>
          <a:p>
            <a:r>
              <a:rPr lang="en-US" sz="1200" b="0" i="0" u="none" strike="noStrike" baseline="0" dirty="0" err="1">
                <a:solidFill>
                  <a:srgbClr val="000000"/>
                </a:solidFill>
                <a:latin typeface="Courier New" panose="02070309020205020404" pitchFamily="49" charset="0"/>
              </a:rPr>
              <a:t>Xlambda</a:t>
            </a:r>
            <a:r>
              <a:rPr lang="en-US" sz="1200" b="0" i="0" u="none" strike="noStrike" baseline="0" dirty="0">
                <a:solidFill>
                  <a:srgbClr val="000000"/>
                </a:solidFill>
                <a:latin typeface="Courier New" panose="02070309020205020404" pitchFamily="49" charset="0"/>
              </a:rPr>
              <a:t>=[V_0(2:length(V_0))V_1(2:length(V_1))V_2(2:length(V_2))</a:t>
            </a:r>
          </a:p>
          <a:p>
            <a:r>
              <a:rPr lang="en-US" sz="1200" b="0" i="0" u="none" strike="noStrike" baseline="0" dirty="0">
                <a:solidFill>
                  <a:srgbClr val="000000"/>
                </a:solidFill>
                <a:latin typeface="Courier New" panose="02070309020205020404" pitchFamily="49" charset="0"/>
              </a:rPr>
              <a:t>d_0(2:length(d_0)) d_1(2:length(d_1)) d_2(2:length(d_2))</a:t>
            </a:r>
          </a:p>
          <a:p>
            <a:r>
              <a:rPr lang="en-US" sz="1200" b="0" i="0" u="none" strike="noStrike" baseline="0" dirty="0" err="1">
                <a:solidFill>
                  <a:srgbClr val="000000"/>
                </a:solidFill>
                <a:latin typeface="Courier New" panose="02070309020205020404" pitchFamily="49" charset="0"/>
              </a:rPr>
              <a:t>Ppq</a:t>
            </a:r>
            <a:r>
              <a:rPr lang="en-US" sz="1200" b="0" i="0" u="none" strike="noStrike" baseline="0" dirty="0">
                <a:solidFill>
                  <a:srgbClr val="000000"/>
                </a:solidFill>
                <a:latin typeface="Courier New" panose="02070309020205020404" pitchFamily="49" charset="0"/>
              </a:rPr>
              <a:t> </a:t>
            </a:r>
            <a:r>
              <a:rPr lang="en-US" sz="1200" b="0" i="0" u="none" strike="noStrike" baseline="0" dirty="0" err="1">
                <a:solidFill>
                  <a:srgbClr val="000000"/>
                </a:solidFill>
                <a:latin typeface="Courier New" panose="02070309020205020404" pitchFamily="49" charset="0"/>
              </a:rPr>
              <a:t>Qpq</a:t>
            </a:r>
            <a:r>
              <a:rPr lang="en-US" sz="1200" b="0" i="0" u="none" strike="noStrike" baseline="0" dirty="0">
                <a:solidFill>
                  <a:srgbClr val="000000"/>
                </a:solidFill>
                <a:latin typeface="Courier New" panose="02070309020205020404" pitchFamily="49" charset="0"/>
              </a:rPr>
              <a:t> PL_0 PL_1 PL_2 QL_0 QL_1 QL_2-L];</a:t>
            </a:r>
          </a:p>
          <a:p>
            <a:endParaRPr lang="en-US" b="0" i="0" u="none" strike="noStrike" baseline="0" dirty="0"/>
          </a:p>
        </p:txBody>
      </p:sp>
    </p:spTree>
    <p:extLst>
      <p:ext uri="{BB962C8B-B14F-4D97-AF65-F5344CB8AC3E}">
        <p14:creationId xmlns:p14="http://schemas.microsoft.com/office/powerpoint/2010/main" val="35406571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1C67D1-D5D6-435D-8ADE-476011D1980F}"/>
              </a:ext>
            </a:extLst>
          </p:cNvPr>
          <p:cNvSpPr txBox="1"/>
          <p:nvPr/>
        </p:nvSpPr>
        <p:spPr>
          <a:xfrm>
            <a:off x="228600" y="304800"/>
            <a:ext cx="4572000" cy="461665"/>
          </a:xfrm>
          <a:prstGeom prst="rect">
            <a:avLst/>
          </a:prstGeom>
          <a:noFill/>
        </p:spPr>
        <p:txBody>
          <a:bodyPr wrap="square">
            <a:spAutoFit/>
          </a:bodyPr>
          <a:lstStyle/>
          <a:p>
            <a:r>
              <a:rPr lang="en-US" sz="2400" b="0" i="0" u="none" strike="noStrike" baseline="0" dirty="0">
                <a:latin typeface="Times" panose="02020603050405020304" pitchFamily="18" charset="0"/>
                <a:cs typeface="Times" panose="02020603050405020304" pitchFamily="18" charset="0"/>
              </a:rPr>
              <a:t>Gauss-Newton algorithm</a:t>
            </a:r>
            <a:endParaRPr lang="en-US" dirty="0">
              <a:latin typeface="Times" panose="02020603050405020304" pitchFamily="18" charset="0"/>
              <a:cs typeface="Times" panose="02020603050405020304" pitchFamily="18" charset="0"/>
            </a:endParaRPr>
          </a:p>
        </p:txBody>
      </p:sp>
      <p:sp>
        <p:nvSpPr>
          <p:cNvPr id="5" name="TextBox 4">
            <a:extLst>
              <a:ext uri="{FF2B5EF4-FFF2-40B4-BE49-F238E27FC236}">
                <a16:creationId xmlns:a16="http://schemas.microsoft.com/office/drawing/2014/main" id="{69784AF3-1A5D-4D4B-8811-F524D34774EA}"/>
              </a:ext>
            </a:extLst>
          </p:cNvPr>
          <p:cNvSpPr txBox="1"/>
          <p:nvPr/>
        </p:nvSpPr>
        <p:spPr>
          <a:xfrm>
            <a:off x="228600" y="795040"/>
            <a:ext cx="4572000" cy="2523448"/>
          </a:xfrm>
          <a:prstGeom prst="rect">
            <a:avLst/>
          </a:prstGeom>
          <a:noFill/>
        </p:spPr>
        <p:txBody>
          <a:bodyPr wrap="square">
            <a:spAutoFit/>
          </a:bodyPr>
          <a:lstStyle/>
          <a:p>
            <a:pPr marL="0" marR="0">
              <a:lnSpc>
                <a:spcPct val="107000"/>
              </a:lnSpc>
              <a:spcBef>
                <a:spcPts val="0"/>
              </a:spcBef>
              <a:spcAft>
                <a:spcPts val="0"/>
              </a:spcAft>
            </a:pPr>
            <a:r>
              <a:rPr lang="en-US" sz="1200" dirty="0">
                <a:solidFill>
                  <a:srgbClr val="3C763D"/>
                </a:solidFill>
                <a:latin typeface="Courier New" panose="02070309020205020404" pitchFamily="49" charset="0"/>
              </a:rPr>
              <a:t>% tolerance (stopping criteria)</a:t>
            </a:r>
          </a:p>
          <a:p>
            <a:pPr marL="0" marR="0">
              <a:lnSpc>
                <a:spcPct val="107000"/>
              </a:lnSpc>
              <a:spcBef>
                <a:spcPts val="0"/>
              </a:spcBef>
              <a:spcAft>
                <a:spcPts val="0"/>
              </a:spcAft>
            </a:pPr>
            <a:r>
              <a:rPr lang="en-US" sz="1200" dirty="0">
                <a:effectLst/>
                <a:latin typeface="LMRoman9-Regular"/>
                <a:ea typeface="DengXian" panose="02010600030101010101" pitchFamily="2" charset="-122"/>
                <a:cs typeface="LMRoman9-Regular"/>
              </a:rPr>
              <a:t>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200" dirty="0">
                <a:effectLst/>
                <a:latin typeface="LMRoman9-Regular"/>
                <a:ea typeface="DengXian" panose="02010600030101010101" pitchFamily="2" charset="-122"/>
                <a:cs typeface="LMRoman9-Regular"/>
              </a:rPr>
              <a:t>eps=1e</a:t>
            </a:r>
            <a:r>
              <a:rPr lang="en-US" sz="1200" dirty="0">
                <a:effectLst/>
                <a:latin typeface="LMMathSymbols9-Regular"/>
                <a:ea typeface="DengXian" panose="02010600030101010101" pitchFamily="2" charset="-122"/>
                <a:cs typeface="LMMathSymbols9-Regular"/>
              </a:rPr>
              <a:t>−</a:t>
            </a:r>
            <a:r>
              <a:rPr lang="en-US" sz="1200" dirty="0">
                <a:effectLst/>
                <a:latin typeface="LMRoman9-Regular"/>
                <a:ea typeface="DengXian" panose="02010600030101010101" pitchFamily="2" charset="-122"/>
                <a:cs typeface="LMRoman9-Regular"/>
              </a:rPr>
              <a:t>5;</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200" dirty="0">
                <a:effectLst/>
                <a:latin typeface="LMRoman9-Regular"/>
                <a:ea typeface="DengXian" panose="02010600030101010101" pitchFamily="2" charset="-122"/>
                <a:cs typeface="LMRoman9-Regular"/>
              </a:rPr>
              <a:t>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0"/>
              </a:spcBef>
              <a:spcAft>
                <a:spcPts val="0"/>
              </a:spcAft>
            </a:pPr>
            <a:r>
              <a:rPr lang="en-US" sz="1200" dirty="0">
                <a:solidFill>
                  <a:srgbClr val="3C763D"/>
                </a:solidFill>
                <a:latin typeface="Courier New" panose="02070309020205020404" pitchFamily="49" charset="0"/>
              </a:rPr>
              <a:t>%tolerance calculated in loop</a:t>
            </a:r>
          </a:p>
          <a:p>
            <a:pPr marL="0" marR="0">
              <a:lnSpc>
                <a:spcPct val="107000"/>
              </a:lnSpc>
              <a:spcBef>
                <a:spcPts val="0"/>
              </a:spcBef>
              <a:spcAft>
                <a:spcPts val="0"/>
              </a:spcAft>
            </a:pPr>
            <a:r>
              <a:rPr lang="en-US" sz="1200" dirty="0">
                <a:effectLst/>
                <a:latin typeface="LMRoman9-Regular"/>
                <a:ea typeface="DengXian" panose="02010600030101010101" pitchFamily="2" charset="-122"/>
                <a:cs typeface="LMRoman9-Regular"/>
              </a:rPr>
              <a:t>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200" dirty="0" err="1">
                <a:effectLst/>
                <a:latin typeface="LMRoman9-Regular"/>
                <a:ea typeface="DengXian" panose="02010600030101010101" pitchFamily="2" charset="-122"/>
                <a:cs typeface="LMRoman9-Regular"/>
              </a:rPr>
              <a:t>epsObtained</a:t>
            </a:r>
            <a:r>
              <a:rPr lang="en-US" sz="1200" dirty="0">
                <a:effectLst/>
                <a:latin typeface="LMRoman9-Regular"/>
                <a:ea typeface="DengXian" panose="02010600030101010101" pitchFamily="2" charset="-122"/>
                <a:cs typeface="LMRoman9-Regular"/>
              </a:rPr>
              <a:t>=1;</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200" dirty="0">
                <a:solidFill>
                  <a:srgbClr val="3C763D"/>
                </a:solidFill>
                <a:latin typeface="Courier New" panose="02070309020205020404" pitchFamily="49" charset="0"/>
              </a:rPr>
              <a:t> </a:t>
            </a:r>
          </a:p>
          <a:p>
            <a:pPr marL="0" marR="0">
              <a:lnSpc>
                <a:spcPct val="107000"/>
              </a:lnSpc>
              <a:spcBef>
                <a:spcPts val="0"/>
              </a:spcBef>
              <a:spcAft>
                <a:spcPts val="0"/>
              </a:spcAft>
            </a:pPr>
            <a:r>
              <a:rPr lang="en-US" sz="1200" dirty="0">
                <a:solidFill>
                  <a:srgbClr val="3C763D"/>
                </a:solidFill>
                <a:latin typeface="Courier New" panose="02070309020205020404" pitchFamily="49" charset="0"/>
              </a:rPr>
              <a:t>%number of iterations</a:t>
            </a:r>
          </a:p>
          <a:p>
            <a:endParaRPr lang="en-US" sz="1200" dirty="0">
              <a:latin typeface="LMRoman9-Regular"/>
              <a:ea typeface="DengXian" panose="02010600030101010101" pitchFamily="2" charset="-122"/>
              <a:cs typeface="Times New Roman" panose="02020603050405020304" pitchFamily="18" charset="0"/>
            </a:endParaRPr>
          </a:p>
          <a:p>
            <a:r>
              <a:rPr lang="pt-BR" sz="1200" b="0" i="0" u="none" strike="noStrike" baseline="0" dirty="0">
                <a:latin typeface="LMRoman9-Regular"/>
              </a:rPr>
              <a:t>iteration = 0;</a:t>
            </a:r>
            <a:endParaRPr lang="en-US" sz="1200" b="0" i="0" u="none" strike="noStrike" baseline="0" dirty="0">
              <a:solidFill>
                <a:srgbClr val="3C763D"/>
              </a:solidFill>
              <a:latin typeface="Courier New" panose="02070309020205020404" pitchFamily="49" charset="0"/>
            </a:endParaRPr>
          </a:p>
          <a:p>
            <a:pPr marL="0" marR="0">
              <a:lnSpc>
                <a:spcPct val="107000"/>
              </a:lnSpc>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0A16D741-6477-40DB-8E6B-51FDCC1B4424}"/>
              </a:ext>
            </a:extLst>
          </p:cNvPr>
          <p:cNvSpPr txBox="1"/>
          <p:nvPr/>
        </p:nvSpPr>
        <p:spPr>
          <a:xfrm>
            <a:off x="4572000" y="766465"/>
            <a:ext cx="4572000" cy="6186309"/>
          </a:xfrm>
          <a:prstGeom prst="rect">
            <a:avLst/>
          </a:prstGeom>
          <a:noFill/>
        </p:spPr>
        <p:txBody>
          <a:bodyPr wrap="square">
            <a:spAutoFit/>
          </a:bodyPr>
          <a:lstStyle/>
          <a:p>
            <a:r>
              <a:rPr lang="en-US" sz="1200" b="0" i="0" u="none" strike="noStrike" baseline="0" dirty="0">
                <a:solidFill>
                  <a:srgbClr val="0000FF"/>
                </a:solidFill>
                <a:latin typeface="Courier New" panose="02070309020205020404" pitchFamily="49" charset="0"/>
              </a:rPr>
              <a:t>while</a:t>
            </a:r>
            <a:r>
              <a:rPr lang="en-US" sz="1200" b="0" i="0" u="none" strike="noStrike" baseline="0" dirty="0">
                <a:solidFill>
                  <a:srgbClr val="000000"/>
                </a:solidFill>
                <a:latin typeface="Courier New" panose="02070309020205020404" pitchFamily="49" charset="0"/>
              </a:rPr>
              <a:t>(eps&lt;</a:t>
            </a:r>
            <a:r>
              <a:rPr lang="en-US" sz="1200" b="0" i="0" u="none" strike="noStrike" baseline="0" dirty="0" err="1">
                <a:solidFill>
                  <a:srgbClr val="000000"/>
                </a:solidFill>
                <a:latin typeface="Courier New" panose="02070309020205020404" pitchFamily="49" charset="0"/>
              </a:rPr>
              <a:t>epsObtained</a:t>
            </a:r>
            <a:r>
              <a:rPr lang="en-US" sz="1200" b="0" i="0" u="none" strike="noStrike" baseline="0" dirty="0">
                <a:solidFill>
                  <a:srgbClr val="000000"/>
                </a:solidFill>
                <a:latin typeface="Courier New" panose="02070309020205020404" pitchFamily="49" charset="0"/>
              </a:rPr>
              <a:t>)</a:t>
            </a:r>
          </a:p>
          <a:p>
            <a:r>
              <a:rPr lang="en-US" sz="1200" b="0" i="0" u="none" strike="noStrike" baseline="0" dirty="0">
                <a:solidFill>
                  <a:srgbClr val="000000"/>
                </a:solidFill>
                <a:latin typeface="Courier New" panose="02070309020205020404" pitchFamily="49" charset="0"/>
              </a:rPr>
              <a:t> </a:t>
            </a:r>
          </a:p>
          <a:p>
            <a:r>
              <a:rPr lang="en-US" sz="1200" b="0" i="0" u="none" strike="noStrike" baseline="0" dirty="0">
                <a:solidFill>
                  <a:srgbClr val="3C763D"/>
                </a:solidFill>
                <a:latin typeface="Courier New" panose="02070309020205020404" pitchFamily="49" charset="0"/>
              </a:rPr>
              <a:t>%in A and B substitute variables in X with first length(X) values in </a:t>
            </a:r>
            <a:r>
              <a:rPr lang="en-US" sz="1200" b="0" i="0" u="none" strike="noStrike" baseline="0" dirty="0" err="1">
                <a:solidFill>
                  <a:srgbClr val="3C763D"/>
                </a:solidFill>
                <a:latin typeface="Courier New" panose="02070309020205020404" pitchFamily="49" charset="0"/>
              </a:rPr>
              <a:t>Xlambda</a:t>
            </a:r>
            <a:endParaRPr lang="en-US" sz="1200" b="0" i="0" u="none" strike="noStrike" baseline="0" dirty="0">
              <a:solidFill>
                <a:srgbClr val="3C763D"/>
              </a:solidFill>
              <a:latin typeface="Courier New" panose="02070309020205020404" pitchFamily="49" charset="0"/>
            </a:endParaRPr>
          </a:p>
          <a:p>
            <a:r>
              <a:rPr lang="en-US" sz="1200" b="0" i="0" u="none" strike="noStrike" baseline="0" dirty="0">
                <a:solidFill>
                  <a:srgbClr val="3C763D"/>
                </a:solidFill>
                <a:latin typeface="Courier New" panose="02070309020205020404" pitchFamily="49" charset="0"/>
              </a:rPr>
              <a:t> </a:t>
            </a:r>
          </a:p>
          <a:p>
            <a:r>
              <a:rPr lang="en-US" sz="1200" b="0" i="0" u="none" strike="noStrike" baseline="0" dirty="0">
                <a:solidFill>
                  <a:srgbClr val="000000"/>
                </a:solidFill>
                <a:latin typeface="Courier New" panose="02070309020205020404" pitchFamily="49" charset="0"/>
              </a:rPr>
              <a:t>AN=subs(</a:t>
            </a:r>
            <a:r>
              <a:rPr lang="en-US" sz="1200" b="0" i="0" u="none" strike="noStrike" baseline="0" dirty="0" err="1">
                <a:solidFill>
                  <a:srgbClr val="000000"/>
                </a:solidFill>
                <a:latin typeface="Courier New" panose="02070309020205020404" pitchFamily="49" charset="0"/>
              </a:rPr>
              <a:t>A,X,Xlambda</a:t>
            </a:r>
            <a:r>
              <a:rPr lang="en-US" sz="1200" b="0" i="0" u="none" strike="noStrike" baseline="0" dirty="0">
                <a:solidFill>
                  <a:srgbClr val="000000"/>
                </a:solidFill>
                <a:latin typeface="Courier New" panose="02070309020205020404" pitchFamily="49" charset="0"/>
              </a:rPr>
              <a:t>(1:length(X)));</a:t>
            </a:r>
          </a:p>
          <a:p>
            <a:r>
              <a:rPr lang="en-US" sz="1200" b="0" i="0" u="none" strike="noStrike" baseline="0" dirty="0">
                <a:solidFill>
                  <a:srgbClr val="000000"/>
                </a:solidFill>
                <a:latin typeface="Courier New" panose="02070309020205020404" pitchFamily="49" charset="0"/>
              </a:rPr>
              <a:t>BN=subs(</a:t>
            </a:r>
            <a:r>
              <a:rPr lang="en-US" sz="1200" b="0" i="0" u="none" strike="noStrike" baseline="0" dirty="0" err="1">
                <a:solidFill>
                  <a:srgbClr val="000000"/>
                </a:solidFill>
                <a:latin typeface="Courier New" panose="02070309020205020404" pitchFamily="49" charset="0"/>
              </a:rPr>
              <a:t>B,X,Xlambda</a:t>
            </a:r>
            <a:r>
              <a:rPr lang="en-US" sz="1200" b="0" i="0" u="none" strike="noStrike" baseline="0" dirty="0">
                <a:solidFill>
                  <a:srgbClr val="000000"/>
                </a:solidFill>
                <a:latin typeface="Courier New" panose="02070309020205020404" pitchFamily="49" charset="0"/>
              </a:rPr>
              <a:t>(1:length(X)));</a:t>
            </a:r>
          </a:p>
          <a:p>
            <a:r>
              <a:rPr lang="en-US" sz="1200" b="0" i="0" u="none" strike="noStrike" baseline="0" dirty="0">
                <a:solidFill>
                  <a:srgbClr val="000000"/>
                </a:solidFill>
                <a:latin typeface="Courier New" panose="02070309020205020404" pitchFamily="49" charset="0"/>
              </a:rPr>
              <a:t> </a:t>
            </a:r>
          </a:p>
          <a:p>
            <a:r>
              <a:rPr lang="en-US" sz="1200" b="0" i="0" u="none" strike="noStrike" baseline="0" dirty="0">
                <a:solidFill>
                  <a:srgbClr val="3C763D"/>
                </a:solidFill>
                <a:latin typeface="Courier New" panose="02070309020205020404" pitchFamily="49" charset="0"/>
              </a:rPr>
              <a:t>% calculation of numbers</a:t>
            </a:r>
          </a:p>
          <a:p>
            <a:r>
              <a:rPr lang="en-US" sz="1200" b="0" i="0" u="none" strike="noStrike" baseline="0" dirty="0">
                <a:solidFill>
                  <a:srgbClr val="000000"/>
                </a:solidFill>
                <a:latin typeface="Courier New" panose="02070309020205020404" pitchFamily="49" charset="0"/>
              </a:rPr>
              <a:t>ANE=eval(AN);</a:t>
            </a:r>
          </a:p>
          <a:p>
            <a:r>
              <a:rPr lang="en-US" sz="1200" b="0" i="0" u="none" strike="noStrike" baseline="0" dirty="0">
                <a:solidFill>
                  <a:srgbClr val="000000"/>
                </a:solidFill>
                <a:latin typeface="Courier New" panose="02070309020205020404" pitchFamily="49" charset="0"/>
              </a:rPr>
              <a:t>BNE=eval(BN);</a:t>
            </a:r>
          </a:p>
          <a:p>
            <a:r>
              <a:rPr lang="en-US" sz="1200" b="0" i="0" u="none" strike="noStrike" baseline="0" dirty="0">
                <a:solidFill>
                  <a:srgbClr val="000000"/>
                </a:solidFill>
                <a:latin typeface="Courier New" panose="02070309020205020404" pitchFamily="49" charset="0"/>
              </a:rPr>
              <a:t> </a:t>
            </a:r>
          </a:p>
          <a:p>
            <a:r>
              <a:rPr lang="en-US" sz="1200" b="0" i="0" u="none" strike="noStrike" baseline="0" dirty="0">
                <a:solidFill>
                  <a:srgbClr val="3C763D"/>
                </a:solidFill>
                <a:latin typeface="Courier New" panose="02070309020205020404" pitchFamily="49" charset="0"/>
              </a:rPr>
              <a:t>% check convergence for constraints</a:t>
            </a:r>
          </a:p>
          <a:p>
            <a:r>
              <a:rPr lang="en-US" sz="1200" b="0" i="0" u="none" strike="noStrike" baseline="0" dirty="0" err="1">
                <a:solidFill>
                  <a:srgbClr val="000000"/>
                </a:solidFill>
                <a:latin typeface="Courier New" panose="02070309020205020404" pitchFamily="49" charset="0"/>
              </a:rPr>
              <a:t>absB</a:t>
            </a:r>
            <a:r>
              <a:rPr lang="en-US" sz="1200" b="0" i="0" u="none" strike="noStrike" baseline="0" dirty="0">
                <a:solidFill>
                  <a:srgbClr val="000000"/>
                </a:solidFill>
                <a:latin typeface="Courier New" panose="02070309020205020404" pitchFamily="49" charset="0"/>
              </a:rPr>
              <a:t>=abs(BNE(length(X)+1:length(BNE)));</a:t>
            </a:r>
          </a:p>
          <a:p>
            <a:r>
              <a:rPr lang="en-US" sz="1200" b="0" i="0" u="none" strike="noStrike" baseline="0" dirty="0" err="1">
                <a:solidFill>
                  <a:srgbClr val="000000"/>
                </a:solidFill>
                <a:latin typeface="Courier New" panose="02070309020205020404" pitchFamily="49" charset="0"/>
              </a:rPr>
              <a:t>epsObtained</a:t>
            </a:r>
            <a:r>
              <a:rPr lang="en-US" sz="1200" b="0" i="0" u="none" strike="noStrike" baseline="0" dirty="0">
                <a:solidFill>
                  <a:srgbClr val="000000"/>
                </a:solidFill>
                <a:latin typeface="Courier New" panose="02070309020205020404" pitchFamily="49" charset="0"/>
              </a:rPr>
              <a:t>=max(</a:t>
            </a:r>
            <a:r>
              <a:rPr lang="en-US" sz="1200" b="0" i="0" u="none" strike="noStrike" baseline="0" dirty="0" err="1">
                <a:solidFill>
                  <a:srgbClr val="000000"/>
                </a:solidFill>
                <a:latin typeface="Courier New" panose="02070309020205020404" pitchFamily="49" charset="0"/>
              </a:rPr>
              <a:t>absB</a:t>
            </a:r>
            <a:r>
              <a:rPr lang="en-US" sz="1200" b="0" i="0" u="none" strike="noStrike" baseline="0" dirty="0">
                <a:solidFill>
                  <a:srgbClr val="000000"/>
                </a:solidFill>
                <a:latin typeface="Courier New" panose="02070309020205020404" pitchFamily="49" charset="0"/>
              </a:rPr>
              <a:t>);</a:t>
            </a:r>
          </a:p>
          <a:p>
            <a:r>
              <a:rPr lang="en-US" sz="1200" b="0" i="0" u="none" strike="noStrike" baseline="0" dirty="0">
                <a:solidFill>
                  <a:srgbClr val="000000"/>
                </a:solidFill>
                <a:latin typeface="Courier New" panose="02070309020205020404" pitchFamily="49" charset="0"/>
              </a:rPr>
              <a:t> </a:t>
            </a:r>
          </a:p>
          <a:p>
            <a:r>
              <a:rPr lang="en-US" sz="1200" b="0" i="0" u="none" strike="noStrike" baseline="0" dirty="0">
                <a:solidFill>
                  <a:srgbClr val="3C763D"/>
                </a:solidFill>
                <a:latin typeface="Courier New" panose="02070309020205020404" pitchFamily="49" charset="0"/>
              </a:rPr>
              <a:t>%calculation of </a:t>
            </a:r>
            <a:r>
              <a:rPr lang="en-US" sz="1200" b="0" i="0" u="none" strike="noStrike" baseline="0" dirty="0" err="1">
                <a:solidFill>
                  <a:srgbClr val="3C763D"/>
                </a:solidFill>
                <a:latin typeface="Courier New" panose="02070309020205020404" pitchFamily="49" charset="0"/>
              </a:rPr>
              <a:t>dX</a:t>
            </a:r>
            <a:r>
              <a:rPr lang="en-US" sz="1200" b="0" i="0" u="none" strike="noStrike" baseline="0" dirty="0">
                <a:solidFill>
                  <a:srgbClr val="3C763D"/>
                </a:solidFill>
                <a:latin typeface="Courier New" panose="02070309020205020404" pitchFamily="49" charset="0"/>
              </a:rPr>
              <a:t>=inv(A)_B</a:t>
            </a:r>
          </a:p>
          <a:p>
            <a:r>
              <a:rPr lang="en-US" sz="1200" b="0" i="0" u="none" strike="noStrike" baseline="0" dirty="0" err="1">
                <a:solidFill>
                  <a:srgbClr val="000000"/>
                </a:solidFill>
                <a:latin typeface="Courier New" panose="02070309020205020404" pitchFamily="49" charset="0"/>
              </a:rPr>
              <a:t>dX</a:t>
            </a:r>
            <a:r>
              <a:rPr lang="en-US" sz="1200" b="0" i="0" u="none" strike="noStrike" baseline="0" dirty="0">
                <a:solidFill>
                  <a:srgbClr val="000000"/>
                </a:solidFill>
                <a:latin typeface="Courier New" panose="02070309020205020404" pitchFamily="49" charset="0"/>
              </a:rPr>
              <a:t>=inv(ANE)</a:t>
            </a:r>
            <a:r>
              <a:rPr lang="en-US" sz="1200" b="0" i="0" u="none" strike="noStrike" baseline="0" dirty="0">
                <a:solidFill>
                  <a:srgbClr val="FF0000"/>
                </a:solidFill>
                <a:latin typeface="Courier New" panose="02070309020205020404" pitchFamily="49" charset="0"/>
              </a:rPr>
              <a:t>_</a:t>
            </a:r>
            <a:r>
              <a:rPr lang="en-US" sz="1200" b="0" i="0" u="none" strike="noStrike" baseline="0" dirty="0">
                <a:solidFill>
                  <a:srgbClr val="000000"/>
                </a:solidFill>
                <a:latin typeface="Courier New" panose="02070309020205020404" pitchFamily="49" charset="0"/>
              </a:rPr>
              <a:t>BNE;</a:t>
            </a:r>
          </a:p>
          <a:p>
            <a:r>
              <a:rPr lang="en-US" sz="1200" b="0" i="0" u="none" strike="noStrike" baseline="0" dirty="0">
                <a:solidFill>
                  <a:srgbClr val="000000"/>
                </a:solidFill>
                <a:latin typeface="Courier New" panose="02070309020205020404" pitchFamily="49" charset="0"/>
              </a:rPr>
              <a:t> </a:t>
            </a:r>
          </a:p>
          <a:p>
            <a:r>
              <a:rPr lang="en-US" sz="1200" b="0" i="0" u="none" strike="noStrike" baseline="0" dirty="0">
                <a:solidFill>
                  <a:srgbClr val="3C763D"/>
                </a:solidFill>
                <a:latin typeface="Courier New" panose="02070309020205020404" pitchFamily="49" charset="0"/>
              </a:rPr>
              <a:t>%update new values X(k+1)=X(k)+</a:t>
            </a:r>
            <a:r>
              <a:rPr lang="en-US" sz="1200" b="0" i="0" u="none" strike="noStrike" baseline="0" dirty="0" err="1">
                <a:solidFill>
                  <a:srgbClr val="3C763D"/>
                </a:solidFill>
                <a:latin typeface="Courier New" panose="02070309020205020404" pitchFamily="49" charset="0"/>
              </a:rPr>
              <a:t>dX</a:t>
            </a:r>
            <a:r>
              <a:rPr lang="en-US" sz="1200" b="0" i="0" u="none" strike="noStrike" baseline="0" dirty="0">
                <a:solidFill>
                  <a:srgbClr val="3C763D"/>
                </a:solidFill>
                <a:latin typeface="Courier New" panose="02070309020205020404" pitchFamily="49" charset="0"/>
              </a:rPr>
              <a:t> (update just </a:t>
            </a:r>
            <a:r>
              <a:rPr lang="en-US" sz="1200" b="0" i="0" u="none" strike="noStrike" baseline="0" dirty="0" err="1">
                <a:solidFill>
                  <a:srgbClr val="3C763D"/>
                </a:solidFill>
                <a:latin typeface="Courier New" panose="02070309020205020404" pitchFamily="49" charset="0"/>
              </a:rPr>
              <a:t>variables,not</a:t>
            </a:r>
            <a:r>
              <a:rPr lang="en-US" sz="1200" b="0" i="0" u="none" strike="noStrike" baseline="0" dirty="0">
                <a:solidFill>
                  <a:srgbClr val="3C763D"/>
                </a:solidFill>
                <a:latin typeface="Courier New" panose="02070309020205020404" pitchFamily="49" charset="0"/>
              </a:rPr>
              <a:t> lambda)</a:t>
            </a:r>
          </a:p>
          <a:p>
            <a:r>
              <a:rPr lang="en-US" sz="1200" b="0" i="0" u="none" strike="noStrike" baseline="0" dirty="0" err="1">
                <a:solidFill>
                  <a:srgbClr val="000000"/>
                </a:solidFill>
                <a:latin typeface="Courier New" panose="02070309020205020404" pitchFamily="49" charset="0"/>
              </a:rPr>
              <a:t>Xlambda</a:t>
            </a:r>
            <a:r>
              <a:rPr lang="en-US" sz="1200" b="0" i="0" u="none" strike="noStrike" baseline="0" dirty="0">
                <a:solidFill>
                  <a:srgbClr val="000000"/>
                </a:solidFill>
                <a:latin typeface="Courier New" panose="02070309020205020404" pitchFamily="49" charset="0"/>
              </a:rPr>
              <a:t>=</a:t>
            </a:r>
            <a:r>
              <a:rPr lang="en-US" sz="1200" b="0" i="0" u="none" strike="noStrike" baseline="0" dirty="0" err="1">
                <a:solidFill>
                  <a:srgbClr val="000000"/>
                </a:solidFill>
                <a:latin typeface="Courier New" panose="02070309020205020404" pitchFamily="49" charset="0"/>
              </a:rPr>
              <a:t>Xlambda</a:t>
            </a:r>
            <a:r>
              <a:rPr lang="en-US" sz="1200" b="0" i="0" u="none" strike="noStrike" baseline="0" dirty="0">
                <a:solidFill>
                  <a:srgbClr val="000000"/>
                </a:solidFill>
                <a:latin typeface="Courier New" panose="02070309020205020404" pitchFamily="49" charset="0"/>
              </a:rPr>
              <a:t>(1:length(X))'+</a:t>
            </a:r>
            <a:r>
              <a:rPr lang="en-US" sz="1200" b="0" i="0" u="none" strike="noStrike" baseline="0" dirty="0" err="1">
                <a:solidFill>
                  <a:srgbClr val="000000"/>
                </a:solidFill>
                <a:latin typeface="Courier New" panose="02070309020205020404" pitchFamily="49" charset="0"/>
              </a:rPr>
              <a:t>dX</a:t>
            </a:r>
            <a:r>
              <a:rPr lang="en-US" sz="1200" b="0" i="0" u="none" strike="noStrike" baseline="0" dirty="0">
                <a:solidFill>
                  <a:srgbClr val="000000"/>
                </a:solidFill>
                <a:latin typeface="Courier New" panose="02070309020205020404" pitchFamily="49" charset="0"/>
              </a:rPr>
              <a:t>(1:length(X));</a:t>
            </a:r>
          </a:p>
          <a:p>
            <a:r>
              <a:rPr lang="en-US" sz="1200" b="0" i="0" u="none" strike="noStrike" baseline="0" dirty="0" err="1">
                <a:solidFill>
                  <a:srgbClr val="000000"/>
                </a:solidFill>
                <a:latin typeface="Courier New" panose="02070309020205020404" pitchFamily="49" charset="0"/>
              </a:rPr>
              <a:t>Xlambda</a:t>
            </a:r>
            <a:r>
              <a:rPr lang="en-US" sz="1200" b="0" i="0" u="none" strike="noStrike" baseline="0" dirty="0">
                <a:solidFill>
                  <a:srgbClr val="000000"/>
                </a:solidFill>
                <a:latin typeface="Courier New" panose="02070309020205020404" pitchFamily="49" charset="0"/>
              </a:rPr>
              <a:t>=</a:t>
            </a:r>
            <a:r>
              <a:rPr lang="en-US" sz="1200" b="0" i="0" u="none" strike="noStrike" baseline="0" dirty="0" err="1">
                <a:solidFill>
                  <a:srgbClr val="000000"/>
                </a:solidFill>
                <a:latin typeface="Courier New" panose="02070309020205020404" pitchFamily="49" charset="0"/>
              </a:rPr>
              <a:t>Xlambda</a:t>
            </a:r>
            <a:r>
              <a:rPr lang="en-US" sz="1200" b="0" i="0" u="none" strike="noStrike" baseline="0" dirty="0">
                <a:solidFill>
                  <a:srgbClr val="000000"/>
                </a:solidFill>
                <a:latin typeface="Courier New" panose="02070309020205020404" pitchFamily="49" charset="0"/>
              </a:rPr>
              <a:t>';</a:t>
            </a:r>
          </a:p>
          <a:p>
            <a:r>
              <a:rPr lang="en-US" sz="1200" b="0" i="0" u="none" strike="noStrike" baseline="0" dirty="0">
                <a:solidFill>
                  <a:srgbClr val="000000"/>
                </a:solidFill>
                <a:latin typeface="Courier New" panose="02070309020205020404" pitchFamily="49" charset="0"/>
              </a:rPr>
              <a:t>iteration=iteration+1; </a:t>
            </a:r>
            <a:r>
              <a:rPr lang="en-US" sz="1200" dirty="0">
                <a:solidFill>
                  <a:srgbClr val="3C763D"/>
                </a:solidFill>
                <a:latin typeface="Courier New" panose="02070309020205020404" pitchFamily="49" charset="0"/>
              </a:rPr>
              <a:t>% number of iterations</a:t>
            </a:r>
          </a:p>
          <a:p>
            <a:r>
              <a:rPr lang="en-US" sz="1200" b="0" i="0" u="none" strike="noStrike" baseline="0" dirty="0">
                <a:solidFill>
                  <a:srgbClr val="0000FF"/>
                </a:solidFill>
                <a:latin typeface="Courier New" panose="02070309020205020404" pitchFamily="49" charset="0"/>
              </a:rPr>
              <a:t>end</a:t>
            </a:r>
          </a:p>
          <a:p>
            <a:r>
              <a:rPr lang="en-US" sz="1200" b="0" i="0" u="none" strike="noStrike" baseline="0" dirty="0">
                <a:solidFill>
                  <a:srgbClr val="0000FF"/>
                </a:solidFill>
                <a:latin typeface="Courier New" panose="02070309020205020404" pitchFamily="49" charset="0"/>
              </a:rPr>
              <a:t> </a:t>
            </a:r>
          </a:p>
          <a:p>
            <a:r>
              <a:rPr lang="en-US" sz="1200" b="0" i="0" u="none" strike="noStrike" baseline="0" dirty="0">
                <a:solidFill>
                  <a:srgbClr val="0000FF"/>
                </a:solidFill>
                <a:latin typeface="Courier New" panose="02070309020205020404" pitchFamily="49" charset="0"/>
              </a:rPr>
              <a:t> </a:t>
            </a:r>
          </a:p>
          <a:p>
            <a:r>
              <a:rPr lang="en-US" sz="1200" b="0" i="0" u="none" strike="noStrike" baseline="0" dirty="0">
                <a:solidFill>
                  <a:srgbClr val="0000FF"/>
                </a:solidFill>
                <a:latin typeface="Courier New" panose="02070309020205020404" pitchFamily="49" charset="0"/>
              </a:rPr>
              <a:t> </a:t>
            </a:r>
          </a:p>
          <a:p>
            <a:r>
              <a:rPr lang="en-US" sz="1200" b="0" i="0" u="none" strike="noStrike" baseline="0" dirty="0">
                <a:solidFill>
                  <a:srgbClr val="0000FF"/>
                </a:solidFill>
                <a:latin typeface="Courier New" panose="02070309020205020404" pitchFamily="49" charset="0"/>
              </a:rPr>
              <a:t> </a:t>
            </a:r>
          </a:p>
          <a:p>
            <a:r>
              <a:rPr lang="en-US" sz="1200" b="0" i="0" u="none" strike="noStrike" baseline="0" dirty="0">
                <a:solidFill>
                  <a:srgbClr val="0000FF"/>
                </a:solidFill>
                <a:latin typeface="Courier New" panose="02070309020205020404" pitchFamily="49" charset="0"/>
              </a:rPr>
              <a:t> </a:t>
            </a:r>
          </a:p>
          <a:p>
            <a:endParaRPr lang="en-US" sz="3600" b="0" i="0" u="none" strike="noStrike" baseline="0" dirty="0"/>
          </a:p>
        </p:txBody>
      </p:sp>
      <p:sp>
        <p:nvSpPr>
          <p:cNvPr id="8" name="TextBox 7">
            <a:extLst>
              <a:ext uri="{FF2B5EF4-FFF2-40B4-BE49-F238E27FC236}">
                <a16:creationId xmlns:a16="http://schemas.microsoft.com/office/drawing/2014/main" id="{D4E955DC-A98C-4F82-B14D-502F3E287BC8}"/>
              </a:ext>
            </a:extLst>
          </p:cNvPr>
          <p:cNvSpPr txBox="1"/>
          <p:nvPr/>
        </p:nvSpPr>
        <p:spPr>
          <a:xfrm>
            <a:off x="209550" y="3308680"/>
            <a:ext cx="4572000" cy="461665"/>
          </a:xfrm>
          <a:prstGeom prst="rect">
            <a:avLst/>
          </a:prstGeom>
          <a:noFill/>
        </p:spPr>
        <p:txBody>
          <a:bodyPr wrap="square">
            <a:spAutoFit/>
          </a:bodyPr>
          <a:lstStyle/>
          <a:p>
            <a:r>
              <a:rPr lang="en-US" sz="2400" b="0" i="0" u="none" strike="noStrike" baseline="0" dirty="0">
                <a:latin typeface="Times" panose="02020603050405020304" pitchFamily="18" charset="0"/>
                <a:cs typeface="Times" panose="02020603050405020304" pitchFamily="18" charset="0"/>
              </a:rPr>
              <a:t>Display Results</a:t>
            </a:r>
            <a:endParaRPr lang="en-US" dirty="0">
              <a:latin typeface="Times" panose="02020603050405020304" pitchFamily="18" charset="0"/>
              <a:cs typeface="Times" panose="02020603050405020304" pitchFamily="18" charset="0"/>
            </a:endParaRPr>
          </a:p>
        </p:txBody>
      </p:sp>
      <p:cxnSp>
        <p:nvCxnSpPr>
          <p:cNvPr id="10" name="Straight Arrow Connector 9">
            <a:extLst>
              <a:ext uri="{FF2B5EF4-FFF2-40B4-BE49-F238E27FC236}">
                <a16:creationId xmlns:a16="http://schemas.microsoft.com/office/drawing/2014/main" id="{2099F410-8FA1-4E57-AAC9-ED8BE7692BB7}"/>
              </a:ext>
            </a:extLst>
          </p:cNvPr>
          <p:cNvCxnSpPr/>
          <p:nvPr/>
        </p:nvCxnSpPr>
        <p:spPr bwMode="auto">
          <a:xfrm>
            <a:off x="3124200" y="2133600"/>
            <a:ext cx="1143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E8205E8B-7DF8-43AB-ABD4-1C9FF42E4B35}"/>
              </a:ext>
            </a:extLst>
          </p:cNvPr>
          <p:cNvSpPr txBox="1"/>
          <p:nvPr/>
        </p:nvSpPr>
        <p:spPr>
          <a:xfrm>
            <a:off x="228600" y="4585756"/>
            <a:ext cx="2247900" cy="676467"/>
          </a:xfrm>
          <a:prstGeom prst="rect">
            <a:avLst/>
          </a:prstGeom>
          <a:noFill/>
        </p:spPr>
        <p:txBody>
          <a:bodyPr wrap="square">
            <a:spAutoFit/>
          </a:bodyPr>
          <a:lstStyle/>
          <a:p>
            <a:pPr marL="0" marR="0">
              <a:lnSpc>
                <a:spcPct val="107000"/>
              </a:lnSpc>
              <a:spcBef>
                <a:spcPts val="0"/>
              </a:spcBef>
              <a:spcAft>
                <a:spcPts val="0"/>
              </a:spcAft>
            </a:pPr>
            <a:r>
              <a:rPr lang="en-US" sz="1200" dirty="0">
                <a:effectLst/>
                <a:latin typeface="LMRoman9-Regular"/>
                <a:ea typeface="DengXian" panose="02010600030101010101" pitchFamily="2" charset="-122"/>
                <a:cs typeface="LMRoman9-Regular"/>
              </a:rPr>
              <a:t>iteration</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200" dirty="0" err="1">
                <a:effectLst/>
                <a:latin typeface="LMRoman9-Regular"/>
                <a:ea typeface="DengXian" panose="02010600030101010101" pitchFamily="2" charset="-122"/>
                <a:cs typeface="LMRoman9-Regular"/>
              </a:rPr>
              <a:t>epsObtained</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200" dirty="0" err="1">
                <a:effectLst/>
                <a:latin typeface="LMRoman9-Regular"/>
                <a:ea typeface="DengXian" panose="02010600030101010101" pitchFamily="2" charset="-122"/>
                <a:cs typeface="LMRoman9-Regular"/>
              </a:rPr>
              <a:t>Xlambda</a:t>
            </a:r>
            <a:r>
              <a:rPr lang="en-US" sz="1200" dirty="0">
                <a:effectLst/>
                <a:latin typeface="LMRoman9-Regular"/>
                <a:ea typeface="DengXian" panose="02010600030101010101" pitchFamily="2" charset="-122"/>
                <a:cs typeface="LMRoman9-Regular"/>
              </a:rPr>
              <a:t>(1:length(X))’</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13" name="TextBox 12">
            <a:extLst>
              <a:ext uri="{FF2B5EF4-FFF2-40B4-BE49-F238E27FC236}">
                <a16:creationId xmlns:a16="http://schemas.microsoft.com/office/drawing/2014/main" id="{1CE163CF-336D-4ACA-9CC1-E77422F029EF}"/>
              </a:ext>
            </a:extLst>
          </p:cNvPr>
          <p:cNvSpPr txBox="1"/>
          <p:nvPr/>
        </p:nvSpPr>
        <p:spPr>
          <a:xfrm>
            <a:off x="219075" y="3906375"/>
            <a:ext cx="3743325" cy="1200329"/>
          </a:xfrm>
          <a:prstGeom prst="rect">
            <a:avLst/>
          </a:prstGeom>
          <a:noFill/>
        </p:spPr>
        <p:txBody>
          <a:bodyPr wrap="square">
            <a:spAutoFit/>
          </a:bodyPr>
          <a:lstStyle/>
          <a:p>
            <a:r>
              <a:rPr lang="en-US" sz="1200" b="0" i="0" u="none" strike="noStrike" baseline="0" dirty="0">
                <a:solidFill>
                  <a:srgbClr val="3C763D"/>
                </a:solidFill>
                <a:latin typeface="Courier New" panose="02070309020205020404" pitchFamily="49" charset="0"/>
              </a:rPr>
              <a:t>%This will display total number of iterations, achieved tolerance and estimated state vector values.</a:t>
            </a:r>
          </a:p>
          <a:p>
            <a:endParaRPr lang="en-US" sz="3600" b="0" i="0" u="none" strike="noStrike" baseline="0" dirty="0"/>
          </a:p>
        </p:txBody>
      </p:sp>
    </p:spTree>
    <p:extLst>
      <p:ext uri="{BB962C8B-B14F-4D97-AF65-F5344CB8AC3E}">
        <p14:creationId xmlns:p14="http://schemas.microsoft.com/office/powerpoint/2010/main" val="36509593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57250"/>
            <a:ext cx="9144000" cy="5143500"/>
          </a:xfrm>
          <a:prstGeom prst="rect">
            <a:avLst/>
          </a:prstGeom>
        </p:spPr>
      </p:pic>
      <p:sp>
        <p:nvSpPr>
          <p:cNvPr id="12" name="Rectangle 11"/>
          <p:cNvSpPr/>
          <p:nvPr/>
        </p:nvSpPr>
        <p:spPr bwMode="auto">
          <a:xfrm>
            <a:off x="0" y="0"/>
            <a:ext cx="9144000" cy="6007025"/>
          </a:xfrm>
          <a:prstGeom prst="rect">
            <a:avLst/>
          </a:prstGeom>
          <a:solidFill>
            <a:srgbClr val="C8102E">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C8102E"/>
              </a:solidFill>
            </a:endParaRPr>
          </a:p>
        </p:txBody>
      </p:sp>
      <p:cxnSp>
        <p:nvCxnSpPr>
          <p:cNvPr id="49" name="Straight Connector 48"/>
          <p:cNvCxnSpPr/>
          <p:nvPr/>
        </p:nvCxnSpPr>
        <p:spPr bwMode="auto">
          <a:xfrm>
            <a:off x="0" y="4368800"/>
            <a:ext cx="9144000" cy="0"/>
          </a:xfrm>
          <a:prstGeom prst="line">
            <a:avLst/>
          </a:prstGeom>
          <a:solidFill>
            <a:schemeClr val="accent1"/>
          </a:solidFill>
          <a:ln w="9525" cap="flat" cmpd="sng" algn="ctr">
            <a:solidFill>
              <a:srgbClr val="F1BE48">
                <a:alpha val="80000"/>
              </a:srgbClr>
            </a:solidFill>
            <a:prstDash val="solid"/>
            <a:round/>
            <a:headEnd type="none" w="med" len="med"/>
            <a:tailEnd type="none" w="med" len="med"/>
          </a:ln>
          <a:effectLst/>
        </p:spPr>
      </p:cxnSp>
      <p:sp>
        <p:nvSpPr>
          <p:cNvPr id="11" name="TextBox 10"/>
          <p:cNvSpPr txBox="1"/>
          <p:nvPr/>
        </p:nvSpPr>
        <p:spPr>
          <a:xfrm>
            <a:off x="914400" y="1079719"/>
            <a:ext cx="7162800" cy="2554545"/>
          </a:xfrm>
          <a:prstGeom prst="rect">
            <a:avLst/>
          </a:prstGeom>
          <a:noFill/>
        </p:spPr>
        <p:txBody>
          <a:bodyPr wrap="square" rtlCol="0" anchor="b" anchorCtr="0">
            <a:spAutoFit/>
          </a:bodyPr>
          <a:lstStyle/>
          <a:p>
            <a:r>
              <a:rPr lang="en-US" sz="4000" dirty="0">
                <a:solidFill>
                  <a:schemeClr val="bg1"/>
                </a:solidFill>
                <a:latin typeface="Univers 57 Condensed" charset="0"/>
                <a:ea typeface="Univers 57 Condensed" charset="0"/>
                <a:cs typeface="Univers 57 Condensed" charset="0"/>
              </a:rPr>
              <a:t>Appendix IV: Branch Current based State Estimation Using WLS and Artificial Neural Network</a:t>
            </a:r>
          </a:p>
          <a:p>
            <a:endParaRPr lang="en-US" sz="4000" dirty="0">
              <a:solidFill>
                <a:schemeClr val="bg1"/>
              </a:solidFill>
              <a:latin typeface="Univers 57 Condensed" charset="0"/>
              <a:ea typeface="Univers 57 Condensed" charset="0"/>
              <a:cs typeface="Univers 57 Condensed" charset="0"/>
            </a:endParaRPr>
          </a:p>
        </p:txBody>
      </p:sp>
      <p:pic>
        <p:nvPicPr>
          <p:cNvPr id="13" name="Picture 12" descr="ISU LEFT white.eps"/>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77000" y="5645966"/>
            <a:ext cx="2396490" cy="197359"/>
          </a:xfrm>
          <a:prstGeom prst="rect">
            <a:avLst/>
          </a:prstGeom>
          <a:noFill/>
          <a:ln w="9525">
            <a:noFill/>
            <a:miter lim="800000"/>
            <a:headEnd/>
            <a:tailEnd/>
          </a:ln>
        </p:spPr>
      </p:pic>
    </p:spTree>
    <p:extLst>
      <p:ext uri="{BB962C8B-B14F-4D97-AF65-F5344CB8AC3E}">
        <p14:creationId xmlns:p14="http://schemas.microsoft.com/office/powerpoint/2010/main" val="25899928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3C5DE1-4425-44DD-A359-D087D4F055B9}"/>
              </a:ext>
            </a:extLst>
          </p:cNvPr>
          <p:cNvSpPr txBox="1"/>
          <p:nvPr/>
        </p:nvSpPr>
        <p:spPr>
          <a:xfrm>
            <a:off x="228600" y="990601"/>
            <a:ext cx="3048000" cy="4555093"/>
          </a:xfrm>
          <a:prstGeom prst="rect">
            <a:avLst/>
          </a:prstGeom>
          <a:noFill/>
        </p:spPr>
        <p:txBody>
          <a:bodyPr wrap="square">
            <a:spAutoFit/>
          </a:bodyPr>
          <a:lstStyle/>
          <a:p>
            <a:r>
              <a:rPr lang="en-US" sz="1000" dirty="0">
                <a:solidFill>
                  <a:srgbClr val="3C763D"/>
                </a:solidFill>
                <a:latin typeface="Courier New" panose="02070309020205020404" pitchFamily="49" charset="0"/>
              </a:rPr>
              <a:t>%load error</a:t>
            </a:r>
          </a:p>
          <a:p>
            <a:r>
              <a:rPr lang="en-US" sz="1000" dirty="0">
                <a:solidFill>
                  <a:srgbClr val="000000"/>
                </a:solidFill>
                <a:latin typeface="Courier New" panose="02070309020205020404" pitchFamily="49" charset="0"/>
              </a:rPr>
              <a:t>w=3;</a:t>
            </a:r>
          </a:p>
          <a:p>
            <a:r>
              <a:rPr lang="en-US" sz="1000" dirty="0" err="1">
                <a:solidFill>
                  <a:srgbClr val="000000"/>
                </a:solidFill>
                <a:latin typeface="Courier New" panose="02070309020205020404" pitchFamily="49" charset="0"/>
              </a:rPr>
              <a:t>P_start</a:t>
            </a:r>
            <a:r>
              <a:rPr lang="en-US" sz="1000" dirty="0">
                <a:solidFill>
                  <a:srgbClr val="000000"/>
                </a:solidFill>
                <a:latin typeface="Courier New" panose="02070309020205020404" pitchFamily="49" charset="0"/>
              </a:rPr>
              <a:t>=[0.2,0.2,0.2,0.2,0.2];</a:t>
            </a:r>
          </a:p>
          <a:p>
            <a:r>
              <a:rPr lang="en-US" sz="1000" dirty="0">
                <a:solidFill>
                  <a:srgbClr val="3C763D"/>
                </a:solidFill>
                <a:latin typeface="Courier New" panose="02070309020205020404" pitchFamily="49" charset="0"/>
              </a:rPr>
              <a:t>%for w = 10:10:60</a:t>
            </a:r>
          </a:p>
          <a:p>
            <a:r>
              <a:rPr lang="en-US" sz="1000" dirty="0" err="1">
                <a:solidFill>
                  <a:srgbClr val="000000"/>
                </a:solidFill>
                <a:latin typeface="Courier New" panose="02070309020205020404" pitchFamily="49" charset="0"/>
              </a:rPr>
              <a:t>test_error_current_real</a:t>
            </a:r>
            <a:r>
              <a:rPr lang="en-US" sz="1000" dirty="0">
                <a:solidFill>
                  <a:srgbClr val="000000"/>
                </a:solidFill>
                <a:latin typeface="Courier New" panose="02070309020205020404" pitchFamily="49" charset="0"/>
              </a:rPr>
              <a:t> = [];</a:t>
            </a:r>
          </a:p>
          <a:p>
            <a:r>
              <a:rPr lang="en-US" sz="1000" dirty="0" err="1">
                <a:solidFill>
                  <a:srgbClr val="000000"/>
                </a:solidFill>
                <a:latin typeface="Courier New" panose="02070309020205020404" pitchFamily="49" charset="0"/>
              </a:rPr>
              <a:t>test_error_current_img</a:t>
            </a:r>
            <a:r>
              <a:rPr lang="en-US" sz="1000" dirty="0">
                <a:solidFill>
                  <a:srgbClr val="000000"/>
                </a:solidFill>
                <a:latin typeface="Courier New" panose="02070309020205020404" pitchFamily="49" charset="0"/>
              </a:rPr>
              <a:t> = [];</a:t>
            </a:r>
          </a:p>
          <a:p>
            <a:r>
              <a:rPr lang="en-US" sz="1000" dirty="0" err="1">
                <a:solidFill>
                  <a:srgbClr val="000000"/>
                </a:solidFill>
                <a:latin typeface="Courier New" panose="02070309020205020404" pitchFamily="49" charset="0"/>
              </a:rPr>
              <a:t>test_error_current_mag</a:t>
            </a:r>
            <a:r>
              <a:rPr lang="en-US" sz="1000" dirty="0">
                <a:solidFill>
                  <a:srgbClr val="000000"/>
                </a:solidFill>
                <a:latin typeface="Courier New" panose="02070309020205020404" pitchFamily="49" charset="0"/>
              </a:rPr>
              <a:t> = [];</a:t>
            </a:r>
          </a:p>
          <a:p>
            <a:r>
              <a:rPr lang="en-US" sz="1000" dirty="0" err="1">
                <a:solidFill>
                  <a:srgbClr val="000000"/>
                </a:solidFill>
                <a:latin typeface="Courier New" panose="02070309020205020404" pitchFamily="49" charset="0"/>
              </a:rPr>
              <a:t>test_error_current_phase</a:t>
            </a:r>
            <a:r>
              <a:rPr lang="en-US" sz="1000" dirty="0">
                <a:solidFill>
                  <a:srgbClr val="000000"/>
                </a:solidFill>
                <a:latin typeface="Courier New" panose="02070309020205020404" pitchFamily="49" charset="0"/>
              </a:rPr>
              <a:t> = [];</a:t>
            </a:r>
          </a:p>
          <a:p>
            <a:r>
              <a:rPr lang="en-US" sz="1000" dirty="0" err="1">
                <a:solidFill>
                  <a:srgbClr val="000000"/>
                </a:solidFill>
                <a:latin typeface="Courier New" panose="02070309020205020404" pitchFamily="49" charset="0"/>
              </a:rPr>
              <a:t>test_error_voltage_mag</a:t>
            </a:r>
            <a:r>
              <a:rPr lang="en-US" sz="1000" dirty="0">
                <a:solidFill>
                  <a:srgbClr val="000000"/>
                </a:solidFill>
                <a:latin typeface="Courier New" panose="02070309020205020404" pitchFamily="49" charset="0"/>
              </a:rPr>
              <a:t> = [];</a:t>
            </a:r>
          </a:p>
          <a:p>
            <a:r>
              <a:rPr lang="en-US" sz="1000" dirty="0" err="1">
                <a:solidFill>
                  <a:srgbClr val="000000"/>
                </a:solidFill>
                <a:latin typeface="Courier New" panose="02070309020205020404" pitchFamily="49" charset="0"/>
              </a:rPr>
              <a:t>test_error_voltage_phase</a:t>
            </a:r>
            <a:r>
              <a:rPr lang="en-US" sz="1000" dirty="0">
                <a:solidFill>
                  <a:srgbClr val="000000"/>
                </a:solidFill>
                <a:latin typeface="Courier New" panose="02070309020205020404" pitchFamily="49" charset="0"/>
              </a:rPr>
              <a:t> = [];</a:t>
            </a:r>
          </a:p>
          <a:p>
            <a:r>
              <a:rPr lang="en-US" sz="1000" dirty="0" err="1">
                <a:solidFill>
                  <a:srgbClr val="000000"/>
                </a:solidFill>
                <a:latin typeface="Courier New" panose="02070309020205020404" pitchFamily="49" charset="0"/>
              </a:rPr>
              <a:t>record_x_true_full</a:t>
            </a:r>
            <a:r>
              <a:rPr lang="en-US" sz="1000" dirty="0">
                <a:solidFill>
                  <a:srgbClr val="000000"/>
                </a:solidFill>
                <a:latin typeface="Courier New" panose="02070309020205020404" pitchFamily="49" charset="0"/>
              </a:rPr>
              <a:t> = [];</a:t>
            </a:r>
          </a:p>
          <a:p>
            <a:r>
              <a:rPr lang="en-US" sz="1000" dirty="0" err="1">
                <a:solidFill>
                  <a:srgbClr val="000000"/>
                </a:solidFill>
                <a:latin typeface="Courier New" panose="02070309020205020404" pitchFamily="49" charset="0"/>
              </a:rPr>
              <a:t>record_z_wls</a:t>
            </a:r>
            <a:r>
              <a:rPr lang="en-US" sz="1000" dirty="0">
                <a:solidFill>
                  <a:srgbClr val="000000"/>
                </a:solidFill>
                <a:latin typeface="Courier New" panose="02070309020205020404" pitchFamily="49" charset="0"/>
              </a:rPr>
              <a:t> = [];</a:t>
            </a:r>
          </a:p>
          <a:p>
            <a:r>
              <a:rPr lang="en-US" sz="1000" dirty="0">
                <a:solidFill>
                  <a:srgbClr val="000000"/>
                </a:solidFill>
                <a:latin typeface="Courier New" panose="02070309020205020404" pitchFamily="49" charset="0"/>
              </a:rPr>
              <a:t> </a:t>
            </a:r>
          </a:p>
          <a:p>
            <a:r>
              <a:rPr lang="en-US" sz="1000" dirty="0" err="1">
                <a:solidFill>
                  <a:srgbClr val="000000"/>
                </a:solidFill>
                <a:latin typeface="Courier New" panose="02070309020205020404" pitchFamily="49" charset="0"/>
              </a:rPr>
              <a:t>P_load_est</a:t>
            </a:r>
            <a:r>
              <a:rPr lang="en-US" sz="1000" dirty="0">
                <a:solidFill>
                  <a:srgbClr val="000000"/>
                </a:solidFill>
                <a:latin typeface="Courier New" panose="02070309020205020404" pitchFamily="49" charset="0"/>
              </a:rPr>
              <a:t> = [];</a:t>
            </a:r>
          </a:p>
          <a:p>
            <a:r>
              <a:rPr lang="en-US" sz="1000" dirty="0" err="1">
                <a:solidFill>
                  <a:srgbClr val="000000"/>
                </a:solidFill>
                <a:latin typeface="Courier New" panose="02070309020205020404" pitchFamily="49" charset="0"/>
              </a:rPr>
              <a:t>Q_load_est</a:t>
            </a:r>
            <a:r>
              <a:rPr lang="en-US" sz="1000" dirty="0">
                <a:solidFill>
                  <a:srgbClr val="000000"/>
                </a:solidFill>
                <a:latin typeface="Courier New" panose="02070309020205020404" pitchFamily="49" charset="0"/>
              </a:rPr>
              <a:t> = [];</a:t>
            </a:r>
          </a:p>
          <a:p>
            <a:r>
              <a:rPr lang="en-US" sz="1000" dirty="0" err="1">
                <a:solidFill>
                  <a:srgbClr val="000000"/>
                </a:solidFill>
                <a:latin typeface="Courier New" panose="02070309020205020404" pitchFamily="49" charset="0"/>
              </a:rPr>
              <a:t>record_final_residual</a:t>
            </a:r>
            <a:r>
              <a:rPr lang="en-US" sz="1000" dirty="0">
                <a:solidFill>
                  <a:srgbClr val="000000"/>
                </a:solidFill>
                <a:latin typeface="Courier New" panose="02070309020205020404" pitchFamily="49" charset="0"/>
              </a:rPr>
              <a:t> = [];</a:t>
            </a:r>
          </a:p>
          <a:p>
            <a:r>
              <a:rPr lang="en-US" sz="1000" dirty="0" err="1">
                <a:solidFill>
                  <a:srgbClr val="000000"/>
                </a:solidFill>
                <a:latin typeface="Courier New" panose="02070309020205020404" pitchFamily="49" charset="0"/>
              </a:rPr>
              <a:t>record_test</a:t>
            </a:r>
            <a:r>
              <a:rPr lang="en-US" sz="1000" dirty="0">
                <a:solidFill>
                  <a:srgbClr val="000000"/>
                </a:solidFill>
                <a:latin typeface="Courier New" panose="02070309020205020404" pitchFamily="49" charset="0"/>
              </a:rPr>
              <a:t> = [];</a:t>
            </a:r>
          </a:p>
          <a:p>
            <a:r>
              <a:rPr lang="en-US" sz="1000" dirty="0">
                <a:solidFill>
                  <a:srgbClr val="000000"/>
                </a:solidFill>
                <a:latin typeface="Courier New" panose="02070309020205020404" pitchFamily="49" charset="0"/>
              </a:rPr>
              <a:t> </a:t>
            </a:r>
          </a:p>
          <a:p>
            <a:r>
              <a:rPr lang="en-US" sz="1000" dirty="0" err="1">
                <a:solidFill>
                  <a:srgbClr val="000000"/>
                </a:solidFill>
                <a:latin typeface="Courier New" panose="02070309020205020404" pitchFamily="49" charset="0"/>
              </a:rPr>
              <a:t>p_value</a:t>
            </a:r>
            <a:r>
              <a:rPr lang="en-US" sz="1000" dirty="0">
                <a:solidFill>
                  <a:srgbClr val="000000"/>
                </a:solidFill>
                <a:latin typeface="Courier New" panose="02070309020205020404" pitchFamily="49" charset="0"/>
              </a:rPr>
              <a:t> = [];</a:t>
            </a:r>
          </a:p>
          <a:p>
            <a:r>
              <a:rPr lang="en-US" sz="1000" dirty="0">
                <a:solidFill>
                  <a:srgbClr val="000000"/>
                </a:solidFill>
                <a:latin typeface="Courier New" panose="02070309020205020404" pitchFamily="49" charset="0"/>
              </a:rPr>
              <a:t> </a:t>
            </a:r>
          </a:p>
          <a:p>
            <a:r>
              <a:rPr lang="en-US" sz="1000" dirty="0" err="1">
                <a:solidFill>
                  <a:srgbClr val="000000"/>
                </a:solidFill>
                <a:latin typeface="Courier New" panose="02070309020205020404" pitchFamily="49" charset="0"/>
              </a:rPr>
              <a:t>phase_est_total</a:t>
            </a:r>
            <a:r>
              <a:rPr lang="en-US" sz="1000" dirty="0">
                <a:solidFill>
                  <a:srgbClr val="000000"/>
                </a:solidFill>
                <a:latin typeface="Courier New" panose="02070309020205020404" pitchFamily="49" charset="0"/>
              </a:rPr>
              <a:t> =[];</a:t>
            </a:r>
          </a:p>
          <a:p>
            <a:r>
              <a:rPr lang="en-US" sz="1000" dirty="0" err="1">
                <a:solidFill>
                  <a:srgbClr val="000000"/>
                </a:solidFill>
                <a:latin typeface="Courier New" panose="02070309020205020404" pitchFamily="49" charset="0"/>
              </a:rPr>
              <a:t>mag_est_total</a:t>
            </a:r>
            <a:r>
              <a:rPr lang="en-US" sz="1000" dirty="0">
                <a:solidFill>
                  <a:srgbClr val="000000"/>
                </a:solidFill>
                <a:latin typeface="Courier New" panose="02070309020205020404" pitchFamily="49" charset="0"/>
              </a:rPr>
              <a:t> = [];</a:t>
            </a:r>
          </a:p>
          <a:p>
            <a:r>
              <a:rPr lang="en-US" sz="1000" dirty="0">
                <a:solidFill>
                  <a:srgbClr val="000000"/>
                </a:solidFill>
                <a:latin typeface="Courier New" panose="02070309020205020404" pitchFamily="49" charset="0"/>
              </a:rPr>
              <a:t> </a:t>
            </a:r>
          </a:p>
          <a:p>
            <a:r>
              <a:rPr lang="en-US" sz="1000" dirty="0" err="1">
                <a:solidFill>
                  <a:srgbClr val="000000"/>
                </a:solidFill>
                <a:latin typeface="Courier New" panose="02070309020205020404" pitchFamily="49" charset="0"/>
              </a:rPr>
              <a:t>phase_true_total</a:t>
            </a:r>
            <a:r>
              <a:rPr lang="en-US" sz="1000" dirty="0">
                <a:solidFill>
                  <a:srgbClr val="000000"/>
                </a:solidFill>
                <a:latin typeface="Courier New" panose="02070309020205020404" pitchFamily="49" charset="0"/>
              </a:rPr>
              <a:t> =[];</a:t>
            </a:r>
          </a:p>
          <a:p>
            <a:r>
              <a:rPr lang="en-US" sz="1000" dirty="0" err="1">
                <a:solidFill>
                  <a:srgbClr val="000000"/>
                </a:solidFill>
                <a:latin typeface="Courier New" panose="02070309020205020404" pitchFamily="49" charset="0"/>
              </a:rPr>
              <a:t>mag_true_total</a:t>
            </a:r>
            <a:r>
              <a:rPr lang="en-US" sz="1000" dirty="0">
                <a:solidFill>
                  <a:srgbClr val="000000"/>
                </a:solidFill>
                <a:latin typeface="Courier New" panose="02070309020205020404" pitchFamily="49" charset="0"/>
              </a:rPr>
              <a:t> = [];</a:t>
            </a:r>
          </a:p>
          <a:p>
            <a:r>
              <a:rPr lang="en-US" sz="1000" dirty="0">
                <a:solidFill>
                  <a:srgbClr val="000000"/>
                </a:solidFill>
                <a:latin typeface="Courier New" panose="02070309020205020404" pitchFamily="49" charset="0"/>
              </a:rPr>
              <a:t> </a:t>
            </a:r>
          </a:p>
          <a:p>
            <a:r>
              <a:rPr lang="en-US" sz="1000" dirty="0" err="1">
                <a:solidFill>
                  <a:srgbClr val="000000"/>
                </a:solidFill>
                <a:latin typeface="Courier New" panose="02070309020205020404" pitchFamily="49" charset="0"/>
              </a:rPr>
              <a:t>V_result_mag_total</a:t>
            </a:r>
            <a:r>
              <a:rPr lang="en-US" sz="1000" dirty="0">
                <a:solidFill>
                  <a:srgbClr val="000000"/>
                </a:solidFill>
                <a:latin typeface="Courier New" panose="02070309020205020404" pitchFamily="49" charset="0"/>
              </a:rPr>
              <a:t> = [];</a:t>
            </a:r>
          </a:p>
          <a:p>
            <a:r>
              <a:rPr lang="en-US" sz="1000" dirty="0" err="1">
                <a:solidFill>
                  <a:srgbClr val="000000"/>
                </a:solidFill>
                <a:latin typeface="Courier New" panose="02070309020205020404" pitchFamily="49" charset="0"/>
              </a:rPr>
              <a:t>V_result_phase_total</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p>
        </p:txBody>
      </p:sp>
      <p:sp>
        <p:nvSpPr>
          <p:cNvPr id="9" name="TextBox 8">
            <a:extLst>
              <a:ext uri="{FF2B5EF4-FFF2-40B4-BE49-F238E27FC236}">
                <a16:creationId xmlns:a16="http://schemas.microsoft.com/office/drawing/2014/main" id="{ACD4A381-D3FE-4E2A-A2D6-9808E8C4165A}"/>
              </a:ext>
            </a:extLst>
          </p:cNvPr>
          <p:cNvSpPr txBox="1"/>
          <p:nvPr/>
        </p:nvSpPr>
        <p:spPr>
          <a:xfrm>
            <a:off x="3265074" y="843323"/>
            <a:ext cx="4572000" cy="1785104"/>
          </a:xfrm>
          <a:prstGeom prst="rect">
            <a:avLst/>
          </a:prstGeom>
          <a:noFill/>
        </p:spPr>
        <p:txBody>
          <a:bodyPr wrap="square">
            <a:spAutoFit/>
          </a:bodyPr>
          <a:lstStyle/>
          <a:p>
            <a:pPr>
              <a:defRPr/>
            </a:pPr>
            <a:endParaRPr lang="en-US" sz="1000" dirty="0">
              <a:solidFill>
                <a:srgbClr val="000000"/>
              </a:solidFill>
              <a:latin typeface="Courier New" panose="02070309020205020404" pitchFamily="49" charset="0"/>
            </a:endParaRPr>
          </a:p>
          <a:p>
            <a:pPr>
              <a:defRPr/>
            </a:pPr>
            <a:r>
              <a:rPr lang="en-US" sz="1000" dirty="0" err="1">
                <a:solidFill>
                  <a:srgbClr val="000000"/>
                </a:solidFill>
                <a:latin typeface="Courier New" panose="02070309020205020404" pitchFamily="49" charset="0"/>
              </a:rPr>
              <a:t>V_true_mag_total</a:t>
            </a:r>
            <a:r>
              <a:rPr lang="en-US" sz="1000" dirty="0">
                <a:solidFill>
                  <a:srgbClr val="000000"/>
                </a:solidFill>
                <a:latin typeface="Courier New" panose="02070309020205020404" pitchFamily="49" charset="0"/>
              </a:rPr>
              <a:t> = [];</a:t>
            </a:r>
          </a:p>
          <a:p>
            <a:pPr>
              <a:defRPr/>
            </a:pPr>
            <a:r>
              <a:rPr lang="en-US" sz="1000" dirty="0" err="1">
                <a:solidFill>
                  <a:srgbClr val="000000"/>
                </a:solidFill>
                <a:latin typeface="Courier New" panose="02070309020205020404" pitchFamily="49" charset="0"/>
              </a:rPr>
              <a:t>V_true_phase_total</a:t>
            </a:r>
            <a:r>
              <a:rPr lang="en-US" sz="1000" dirty="0">
                <a:solidFill>
                  <a:srgbClr val="000000"/>
                </a:solidFill>
                <a:latin typeface="Courier New" panose="02070309020205020404" pitchFamily="49" charset="0"/>
              </a:rPr>
              <a:t> =[];</a:t>
            </a:r>
          </a:p>
          <a:p>
            <a:pPr>
              <a:defRPr/>
            </a:pPr>
            <a:r>
              <a:rPr lang="en-US" sz="1000" dirty="0">
                <a:solidFill>
                  <a:srgbClr val="000000"/>
                </a:solidFill>
                <a:latin typeface="Courier New" panose="02070309020205020404" pitchFamily="49" charset="0"/>
              </a:rPr>
              <a:t> </a:t>
            </a:r>
          </a:p>
          <a:p>
            <a:pPr>
              <a:defRPr/>
            </a:pPr>
            <a:r>
              <a:rPr lang="en-US" sz="1000" dirty="0" err="1">
                <a:solidFill>
                  <a:srgbClr val="000000"/>
                </a:solidFill>
                <a:latin typeface="Courier New" panose="02070309020205020404" pitchFamily="49" charset="0"/>
              </a:rPr>
              <a:t>error_voltage_mag</a:t>
            </a:r>
            <a:r>
              <a:rPr lang="en-US" sz="1000" dirty="0">
                <a:solidFill>
                  <a:srgbClr val="000000"/>
                </a:solidFill>
                <a:latin typeface="Courier New" panose="02070309020205020404" pitchFamily="49" charset="0"/>
              </a:rPr>
              <a:t> = [];</a:t>
            </a:r>
          </a:p>
          <a:p>
            <a:pPr>
              <a:defRPr/>
            </a:pPr>
            <a:r>
              <a:rPr lang="en-US" sz="1000" dirty="0" err="1">
                <a:solidFill>
                  <a:srgbClr val="000000"/>
                </a:solidFill>
                <a:latin typeface="Courier New" panose="02070309020205020404" pitchFamily="49" charset="0"/>
              </a:rPr>
              <a:t>error_voltage_phase</a:t>
            </a:r>
            <a:r>
              <a:rPr lang="en-US" sz="1000" dirty="0">
                <a:solidFill>
                  <a:srgbClr val="000000"/>
                </a:solidFill>
                <a:latin typeface="Courier New" panose="02070309020205020404" pitchFamily="49" charset="0"/>
              </a:rPr>
              <a:t> = [];</a:t>
            </a:r>
          </a:p>
          <a:p>
            <a:pPr>
              <a:defRPr/>
            </a:pPr>
            <a:r>
              <a:rPr lang="en-US" sz="1000" dirty="0">
                <a:solidFill>
                  <a:srgbClr val="000000"/>
                </a:solidFill>
                <a:latin typeface="Courier New" panose="02070309020205020404" pitchFamily="49" charset="0"/>
              </a:rPr>
              <a:t> </a:t>
            </a:r>
          </a:p>
          <a:p>
            <a:pPr>
              <a:defRPr/>
            </a:pPr>
            <a:r>
              <a:rPr lang="en-US" sz="1000" dirty="0" err="1">
                <a:solidFill>
                  <a:srgbClr val="000000"/>
                </a:solidFill>
                <a:latin typeface="Courier New" panose="02070309020205020404" pitchFamily="49" charset="0"/>
              </a:rPr>
              <a:t>error_voltage_real</a:t>
            </a:r>
            <a:r>
              <a:rPr lang="en-US" sz="1000" dirty="0">
                <a:solidFill>
                  <a:srgbClr val="000000"/>
                </a:solidFill>
                <a:latin typeface="Courier New" panose="02070309020205020404" pitchFamily="49" charset="0"/>
              </a:rPr>
              <a:t> = [];</a:t>
            </a:r>
          </a:p>
          <a:p>
            <a:pPr>
              <a:defRPr/>
            </a:pPr>
            <a:r>
              <a:rPr lang="en-US" sz="1000" dirty="0" err="1">
                <a:solidFill>
                  <a:srgbClr val="000000"/>
                </a:solidFill>
                <a:latin typeface="Courier New" panose="02070309020205020404" pitchFamily="49" charset="0"/>
              </a:rPr>
              <a:t>error_voltage_img</a:t>
            </a:r>
            <a:r>
              <a:rPr lang="en-US" sz="1000" dirty="0">
                <a:solidFill>
                  <a:srgbClr val="000000"/>
                </a:solidFill>
                <a:latin typeface="Courier New" panose="02070309020205020404" pitchFamily="49" charset="0"/>
              </a:rPr>
              <a:t> = [];</a:t>
            </a:r>
          </a:p>
          <a:p>
            <a:pPr>
              <a:defRPr/>
            </a:pPr>
            <a:r>
              <a:rPr lang="en-US" sz="1000" dirty="0">
                <a:solidFill>
                  <a:srgbClr val="000000"/>
                </a:solidFill>
                <a:latin typeface="Courier New" panose="02070309020205020404" pitchFamily="49" charset="0"/>
              </a:rPr>
              <a:t>test = [];</a:t>
            </a:r>
          </a:p>
          <a:p>
            <a:pPr>
              <a:defRPr/>
            </a:pPr>
            <a:r>
              <a:rPr lang="en-US" sz="1000" dirty="0" err="1">
                <a:solidFill>
                  <a:srgbClr val="000000"/>
                </a:solidFill>
                <a:latin typeface="Courier New" panose="02070309020205020404" pitchFamily="49" charset="0"/>
              </a:rPr>
              <a:t>record_time</a:t>
            </a:r>
            <a:r>
              <a:rPr lang="en-US" sz="1000" dirty="0">
                <a:solidFill>
                  <a:srgbClr val="000000"/>
                </a:solidFill>
                <a:latin typeface="Courier New" panose="02070309020205020404" pitchFamily="49" charset="0"/>
              </a:rPr>
              <a:t> = [];</a:t>
            </a:r>
            <a:endParaRPr lang="en-US" dirty="0"/>
          </a:p>
        </p:txBody>
      </p:sp>
      <p:sp>
        <p:nvSpPr>
          <p:cNvPr id="11" name="TextBox 10">
            <a:extLst>
              <a:ext uri="{FF2B5EF4-FFF2-40B4-BE49-F238E27FC236}">
                <a16:creationId xmlns:a16="http://schemas.microsoft.com/office/drawing/2014/main" id="{60B33EAF-8C68-40A8-A423-5CC34690A7B6}"/>
              </a:ext>
            </a:extLst>
          </p:cNvPr>
          <p:cNvSpPr txBox="1"/>
          <p:nvPr/>
        </p:nvSpPr>
        <p:spPr>
          <a:xfrm>
            <a:off x="3277881" y="2487959"/>
            <a:ext cx="4572000" cy="2246769"/>
          </a:xfrm>
          <a:prstGeom prst="rect">
            <a:avLst/>
          </a:prstGeom>
          <a:noFill/>
        </p:spPr>
        <p:txBody>
          <a:bodyPr wrap="square">
            <a:spAutoFit/>
          </a:bodyPr>
          <a:lstStyle/>
          <a:p>
            <a:r>
              <a:rPr lang="en-US" sz="1000" dirty="0">
                <a:solidFill>
                  <a:srgbClr val="000000"/>
                </a:solidFill>
                <a:latin typeface="Courier New" panose="02070309020205020404" pitchFamily="49" charset="0"/>
              </a:rPr>
              <a:t> </a:t>
            </a:r>
          </a:p>
          <a:p>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q = 1:1</a:t>
            </a:r>
          </a:p>
          <a:p>
            <a:r>
              <a:rPr lang="en-US" sz="1000" dirty="0">
                <a:solidFill>
                  <a:srgbClr val="000000"/>
                </a:solidFill>
                <a:latin typeface="Courier New" panose="02070309020205020404" pitchFamily="49" charset="0"/>
              </a:rPr>
              <a:t>    tic</a:t>
            </a:r>
          </a:p>
          <a:p>
            <a:r>
              <a:rPr lang="en-US" sz="1000" dirty="0">
                <a:solidFill>
                  <a:srgbClr val="000000"/>
                </a:solidFill>
                <a:latin typeface="Courier New" panose="02070309020205020404" pitchFamily="49" charset="0"/>
              </a:rPr>
              <a:t>    </a:t>
            </a:r>
          </a:p>
          <a:p>
            <a:r>
              <a:rPr lang="en-US" sz="1000" dirty="0" err="1">
                <a:solidFill>
                  <a:srgbClr val="000000"/>
                </a:solidFill>
                <a:latin typeface="Courier New" panose="02070309020205020404" pitchFamily="49" charset="0"/>
              </a:rPr>
              <a:t>error_percen_full</a:t>
            </a:r>
            <a:r>
              <a:rPr lang="en-US" sz="1000" dirty="0">
                <a:solidFill>
                  <a:srgbClr val="000000"/>
                </a:solidFill>
                <a:latin typeface="Courier New" panose="02070309020205020404" pitchFamily="49" charset="0"/>
              </a:rPr>
              <a:t> = [];</a:t>
            </a:r>
          </a:p>
          <a:p>
            <a:r>
              <a:rPr lang="en-US" sz="1000" dirty="0" err="1">
                <a:solidFill>
                  <a:srgbClr val="000000"/>
                </a:solidFill>
                <a:latin typeface="Courier New" panose="02070309020205020404" pitchFamily="49" charset="0"/>
              </a:rPr>
              <a:t>error_current_mag</a:t>
            </a:r>
            <a:r>
              <a:rPr lang="en-US" sz="1000" dirty="0">
                <a:solidFill>
                  <a:srgbClr val="000000"/>
                </a:solidFill>
                <a:latin typeface="Courier New" panose="02070309020205020404" pitchFamily="49" charset="0"/>
              </a:rPr>
              <a:t> = [];</a:t>
            </a:r>
          </a:p>
          <a:p>
            <a:r>
              <a:rPr lang="en-US" sz="1000" dirty="0" err="1">
                <a:solidFill>
                  <a:srgbClr val="000000"/>
                </a:solidFill>
                <a:latin typeface="Courier New" panose="02070309020205020404" pitchFamily="49" charset="0"/>
              </a:rPr>
              <a:t>error_current_phase</a:t>
            </a:r>
            <a:r>
              <a:rPr lang="en-US" sz="1000" dirty="0">
                <a:solidFill>
                  <a:srgbClr val="000000"/>
                </a:solidFill>
                <a:latin typeface="Courier New" panose="02070309020205020404" pitchFamily="49" charset="0"/>
              </a:rPr>
              <a:t> = [];</a:t>
            </a:r>
          </a:p>
          <a:p>
            <a:r>
              <a:rPr lang="en-US" sz="1000" dirty="0" err="1">
                <a:solidFill>
                  <a:srgbClr val="000000"/>
                </a:solidFill>
                <a:latin typeface="Courier New" panose="02070309020205020404" pitchFamily="49" charset="0"/>
              </a:rPr>
              <a:t>error_current_real</a:t>
            </a:r>
            <a:r>
              <a:rPr lang="en-US" sz="1000" dirty="0">
                <a:solidFill>
                  <a:srgbClr val="000000"/>
                </a:solidFill>
                <a:latin typeface="Courier New" panose="02070309020205020404" pitchFamily="49" charset="0"/>
              </a:rPr>
              <a:t> = [];</a:t>
            </a:r>
          </a:p>
          <a:p>
            <a:r>
              <a:rPr lang="en-US" sz="1000" dirty="0" err="1">
                <a:solidFill>
                  <a:srgbClr val="000000"/>
                </a:solidFill>
                <a:latin typeface="Courier New" panose="02070309020205020404" pitchFamily="49" charset="0"/>
              </a:rPr>
              <a:t>error_current_img</a:t>
            </a:r>
            <a:r>
              <a:rPr lang="en-US" sz="1000" dirty="0">
                <a:solidFill>
                  <a:srgbClr val="000000"/>
                </a:solidFill>
                <a:latin typeface="Courier New" panose="02070309020205020404" pitchFamily="49" charset="0"/>
              </a:rPr>
              <a:t> = [];</a:t>
            </a:r>
          </a:p>
          <a:p>
            <a:r>
              <a:rPr lang="en-US" sz="1000" dirty="0">
                <a:solidFill>
                  <a:srgbClr val="000000"/>
                </a:solidFill>
                <a:latin typeface="Courier New" panose="02070309020205020404" pitchFamily="49" charset="0"/>
              </a:rPr>
              <a:t> </a:t>
            </a:r>
          </a:p>
          <a:p>
            <a:r>
              <a:rPr lang="en-US" sz="1000" dirty="0" err="1">
                <a:solidFill>
                  <a:srgbClr val="000000"/>
                </a:solidFill>
                <a:latin typeface="Courier New" panose="02070309020205020404" pitchFamily="49" charset="0"/>
              </a:rPr>
              <a:t>phase_est_final</a:t>
            </a:r>
            <a:r>
              <a:rPr lang="en-US" sz="1000" dirty="0">
                <a:solidFill>
                  <a:srgbClr val="000000"/>
                </a:solidFill>
                <a:latin typeface="Courier New" panose="02070309020205020404" pitchFamily="49" charset="0"/>
              </a:rPr>
              <a:t> =[];</a:t>
            </a:r>
          </a:p>
          <a:p>
            <a:r>
              <a:rPr lang="en-US" sz="1000" dirty="0" err="1">
                <a:solidFill>
                  <a:srgbClr val="000000"/>
                </a:solidFill>
                <a:latin typeface="Courier New" panose="02070309020205020404" pitchFamily="49" charset="0"/>
              </a:rPr>
              <a:t>mag_est_final</a:t>
            </a:r>
            <a:r>
              <a:rPr lang="en-US" sz="1000" dirty="0">
                <a:solidFill>
                  <a:srgbClr val="000000"/>
                </a:solidFill>
                <a:latin typeface="Courier New" panose="02070309020205020404" pitchFamily="49" charset="0"/>
              </a:rPr>
              <a:t> = [];</a:t>
            </a:r>
          </a:p>
          <a:p>
            <a:r>
              <a:rPr lang="en-US" sz="1000" dirty="0">
                <a:solidFill>
                  <a:srgbClr val="000000"/>
                </a:solidFill>
                <a:latin typeface="Courier New" panose="02070309020205020404" pitchFamily="49" charset="0"/>
              </a:rPr>
              <a:t> </a:t>
            </a:r>
          </a:p>
          <a:p>
            <a:endParaRPr lang="en-US" sz="1000" dirty="0">
              <a:solidFill>
                <a:srgbClr val="000000"/>
              </a:solidFill>
              <a:latin typeface="Courier New" panose="02070309020205020404" pitchFamily="49" charset="0"/>
            </a:endParaRPr>
          </a:p>
        </p:txBody>
      </p:sp>
      <p:sp>
        <p:nvSpPr>
          <p:cNvPr id="13" name="TextBox 12">
            <a:extLst>
              <a:ext uri="{FF2B5EF4-FFF2-40B4-BE49-F238E27FC236}">
                <a16:creationId xmlns:a16="http://schemas.microsoft.com/office/drawing/2014/main" id="{42931C2E-3F8A-4A35-80C9-89B41B3E78F2}"/>
              </a:ext>
            </a:extLst>
          </p:cNvPr>
          <p:cNvSpPr txBox="1"/>
          <p:nvPr/>
        </p:nvSpPr>
        <p:spPr>
          <a:xfrm>
            <a:off x="5867402" y="990600"/>
            <a:ext cx="2971798" cy="1785104"/>
          </a:xfrm>
          <a:prstGeom prst="rect">
            <a:avLst/>
          </a:prstGeom>
          <a:noFill/>
        </p:spPr>
        <p:txBody>
          <a:bodyPr wrap="square">
            <a:spAutoFit/>
          </a:bodyPr>
          <a:lstStyle/>
          <a:p>
            <a:pPr>
              <a:defRPr/>
            </a:pPr>
            <a:r>
              <a:rPr lang="en-US" sz="1000" dirty="0">
                <a:solidFill>
                  <a:srgbClr val="000000"/>
                </a:solidFill>
                <a:latin typeface="Courier New" panose="02070309020205020404" pitchFamily="49" charset="0"/>
              </a:rPr>
              <a:t> </a:t>
            </a:r>
          </a:p>
          <a:p>
            <a:pPr>
              <a:defRPr/>
            </a:pPr>
            <a:r>
              <a:rPr lang="en-US" sz="1000" dirty="0">
                <a:solidFill>
                  <a:srgbClr val="3C763D"/>
                </a:solidFill>
                <a:latin typeface="Courier New" panose="02070309020205020404" pitchFamily="49" charset="0"/>
              </a:rPr>
              <a:t>%impedance</a:t>
            </a:r>
          </a:p>
          <a:p>
            <a:pPr>
              <a:defRPr/>
            </a:pPr>
            <a:r>
              <a:rPr lang="en-US" sz="1000" dirty="0">
                <a:solidFill>
                  <a:srgbClr val="000000"/>
                </a:solidFill>
                <a:latin typeface="Courier New" panose="02070309020205020404" pitchFamily="49" charset="0"/>
              </a:rPr>
              <a:t>load(</a:t>
            </a:r>
            <a:r>
              <a:rPr lang="en-US" sz="1000" dirty="0">
                <a:solidFill>
                  <a:srgbClr val="A020F0"/>
                </a:solidFill>
                <a:latin typeface="Courier New" panose="02070309020205020404" pitchFamily="49" charset="0"/>
              </a:rPr>
              <a:t>'line_impedance_1.mat'</a:t>
            </a:r>
            <a:r>
              <a:rPr lang="en-US" sz="1000" dirty="0">
                <a:solidFill>
                  <a:srgbClr val="000000"/>
                </a:solidFill>
                <a:latin typeface="Courier New" panose="02070309020205020404" pitchFamily="49" charset="0"/>
              </a:rPr>
              <a:t>);</a:t>
            </a:r>
          </a:p>
          <a:p>
            <a:pPr>
              <a:defRPr/>
            </a:pPr>
            <a:r>
              <a:rPr lang="en-US" sz="1000" dirty="0" err="1">
                <a:solidFill>
                  <a:srgbClr val="000000"/>
                </a:solidFill>
                <a:latin typeface="Courier New" panose="02070309020205020404" pitchFamily="49" charset="0"/>
              </a:rPr>
              <a:t>from_bus</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Lineimpedance</a:t>
            </a:r>
            <a:r>
              <a:rPr lang="en-US" sz="1000" dirty="0">
                <a:solidFill>
                  <a:srgbClr val="000000"/>
                </a:solidFill>
                <a:latin typeface="Courier New" panose="02070309020205020404" pitchFamily="49" charset="0"/>
              </a:rPr>
              <a:t>(:,1);</a:t>
            </a:r>
          </a:p>
          <a:p>
            <a:pPr>
              <a:defRPr/>
            </a:pPr>
            <a:r>
              <a:rPr lang="en-US" sz="1000" dirty="0" err="1">
                <a:solidFill>
                  <a:srgbClr val="000000"/>
                </a:solidFill>
                <a:latin typeface="Courier New" panose="02070309020205020404" pitchFamily="49" charset="0"/>
              </a:rPr>
              <a:t>to_bus</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Lineimpedance</a:t>
            </a:r>
            <a:r>
              <a:rPr lang="en-US" sz="1000" dirty="0">
                <a:solidFill>
                  <a:srgbClr val="000000"/>
                </a:solidFill>
                <a:latin typeface="Courier New" panose="02070309020205020404" pitchFamily="49" charset="0"/>
              </a:rPr>
              <a:t>(:,2);</a:t>
            </a:r>
          </a:p>
          <a:p>
            <a:pPr>
              <a:defRPr/>
            </a:pPr>
            <a:r>
              <a:rPr lang="en-US" sz="1000" dirty="0">
                <a:solidFill>
                  <a:srgbClr val="000000"/>
                </a:solidFill>
                <a:latin typeface="Courier New" panose="02070309020205020404" pitchFamily="49" charset="0"/>
              </a:rPr>
              <a:t> </a:t>
            </a:r>
          </a:p>
          <a:p>
            <a:pPr>
              <a:defRPr/>
            </a:pPr>
            <a:r>
              <a:rPr lang="en-US" sz="1000" dirty="0">
                <a:solidFill>
                  <a:srgbClr val="000000"/>
                </a:solidFill>
                <a:latin typeface="Courier New" panose="02070309020205020404" pitchFamily="49" charset="0"/>
              </a:rPr>
              <a:t>temp = </a:t>
            </a:r>
            <a:r>
              <a:rPr lang="en-US" sz="1000" dirty="0" err="1">
                <a:solidFill>
                  <a:srgbClr val="000000"/>
                </a:solidFill>
                <a:latin typeface="Courier New" panose="02070309020205020404" pitchFamily="49" charset="0"/>
              </a:rPr>
              <a:t>from_bus</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isnan</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from_bus</a:t>
            </a:r>
            <a:r>
              <a:rPr lang="en-US" sz="1000" dirty="0">
                <a:solidFill>
                  <a:srgbClr val="000000"/>
                </a:solidFill>
                <a:latin typeface="Courier New" panose="02070309020205020404" pitchFamily="49" charset="0"/>
              </a:rPr>
              <a:t>));</a:t>
            </a:r>
          </a:p>
          <a:p>
            <a:pPr>
              <a:defRPr/>
            </a:pPr>
            <a:r>
              <a:rPr lang="en-US" sz="1000" dirty="0" err="1">
                <a:solidFill>
                  <a:srgbClr val="000000"/>
                </a:solidFill>
                <a:latin typeface="Courier New" panose="02070309020205020404" pitchFamily="49" charset="0"/>
              </a:rPr>
              <a:t>from_bus</a:t>
            </a:r>
            <a:r>
              <a:rPr lang="en-US" sz="1000" dirty="0">
                <a:solidFill>
                  <a:srgbClr val="000000"/>
                </a:solidFill>
                <a:latin typeface="Courier New" panose="02070309020205020404" pitchFamily="49" charset="0"/>
              </a:rPr>
              <a:t> = temp;</a:t>
            </a:r>
          </a:p>
          <a:p>
            <a:pPr>
              <a:defRPr/>
            </a:pPr>
            <a:r>
              <a:rPr lang="en-US" sz="1000" dirty="0">
                <a:solidFill>
                  <a:srgbClr val="000000"/>
                </a:solidFill>
                <a:latin typeface="Courier New" panose="02070309020205020404" pitchFamily="49" charset="0"/>
              </a:rPr>
              <a:t>temp = </a:t>
            </a:r>
            <a:r>
              <a:rPr lang="en-US" sz="1000" dirty="0" err="1">
                <a:solidFill>
                  <a:srgbClr val="000000"/>
                </a:solidFill>
                <a:latin typeface="Courier New" panose="02070309020205020404" pitchFamily="49" charset="0"/>
              </a:rPr>
              <a:t>to_bus</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isnan</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to_bus</a:t>
            </a:r>
            <a:r>
              <a:rPr lang="en-US" sz="1000" dirty="0">
                <a:solidFill>
                  <a:srgbClr val="000000"/>
                </a:solidFill>
                <a:latin typeface="Courier New" panose="02070309020205020404" pitchFamily="49" charset="0"/>
              </a:rPr>
              <a:t>));</a:t>
            </a:r>
          </a:p>
          <a:p>
            <a:pPr>
              <a:defRPr/>
            </a:pPr>
            <a:r>
              <a:rPr lang="en-US" sz="1000" dirty="0" err="1">
                <a:solidFill>
                  <a:srgbClr val="000000"/>
                </a:solidFill>
                <a:latin typeface="Courier New" panose="02070309020205020404" pitchFamily="49" charset="0"/>
              </a:rPr>
              <a:t>to_bus</a:t>
            </a:r>
            <a:r>
              <a:rPr lang="en-US" sz="1000" dirty="0">
                <a:solidFill>
                  <a:srgbClr val="000000"/>
                </a:solidFill>
                <a:latin typeface="Courier New" panose="02070309020205020404" pitchFamily="49" charset="0"/>
              </a:rPr>
              <a:t> = temp;</a:t>
            </a:r>
          </a:p>
          <a:p>
            <a:pPr>
              <a:defRPr/>
            </a:pPr>
            <a:r>
              <a:rPr lang="en-US" sz="1000" dirty="0">
                <a:solidFill>
                  <a:srgbClr val="000000"/>
                </a:solidFill>
                <a:latin typeface="Courier New" panose="02070309020205020404" pitchFamily="49" charset="0"/>
              </a:rPr>
              <a:t>clear </a:t>
            </a:r>
            <a:r>
              <a:rPr lang="en-US" sz="1000" dirty="0">
                <a:solidFill>
                  <a:srgbClr val="A020F0"/>
                </a:solidFill>
                <a:latin typeface="Courier New" panose="02070309020205020404" pitchFamily="49" charset="0"/>
              </a:rPr>
              <a:t>temp</a:t>
            </a:r>
            <a:r>
              <a:rPr lang="en-US" sz="1000" dirty="0">
                <a:solidFill>
                  <a:srgbClr val="000000"/>
                </a:solidFill>
                <a:latin typeface="Courier New" panose="02070309020205020404" pitchFamily="49" charset="0"/>
              </a:rPr>
              <a:t>;</a:t>
            </a:r>
            <a:endParaRPr lang="en-US" dirty="0"/>
          </a:p>
        </p:txBody>
      </p:sp>
      <p:sp>
        <p:nvSpPr>
          <p:cNvPr id="15" name="TextBox 14">
            <a:extLst>
              <a:ext uri="{FF2B5EF4-FFF2-40B4-BE49-F238E27FC236}">
                <a16:creationId xmlns:a16="http://schemas.microsoft.com/office/drawing/2014/main" id="{29616192-C158-4928-865C-E7A0D98CAE8B}"/>
              </a:ext>
            </a:extLst>
          </p:cNvPr>
          <p:cNvSpPr txBox="1"/>
          <p:nvPr/>
        </p:nvSpPr>
        <p:spPr>
          <a:xfrm>
            <a:off x="5867403" y="2775705"/>
            <a:ext cx="2684927" cy="2400657"/>
          </a:xfrm>
          <a:prstGeom prst="rect">
            <a:avLst/>
          </a:prstGeom>
          <a:noFill/>
        </p:spPr>
        <p:txBody>
          <a:bodyPr wrap="square">
            <a:spAutoFit/>
          </a:bodyPr>
          <a:lstStyle/>
          <a:p>
            <a:r>
              <a:rPr lang="en-US" sz="1000" dirty="0" err="1">
                <a:solidFill>
                  <a:srgbClr val="000000"/>
                </a:solidFill>
                <a:latin typeface="Courier New" panose="02070309020205020404" pitchFamily="49" charset="0"/>
              </a:rPr>
              <a:t>bus_list</a:t>
            </a:r>
            <a:r>
              <a:rPr lang="en-US" sz="1000" dirty="0">
                <a:solidFill>
                  <a:srgbClr val="000000"/>
                </a:solidFill>
                <a:latin typeface="Courier New" panose="02070309020205020404" pitchFamily="49" charset="0"/>
              </a:rPr>
              <a:t>= union(</a:t>
            </a:r>
            <a:r>
              <a:rPr lang="en-US" sz="1000" dirty="0" err="1">
                <a:solidFill>
                  <a:srgbClr val="000000"/>
                </a:solidFill>
                <a:latin typeface="Courier New" panose="02070309020205020404" pitchFamily="49" charset="0"/>
              </a:rPr>
              <a:t>from_bus,to_bus</a:t>
            </a:r>
            <a:r>
              <a:rPr lang="en-US" sz="1000" dirty="0">
                <a:solidFill>
                  <a:srgbClr val="000000"/>
                </a:solidFill>
                <a:latin typeface="Courier New" panose="02070309020205020404" pitchFamily="49" charset="0"/>
              </a:rPr>
              <a:t>);</a:t>
            </a:r>
          </a:p>
          <a:p>
            <a:r>
              <a:rPr lang="en-US" sz="1000" dirty="0" err="1">
                <a:solidFill>
                  <a:srgbClr val="000000"/>
                </a:solidFill>
                <a:latin typeface="Courier New" panose="02070309020205020404" pitchFamily="49" charset="0"/>
              </a:rPr>
              <a:t>bus_num</a:t>
            </a:r>
            <a:r>
              <a:rPr lang="en-US" sz="1000" dirty="0">
                <a:solidFill>
                  <a:srgbClr val="000000"/>
                </a:solidFill>
                <a:latin typeface="Courier New" panose="02070309020205020404" pitchFamily="49" charset="0"/>
              </a:rPr>
              <a:t> = length(</a:t>
            </a:r>
            <a:r>
              <a:rPr lang="en-US" sz="1000" dirty="0" err="1">
                <a:solidFill>
                  <a:srgbClr val="000000"/>
                </a:solidFill>
                <a:latin typeface="Courier New" panose="02070309020205020404" pitchFamily="49" charset="0"/>
              </a:rPr>
              <a:t>bus_list</a:t>
            </a:r>
            <a:r>
              <a:rPr lang="en-US" sz="1000" dirty="0">
                <a:solidFill>
                  <a:srgbClr val="000000"/>
                </a:solidFill>
                <a:latin typeface="Courier New" panose="02070309020205020404" pitchFamily="49" charset="0"/>
              </a:rPr>
              <a:t>);</a:t>
            </a:r>
          </a:p>
          <a:p>
            <a:r>
              <a:rPr lang="en-US" sz="1000" dirty="0" err="1">
                <a:solidFill>
                  <a:srgbClr val="000000"/>
                </a:solidFill>
                <a:latin typeface="Courier New" panose="02070309020205020404" pitchFamily="49" charset="0"/>
              </a:rPr>
              <a:t>line_num</a:t>
            </a:r>
            <a:r>
              <a:rPr lang="en-US" sz="1000" dirty="0">
                <a:solidFill>
                  <a:srgbClr val="000000"/>
                </a:solidFill>
                <a:latin typeface="Courier New" panose="02070309020205020404" pitchFamily="49" charset="0"/>
              </a:rPr>
              <a:t> = length(</a:t>
            </a:r>
            <a:r>
              <a:rPr lang="en-US" sz="1000" dirty="0" err="1">
                <a:solidFill>
                  <a:srgbClr val="000000"/>
                </a:solidFill>
                <a:latin typeface="Courier New" panose="02070309020205020404" pitchFamily="49" charset="0"/>
              </a:rPr>
              <a:t>from_bus</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p>
          <a:p>
            <a:r>
              <a:rPr lang="en-US" sz="1000" dirty="0" err="1">
                <a:solidFill>
                  <a:srgbClr val="000000"/>
                </a:solidFill>
                <a:latin typeface="Courier New" panose="02070309020205020404" pitchFamily="49" charset="0"/>
              </a:rPr>
              <a:t>Z_pu</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Lineimpedance</a:t>
            </a:r>
            <a:r>
              <a:rPr lang="en-US" sz="1000" dirty="0">
                <a:solidFill>
                  <a:srgbClr val="000000"/>
                </a:solidFill>
                <a:latin typeface="Courier New" panose="02070309020205020404" pitchFamily="49" charset="0"/>
              </a:rPr>
              <a:t>(:,3)+1j*</a:t>
            </a:r>
            <a:r>
              <a:rPr lang="en-US" sz="1000" dirty="0" err="1">
                <a:solidFill>
                  <a:srgbClr val="000000"/>
                </a:solidFill>
                <a:latin typeface="Courier New" panose="02070309020205020404" pitchFamily="49" charset="0"/>
              </a:rPr>
              <a:t>Lineimpedance</a:t>
            </a:r>
            <a:r>
              <a:rPr lang="en-US" sz="1000" dirty="0">
                <a:solidFill>
                  <a:srgbClr val="000000"/>
                </a:solidFill>
                <a:latin typeface="Courier New" panose="02070309020205020404" pitchFamily="49" charset="0"/>
              </a:rPr>
              <a:t>(:,6),</a:t>
            </a:r>
            <a:r>
              <a:rPr lang="en-US" sz="1000" dirty="0" err="1">
                <a:solidFill>
                  <a:srgbClr val="000000"/>
                </a:solidFill>
                <a:latin typeface="Courier New" panose="02070309020205020404" pitchFamily="49" charset="0"/>
              </a:rPr>
              <a:t>Lineimpedance</a:t>
            </a:r>
            <a:r>
              <a:rPr lang="en-US" sz="1000" dirty="0">
                <a:solidFill>
                  <a:srgbClr val="000000"/>
                </a:solidFill>
                <a:latin typeface="Courier New" panose="02070309020205020404" pitchFamily="49" charset="0"/>
              </a:rPr>
              <a:t>(:,4)+1j*</a:t>
            </a:r>
            <a:r>
              <a:rPr lang="en-US" sz="1000" dirty="0" err="1">
                <a:solidFill>
                  <a:srgbClr val="000000"/>
                </a:solidFill>
                <a:latin typeface="Courier New" panose="02070309020205020404" pitchFamily="49" charset="0"/>
              </a:rPr>
              <a:t>Lineimpedance</a:t>
            </a:r>
            <a:r>
              <a:rPr lang="en-US" sz="1000" dirty="0">
                <a:solidFill>
                  <a:srgbClr val="000000"/>
                </a:solidFill>
                <a:latin typeface="Courier New" panose="02070309020205020404" pitchFamily="49" charset="0"/>
              </a:rPr>
              <a:t>(:,7),</a:t>
            </a:r>
            <a:r>
              <a:rPr lang="en-US" sz="1000" dirty="0" err="1">
                <a:solidFill>
                  <a:srgbClr val="000000"/>
                </a:solidFill>
                <a:latin typeface="Courier New" panose="02070309020205020404" pitchFamily="49" charset="0"/>
              </a:rPr>
              <a:t>Lineimpedance</a:t>
            </a:r>
            <a:r>
              <a:rPr lang="en-US" sz="1000" dirty="0">
                <a:solidFill>
                  <a:srgbClr val="000000"/>
                </a:solidFill>
                <a:latin typeface="Courier New" panose="02070309020205020404" pitchFamily="49" charset="0"/>
              </a:rPr>
              <a:t>(:,5)+1j*</a:t>
            </a:r>
            <a:r>
              <a:rPr lang="en-US" sz="1000" dirty="0" err="1">
                <a:solidFill>
                  <a:srgbClr val="000000"/>
                </a:solidFill>
                <a:latin typeface="Courier New" panose="02070309020205020404" pitchFamily="49" charset="0"/>
              </a:rPr>
              <a:t>Lineimpedance</a:t>
            </a:r>
            <a:r>
              <a:rPr lang="en-US" sz="1000" dirty="0">
                <a:solidFill>
                  <a:srgbClr val="000000"/>
                </a:solidFill>
                <a:latin typeface="Courier New" panose="02070309020205020404" pitchFamily="49" charset="0"/>
              </a:rPr>
              <a:t>(:,8)];</a:t>
            </a:r>
          </a:p>
          <a:p>
            <a:r>
              <a:rPr lang="en-US" sz="1000" dirty="0">
                <a:solidFill>
                  <a:srgbClr val="000000"/>
                </a:solidFill>
                <a:latin typeface="Courier New" panose="02070309020205020404" pitchFamily="49" charset="0"/>
              </a:rPr>
              <a:t> </a:t>
            </a:r>
          </a:p>
          <a:p>
            <a:r>
              <a:rPr lang="en-US" sz="1000" dirty="0" err="1">
                <a:solidFill>
                  <a:srgbClr val="000000"/>
                </a:solidFill>
                <a:latin typeface="Courier New" panose="02070309020205020404" pitchFamily="49" charset="0"/>
              </a:rPr>
              <a:t>phase_no_line</a:t>
            </a:r>
            <a:r>
              <a:rPr lang="en-US" sz="1000" dirty="0">
                <a:solidFill>
                  <a:srgbClr val="000000"/>
                </a:solidFill>
                <a:latin typeface="Courier New" panose="02070309020205020404" pitchFamily="49" charset="0"/>
              </a:rPr>
              <a:t> = cell(1,3);</a:t>
            </a:r>
          </a:p>
          <a:p>
            <a:r>
              <a:rPr lang="en-US" sz="1000" dirty="0" err="1">
                <a:solidFill>
                  <a:srgbClr val="000000"/>
                </a:solidFill>
                <a:latin typeface="Courier New" panose="02070309020205020404" pitchFamily="49" charset="0"/>
              </a:rPr>
              <a:t>phase_no_bus</a:t>
            </a:r>
            <a:r>
              <a:rPr lang="en-US" sz="1000" dirty="0">
                <a:solidFill>
                  <a:srgbClr val="000000"/>
                </a:solidFill>
                <a:latin typeface="Courier New" panose="02070309020205020404" pitchFamily="49" charset="0"/>
              </a:rPr>
              <a:t> = cell(1,3);</a:t>
            </a:r>
          </a:p>
          <a:p>
            <a:r>
              <a:rPr lang="en-US" sz="1000" dirty="0" err="1">
                <a:solidFill>
                  <a:srgbClr val="000000"/>
                </a:solidFill>
                <a:latin typeface="Courier New" panose="02070309020205020404" pitchFamily="49" charset="0"/>
              </a:rPr>
              <a:t>z_pu</a:t>
            </a:r>
            <a:r>
              <a:rPr lang="en-US" sz="1000" dirty="0">
                <a:solidFill>
                  <a:srgbClr val="000000"/>
                </a:solidFill>
                <a:latin typeface="Courier New" panose="02070309020205020404" pitchFamily="49" charset="0"/>
              </a:rPr>
              <a:t> = cell(1,line_num);</a:t>
            </a:r>
          </a:p>
          <a:p>
            <a:r>
              <a:rPr lang="en-US" sz="1000" dirty="0">
                <a:solidFill>
                  <a:srgbClr val="000000"/>
                </a:solidFill>
                <a:latin typeface="Courier New" panose="02070309020205020404" pitchFamily="49" charset="0"/>
              </a:rPr>
              <a:t>unbalance = cell(1,line_num);</a:t>
            </a:r>
          </a:p>
        </p:txBody>
      </p:sp>
      <p:sp>
        <p:nvSpPr>
          <p:cNvPr id="17" name="TextBox 16">
            <a:extLst>
              <a:ext uri="{FF2B5EF4-FFF2-40B4-BE49-F238E27FC236}">
                <a16:creationId xmlns:a16="http://schemas.microsoft.com/office/drawing/2014/main" id="{09443438-8164-43FC-ABB5-A7272B5AFF47}"/>
              </a:ext>
            </a:extLst>
          </p:cNvPr>
          <p:cNvSpPr txBox="1"/>
          <p:nvPr/>
        </p:nvSpPr>
        <p:spPr>
          <a:xfrm>
            <a:off x="3277881" y="4446982"/>
            <a:ext cx="4572000" cy="1015663"/>
          </a:xfrm>
          <a:prstGeom prst="rect">
            <a:avLst/>
          </a:prstGeom>
          <a:noFill/>
        </p:spPr>
        <p:txBody>
          <a:bodyPr wrap="square">
            <a:spAutoFit/>
          </a:bodyPr>
          <a:lstStyle/>
          <a:p>
            <a:pPr>
              <a:defRPr/>
            </a:pPr>
            <a:r>
              <a:rPr lang="en-US" sz="1000" dirty="0">
                <a:solidFill>
                  <a:srgbClr val="3C763D"/>
                </a:solidFill>
                <a:latin typeface="Courier New" panose="02070309020205020404" pitchFamily="49" charset="0"/>
              </a:rPr>
              <a:t>% Base Selection</a:t>
            </a:r>
          </a:p>
          <a:p>
            <a:pPr>
              <a:defRPr/>
            </a:pPr>
            <a:r>
              <a:rPr lang="en-US" sz="1000" dirty="0" err="1">
                <a:solidFill>
                  <a:srgbClr val="000000"/>
                </a:solidFill>
                <a:latin typeface="Courier New" panose="02070309020205020404" pitchFamily="49" charset="0"/>
              </a:rPr>
              <a:t>S_base</a:t>
            </a:r>
            <a:r>
              <a:rPr lang="en-US" sz="1000" dirty="0">
                <a:solidFill>
                  <a:srgbClr val="000000"/>
                </a:solidFill>
                <a:latin typeface="Courier New" panose="02070309020205020404" pitchFamily="49" charset="0"/>
              </a:rPr>
              <a:t> = 1000/3;</a:t>
            </a:r>
          </a:p>
          <a:p>
            <a:pPr>
              <a:defRPr/>
            </a:pPr>
            <a:r>
              <a:rPr lang="it-IT" sz="1000" dirty="0">
                <a:solidFill>
                  <a:srgbClr val="000000"/>
                </a:solidFill>
                <a:latin typeface="Courier New" panose="02070309020205020404" pitchFamily="49" charset="0"/>
              </a:rPr>
              <a:t>V_base = 13.8/sqrt(3);</a:t>
            </a:r>
          </a:p>
          <a:p>
            <a:pPr>
              <a:defRPr/>
            </a:pPr>
            <a:r>
              <a:rPr lang="en-US" sz="1000" dirty="0" err="1">
                <a:solidFill>
                  <a:srgbClr val="000000"/>
                </a:solidFill>
                <a:latin typeface="Courier New" panose="02070309020205020404" pitchFamily="49" charset="0"/>
              </a:rPr>
              <a:t>I_base</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S_base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V_base</a:t>
            </a:r>
            <a:r>
              <a:rPr lang="en-US" sz="1000" dirty="0">
                <a:solidFill>
                  <a:srgbClr val="000000"/>
                </a:solidFill>
                <a:latin typeface="Courier New" panose="02070309020205020404" pitchFamily="49" charset="0"/>
              </a:rPr>
              <a:t>);</a:t>
            </a:r>
          </a:p>
          <a:p>
            <a:pPr>
              <a:defRPr/>
            </a:pPr>
            <a:r>
              <a:rPr lang="it-IT" sz="1000" dirty="0">
                <a:solidFill>
                  <a:srgbClr val="000000"/>
                </a:solidFill>
                <a:latin typeface="Courier New" panose="02070309020205020404" pitchFamily="49" charset="0"/>
              </a:rPr>
              <a:t>Z_base = V_base*1000/I_base;</a:t>
            </a:r>
          </a:p>
          <a:p>
            <a:pPr>
              <a:defRPr/>
            </a:pPr>
            <a:r>
              <a:rPr lang="en-US" sz="1000" dirty="0" err="1">
                <a:solidFill>
                  <a:srgbClr val="000000"/>
                </a:solidFill>
                <a:latin typeface="Courier New" panose="02070309020205020404" pitchFamily="49" charset="0"/>
              </a:rPr>
              <a:t>time_point</a:t>
            </a:r>
            <a:r>
              <a:rPr lang="en-US" sz="1000" dirty="0">
                <a:solidFill>
                  <a:srgbClr val="000000"/>
                </a:solidFill>
                <a:latin typeface="Courier New" panose="02070309020205020404" pitchFamily="49" charset="0"/>
              </a:rPr>
              <a:t> = q;</a:t>
            </a:r>
          </a:p>
        </p:txBody>
      </p:sp>
      <p:cxnSp>
        <p:nvCxnSpPr>
          <p:cNvPr id="21" name="Straight Arrow Connector 20">
            <a:extLst>
              <a:ext uri="{FF2B5EF4-FFF2-40B4-BE49-F238E27FC236}">
                <a16:creationId xmlns:a16="http://schemas.microsoft.com/office/drawing/2014/main" id="{20CBC42B-996B-4268-9579-1BCD8903BF40}"/>
              </a:ext>
            </a:extLst>
          </p:cNvPr>
          <p:cNvCxnSpPr/>
          <p:nvPr/>
        </p:nvCxnSpPr>
        <p:spPr bwMode="auto">
          <a:xfrm>
            <a:off x="2819400" y="2971800"/>
            <a:ext cx="3048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D9B35E73-2460-4BF5-8AC7-A03FAD8F7554}"/>
              </a:ext>
            </a:extLst>
          </p:cNvPr>
          <p:cNvCxnSpPr/>
          <p:nvPr/>
        </p:nvCxnSpPr>
        <p:spPr bwMode="auto">
          <a:xfrm>
            <a:off x="5411481" y="2971800"/>
            <a:ext cx="3048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737757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3ED0DE9-6FA6-4A8F-9B7C-126D5031342E}"/>
              </a:ext>
            </a:extLst>
          </p:cNvPr>
          <p:cNvSpPr txBox="1"/>
          <p:nvPr/>
        </p:nvSpPr>
        <p:spPr>
          <a:xfrm>
            <a:off x="152400" y="857251"/>
            <a:ext cx="4572000" cy="4708981"/>
          </a:xfrm>
          <a:prstGeom prst="rect">
            <a:avLst/>
          </a:prstGeom>
          <a:noFill/>
        </p:spPr>
        <p:txBody>
          <a:bodyPr wrap="square">
            <a:spAutoFit/>
          </a:bodyPr>
          <a:lstStyle/>
          <a:p>
            <a:r>
              <a:rPr lang="en-US" sz="1000" dirty="0">
                <a:solidFill>
                  <a:srgbClr val="000000"/>
                </a:solidFill>
                <a:latin typeface="Courier New" panose="02070309020205020404" pitchFamily="49" charset="0"/>
              </a:rPr>
              <a:t> </a:t>
            </a:r>
          </a:p>
          <a:p>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 = 1:line_num</a:t>
            </a:r>
          </a:p>
          <a:p>
            <a:r>
              <a:rPr lang="pl-PL" sz="1000" dirty="0">
                <a:solidFill>
                  <a:srgbClr val="000000"/>
                </a:solidFill>
                <a:latin typeface="Courier New" panose="02070309020205020404" pitchFamily="49" charset="0"/>
              </a:rPr>
              <a:t>   z_pu{i} = Z_pu(3*(i-1)+1:3*i,1:3);</a:t>
            </a:r>
          </a:p>
          <a:p>
            <a:r>
              <a:rPr lang="en-US" sz="1000" dirty="0">
                <a:solidFill>
                  <a:srgbClr val="000000"/>
                </a:solidFill>
                <a:latin typeface="Courier New" panose="02070309020205020404" pitchFamily="49" charset="0"/>
              </a:rPr>
              <a:t>   unbalance{</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}=find(any(</a:t>
            </a:r>
            <a:r>
              <a:rPr lang="en-US" sz="1000" dirty="0" err="1">
                <a:solidFill>
                  <a:srgbClr val="000000"/>
                </a:solidFill>
                <a:latin typeface="Courier New" panose="02070309020205020404" pitchFamily="49" charset="0"/>
              </a:rPr>
              <a:t>z_pu</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})==0);</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j=1:3</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if</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nnz</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ismember</a:t>
            </a:r>
            <a:r>
              <a:rPr lang="en-US" sz="1000" dirty="0">
                <a:solidFill>
                  <a:srgbClr val="000000"/>
                </a:solidFill>
                <a:latin typeface="Courier New" panose="02070309020205020404" pitchFamily="49" charset="0"/>
              </a:rPr>
              <a:t>(unbalance{</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},j))&gt;0</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phase_no_line</a:t>
            </a:r>
            <a:r>
              <a:rPr lang="en-US" sz="1000" dirty="0">
                <a:solidFill>
                  <a:srgbClr val="000000"/>
                </a:solidFill>
                <a:latin typeface="Courier New" panose="02070309020205020404" pitchFamily="49" charset="0"/>
              </a:rPr>
              <a:t>{j}=[</a:t>
            </a:r>
            <a:r>
              <a:rPr lang="en-US" sz="1000" dirty="0" err="1">
                <a:solidFill>
                  <a:srgbClr val="000000"/>
                </a:solidFill>
                <a:latin typeface="Courier New" panose="02070309020205020404" pitchFamily="49" charset="0"/>
              </a:rPr>
              <a:t>phase_no_line</a:t>
            </a:r>
            <a:r>
              <a:rPr lang="en-US" sz="1000" dirty="0">
                <a:solidFill>
                  <a:srgbClr val="000000"/>
                </a:solidFill>
                <a:latin typeface="Courier New" panose="02070309020205020404" pitchFamily="49" charset="0"/>
              </a:rPr>
              <a:t>{j};</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phase_no_bus</a:t>
            </a:r>
            <a:r>
              <a:rPr lang="en-US" sz="1000" dirty="0">
                <a:solidFill>
                  <a:srgbClr val="000000"/>
                </a:solidFill>
                <a:latin typeface="Courier New" panose="02070309020205020404" pitchFamily="49" charset="0"/>
              </a:rPr>
              <a:t>{j}=[</a:t>
            </a:r>
            <a:r>
              <a:rPr lang="en-US" sz="1000" dirty="0" err="1">
                <a:solidFill>
                  <a:srgbClr val="000000"/>
                </a:solidFill>
                <a:latin typeface="Courier New" panose="02070309020205020404" pitchFamily="49" charset="0"/>
              </a:rPr>
              <a:t>phase_no_bus</a:t>
            </a:r>
            <a:r>
              <a:rPr lang="en-US" sz="1000" dirty="0">
                <a:solidFill>
                  <a:srgbClr val="000000"/>
                </a:solidFill>
                <a:latin typeface="Courier New" panose="02070309020205020404" pitchFamily="49" charset="0"/>
              </a:rPr>
              <a:t>{j};</a:t>
            </a:r>
            <a:r>
              <a:rPr lang="en-US" sz="1000" dirty="0" err="1">
                <a:solidFill>
                  <a:srgbClr val="000000"/>
                </a:solidFill>
                <a:latin typeface="Courier New" panose="02070309020205020404" pitchFamily="49" charset="0"/>
              </a:rPr>
              <a:t>to_bus</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end</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end</a:t>
            </a:r>
          </a:p>
          <a:p>
            <a:r>
              <a:rPr lang="en-US" sz="1000" dirty="0">
                <a:solidFill>
                  <a:srgbClr val="0000FF"/>
                </a:solidFill>
                <a:latin typeface="Courier New" panose="02070309020205020404" pitchFamily="49" charset="0"/>
              </a:rPr>
              <a:t>end</a:t>
            </a:r>
          </a:p>
          <a:p>
            <a:r>
              <a:rPr lang="en-US" sz="1000" dirty="0">
                <a:solidFill>
                  <a:srgbClr val="0000FF"/>
                </a:solidFill>
                <a:latin typeface="Courier New" panose="02070309020205020404" pitchFamily="49" charset="0"/>
              </a:rPr>
              <a:t> </a:t>
            </a:r>
          </a:p>
          <a:p>
            <a:r>
              <a:rPr lang="en-US" sz="1000" dirty="0">
                <a:solidFill>
                  <a:srgbClr val="3C763D"/>
                </a:solidFill>
                <a:latin typeface="Courier New" panose="02070309020205020404" pitchFamily="49" charset="0"/>
              </a:rPr>
              <a:t>%real current</a:t>
            </a:r>
          </a:p>
          <a:p>
            <a:r>
              <a:rPr lang="en-US" sz="1000" dirty="0">
                <a:solidFill>
                  <a:srgbClr val="000000"/>
                </a:solidFill>
                <a:latin typeface="Courier New" panose="02070309020205020404" pitchFamily="49" charset="0"/>
              </a:rPr>
              <a:t>load(</a:t>
            </a:r>
            <a:r>
              <a:rPr lang="en-US" sz="1000" dirty="0">
                <a:solidFill>
                  <a:srgbClr val="A020F0"/>
                </a:solidFill>
                <a:latin typeface="Courier New" panose="02070309020205020404" pitchFamily="49" charset="0"/>
              </a:rPr>
              <a:t>'</a:t>
            </a:r>
            <a:r>
              <a:rPr lang="en-US" sz="1000" dirty="0" err="1">
                <a:solidFill>
                  <a:srgbClr val="A020F0"/>
                </a:solidFill>
                <a:latin typeface="Courier New" panose="02070309020205020404" pitchFamily="49" charset="0"/>
              </a:rPr>
              <a:t>allcurrents_line_head_end.mat</a:t>
            </a:r>
            <a:r>
              <a:rPr lang="en-US" sz="1000" dirty="0">
                <a:solidFill>
                  <a:srgbClr val="A020F0"/>
                </a:solidFill>
                <a:latin typeface="Courier New" panose="02070309020205020404" pitchFamily="49" charset="0"/>
              </a:rPr>
              <a:t>'</a:t>
            </a:r>
            <a:r>
              <a:rPr lang="en-US" sz="1000" dirty="0">
                <a:solidFill>
                  <a:srgbClr val="000000"/>
                </a:solidFill>
                <a:latin typeface="Courier New" panose="02070309020205020404" pitchFamily="49" charset="0"/>
              </a:rPr>
              <a:t>);</a:t>
            </a:r>
          </a:p>
          <a:p>
            <a:r>
              <a:rPr lang="en-US" sz="1000" dirty="0" err="1">
                <a:solidFill>
                  <a:srgbClr val="000000"/>
                </a:solidFill>
                <a:latin typeface="Courier New" panose="02070309020205020404" pitchFamily="49" charset="0"/>
              </a:rPr>
              <a:t>line_current</a:t>
            </a:r>
            <a:r>
              <a:rPr lang="en-US" sz="1000" dirty="0">
                <a:solidFill>
                  <a:srgbClr val="000000"/>
                </a:solidFill>
                <a:latin typeface="Courier New" panose="02070309020205020404" pitchFamily="49" charset="0"/>
              </a:rPr>
              <a:t> = [];</a:t>
            </a:r>
          </a:p>
          <a:p>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 = 1:2:34</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line_current</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line_current;allcurrents_line_head_end</a:t>
            </a:r>
            <a:r>
              <a:rPr lang="en-US" sz="1000" dirty="0">
                <a:solidFill>
                  <a:srgbClr val="000000"/>
                </a:solidFill>
                <a:latin typeface="Courier New" panose="02070309020205020404" pitchFamily="49" charset="0"/>
              </a:rPr>
              <a:t>(time_point,6*(i-1)+1:6*</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r>
              <a:rPr lang="en-US" sz="1000" dirty="0">
                <a:solidFill>
                  <a:srgbClr val="0000FF"/>
                </a:solidFill>
                <a:latin typeface="Courier New" panose="02070309020205020404" pitchFamily="49" charset="0"/>
              </a:rPr>
              <a:t>end</a:t>
            </a:r>
          </a:p>
          <a:p>
            <a:r>
              <a:rPr lang="en-US" sz="1000" dirty="0">
                <a:solidFill>
                  <a:srgbClr val="0000FF"/>
                </a:solidFill>
                <a:latin typeface="Courier New" panose="02070309020205020404" pitchFamily="49" charset="0"/>
              </a:rPr>
              <a:t> </a:t>
            </a:r>
          </a:p>
          <a:p>
            <a:r>
              <a:rPr lang="en-US" sz="1000" dirty="0">
                <a:solidFill>
                  <a:srgbClr val="0000FF"/>
                </a:solidFill>
                <a:latin typeface="Courier New" panose="02070309020205020404" pitchFamily="49" charset="0"/>
              </a:rPr>
              <a:t> </a:t>
            </a:r>
          </a:p>
          <a:p>
            <a:r>
              <a:rPr lang="en-US" sz="1000" dirty="0" err="1">
                <a:solidFill>
                  <a:srgbClr val="000000"/>
                </a:solidFill>
                <a:latin typeface="Courier New" panose="02070309020205020404" pitchFamily="49" charset="0"/>
              </a:rPr>
              <a:t>temp_i</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line_current</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p>
          <a:p>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 = 1:line_num</a:t>
            </a:r>
          </a:p>
          <a:p>
            <a:r>
              <a:rPr lang="en-US" sz="1000" dirty="0">
                <a:solidFill>
                  <a:srgbClr val="000000"/>
                </a:solidFill>
                <a:latin typeface="Courier New" panose="02070309020205020404" pitchFamily="49" charset="0"/>
              </a:rPr>
              <a:t>    I(</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temp_i</a:t>
            </a:r>
            <a:r>
              <a:rPr lang="en-US" sz="1000" dirty="0">
                <a:solidFill>
                  <a:srgbClr val="000000"/>
                </a:solidFill>
                <a:latin typeface="Courier New" panose="02070309020205020404" pitchFamily="49" charset="0"/>
              </a:rPr>
              <a:t>(i,1)+1i*</a:t>
            </a:r>
            <a:r>
              <a:rPr lang="en-US" sz="1000" dirty="0" err="1">
                <a:solidFill>
                  <a:srgbClr val="000000"/>
                </a:solidFill>
                <a:latin typeface="Courier New" panose="02070309020205020404" pitchFamily="49" charset="0"/>
              </a:rPr>
              <a:t>temp_i</a:t>
            </a:r>
            <a:r>
              <a:rPr lang="en-US" sz="1000" dirty="0">
                <a:solidFill>
                  <a:srgbClr val="000000"/>
                </a:solidFill>
                <a:latin typeface="Courier New" panose="02070309020205020404" pitchFamily="49" charset="0"/>
              </a:rPr>
              <a:t>(i,2)),(</a:t>
            </a:r>
            <a:r>
              <a:rPr lang="en-US" sz="1000" dirty="0" err="1">
                <a:solidFill>
                  <a:srgbClr val="000000"/>
                </a:solidFill>
                <a:latin typeface="Courier New" panose="02070309020205020404" pitchFamily="49" charset="0"/>
              </a:rPr>
              <a:t>temp_i</a:t>
            </a:r>
            <a:r>
              <a:rPr lang="en-US" sz="1000" dirty="0">
                <a:solidFill>
                  <a:srgbClr val="000000"/>
                </a:solidFill>
                <a:latin typeface="Courier New" panose="02070309020205020404" pitchFamily="49" charset="0"/>
              </a:rPr>
              <a:t>(i,3)+1i*</a:t>
            </a:r>
            <a:r>
              <a:rPr lang="en-US" sz="1000" dirty="0" err="1">
                <a:solidFill>
                  <a:srgbClr val="000000"/>
                </a:solidFill>
                <a:latin typeface="Courier New" panose="02070309020205020404" pitchFamily="49" charset="0"/>
              </a:rPr>
              <a:t>temp_i</a:t>
            </a:r>
            <a:r>
              <a:rPr lang="en-US" sz="1000" dirty="0">
                <a:solidFill>
                  <a:srgbClr val="000000"/>
                </a:solidFill>
                <a:latin typeface="Courier New" panose="02070309020205020404" pitchFamily="49" charset="0"/>
              </a:rPr>
              <a:t>(i,4)),(</a:t>
            </a:r>
            <a:r>
              <a:rPr lang="en-US" sz="1000" dirty="0" err="1">
                <a:solidFill>
                  <a:srgbClr val="000000"/>
                </a:solidFill>
                <a:latin typeface="Courier New" panose="02070309020205020404" pitchFamily="49" charset="0"/>
              </a:rPr>
              <a:t>temp_i</a:t>
            </a:r>
            <a:r>
              <a:rPr lang="en-US" sz="1000" dirty="0">
                <a:solidFill>
                  <a:srgbClr val="000000"/>
                </a:solidFill>
                <a:latin typeface="Courier New" panose="02070309020205020404" pitchFamily="49" charset="0"/>
              </a:rPr>
              <a:t>(i,5)+1i*</a:t>
            </a:r>
            <a:r>
              <a:rPr lang="en-US" sz="1000" dirty="0" err="1">
                <a:solidFill>
                  <a:srgbClr val="000000"/>
                </a:solidFill>
                <a:latin typeface="Courier New" panose="02070309020205020404" pitchFamily="49" charset="0"/>
              </a:rPr>
              <a:t>temp_i</a:t>
            </a:r>
            <a:r>
              <a:rPr lang="en-US" sz="1000" dirty="0">
                <a:solidFill>
                  <a:srgbClr val="000000"/>
                </a:solidFill>
                <a:latin typeface="Courier New" panose="02070309020205020404" pitchFamily="49" charset="0"/>
              </a:rPr>
              <a:t>(i,6))];</a:t>
            </a:r>
          </a:p>
          <a:p>
            <a:r>
              <a:rPr lang="en-US" sz="1000" dirty="0">
                <a:solidFill>
                  <a:srgbClr val="0000FF"/>
                </a:solidFill>
                <a:latin typeface="Courier New" panose="02070309020205020404" pitchFamily="49" charset="0"/>
              </a:rPr>
              <a:t>end</a:t>
            </a:r>
          </a:p>
          <a:p>
            <a:r>
              <a:rPr lang="en-US" sz="1000" dirty="0">
                <a:solidFill>
                  <a:srgbClr val="0000FF"/>
                </a:solidFill>
                <a:latin typeface="Courier New" panose="02070309020205020404" pitchFamily="49" charset="0"/>
              </a:rPr>
              <a:t> </a:t>
            </a:r>
            <a:endParaRPr lang="en-US" dirty="0"/>
          </a:p>
        </p:txBody>
      </p:sp>
      <p:sp>
        <p:nvSpPr>
          <p:cNvPr id="9" name="TextBox 8">
            <a:extLst>
              <a:ext uri="{FF2B5EF4-FFF2-40B4-BE49-F238E27FC236}">
                <a16:creationId xmlns:a16="http://schemas.microsoft.com/office/drawing/2014/main" id="{FEDDC46F-76C0-4DF6-AB1D-F25DD29F20E8}"/>
              </a:ext>
            </a:extLst>
          </p:cNvPr>
          <p:cNvSpPr txBox="1"/>
          <p:nvPr/>
        </p:nvSpPr>
        <p:spPr>
          <a:xfrm>
            <a:off x="5410200" y="990600"/>
            <a:ext cx="3429000" cy="3939540"/>
          </a:xfrm>
          <a:prstGeom prst="rect">
            <a:avLst/>
          </a:prstGeom>
          <a:noFill/>
        </p:spPr>
        <p:txBody>
          <a:bodyPr wrap="square">
            <a:spAutoFit/>
          </a:bodyPr>
          <a:lstStyle/>
          <a:p>
            <a:pPr>
              <a:defRPr/>
            </a:pPr>
            <a:endParaRPr lang="en-US" sz="1000" dirty="0">
              <a:solidFill>
                <a:srgbClr val="0000FF"/>
              </a:solidFill>
              <a:latin typeface="Courier New" panose="02070309020205020404" pitchFamily="49" charset="0"/>
            </a:endParaRPr>
          </a:p>
          <a:p>
            <a:pPr>
              <a:defRPr/>
            </a:pPr>
            <a:r>
              <a:rPr lang="en-US" sz="1000" dirty="0">
                <a:solidFill>
                  <a:srgbClr val="000000"/>
                </a:solidFill>
                <a:latin typeface="Courier New" panose="02070309020205020404" pitchFamily="49" charset="0"/>
              </a:rPr>
              <a:t>I=I/</a:t>
            </a:r>
            <a:r>
              <a:rPr lang="en-US" sz="1000" dirty="0" err="1">
                <a:solidFill>
                  <a:srgbClr val="000000"/>
                </a:solidFill>
                <a:latin typeface="Courier New" panose="02070309020205020404" pitchFamily="49" charset="0"/>
              </a:rPr>
              <a:t>I_base</a:t>
            </a:r>
            <a:r>
              <a:rPr lang="en-US" sz="1000" dirty="0">
                <a:solidFill>
                  <a:srgbClr val="000000"/>
                </a:solidFill>
                <a:latin typeface="Courier New" panose="02070309020205020404" pitchFamily="49" charset="0"/>
              </a:rPr>
              <a:t>;</a:t>
            </a:r>
          </a:p>
          <a:p>
            <a:pPr>
              <a:defRPr/>
            </a:pPr>
            <a:r>
              <a:rPr lang="en-US" sz="1000" dirty="0" err="1">
                <a:solidFill>
                  <a:srgbClr val="000000"/>
                </a:solidFill>
                <a:latin typeface="Courier New" panose="02070309020205020404" pitchFamily="49" charset="0"/>
              </a:rPr>
              <a:t>x_true</a:t>
            </a:r>
            <a:r>
              <a:rPr lang="en-US" sz="1000" dirty="0">
                <a:solidFill>
                  <a:srgbClr val="000000"/>
                </a:solidFill>
                <a:latin typeface="Courier New" panose="02070309020205020404" pitchFamily="49" charset="0"/>
              </a:rPr>
              <a:t> = cell(1,3);</a:t>
            </a:r>
          </a:p>
          <a:p>
            <a:pPr>
              <a:defRPr/>
            </a:pPr>
            <a:r>
              <a:rPr lang="nl-NL" sz="1000" dirty="0">
                <a:solidFill>
                  <a:srgbClr val="000000"/>
                </a:solidFill>
                <a:latin typeface="Courier New" panose="02070309020205020404" pitchFamily="49" charset="0"/>
              </a:rPr>
              <a:t>x_ture_mag = cell(1,3);</a:t>
            </a:r>
          </a:p>
          <a:p>
            <a:pPr>
              <a:defRPr/>
            </a:pPr>
            <a:r>
              <a:rPr lang="en-US" sz="1000" dirty="0" err="1">
                <a:solidFill>
                  <a:srgbClr val="000000"/>
                </a:solidFill>
                <a:latin typeface="Courier New" panose="02070309020205020404" pitchFamily="49" charset="0"/>
              </a:rPr>
              <a:t>x_ture_phase</a:t>
            </a:r>
            <a:r>
              <a:rPr lang="en-US" sz="1000" dirty="0">
                <a:solidFill>
                  <a:srgbClr val="000000"/>
                </a:solidFill>
                <a:latin typeface="Courier New" panose="02070309020205020404" pitchFamily="49" charset="0"/>
              </a:rPr>
              <a:t> = cell(1,3);</a:t>
            </a:r>
          </a:p>
          <a:p>
            <a:pPr>
              <a:defRPr/>
            </a:pPr>
            <a:r>
              <a:rPr lang="en-US" sz="1000" dirty="0">
                <a:solidFill>
                  <a:srgbClr val="000000"/>
                </a:solidFill>
                <a:latin typeface="Courier New" panose="02070309020205020404" pitchFamily="49" charset="0"/>
              </a:rPr>
              <a:t> </a:t>
            </a:r>
          </a:p>
          <a:p>
            <a:pPr>
              <a:defRPr/>
            </a:pPr>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 = 1:3</a:t>
            </a:r>
          </a:p>
          <a:p>
            <a:pPr>
              <a:defRPr/>
            </a:pP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I_r</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)=real(I(:,</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pPr>
              <a:defRPr/>
            </a:pPr>
            <a:r>
              <a:rPr lang="nn-NO" sz="1000" dirty="0">
                <a:solidFill>
                  <a:srgbClr val="000000"/>
                </a:solidFill>
                <a:latin typeface="Courier New" panose="02070309020205020404" pitchFamily="49" charset="0"/>
              </a:rPr>
              <a:t>    I_i(:,i)=imag(I(:,i));</a:t>
            </a:r>
          </a:p>
          <a:p>
            <a:pPr>
              <a:defRPr/>
            </a:pPr>
            <a:r>
              <a:rPr lang="nn-NO" sz="1000" dirty="0">
                <a:solidFill>
                  <a:srgbClr val="000000"/>
                </a:solidFill>
                <a:latin typeface="Courier New" panose="02070309020205020404" pitchFamily="49" charset="0"/>
              </a:rPr>
              <a:t>    x_true{i} = [I_r(:,i);I_i(:,i)];</a:t>
            </a:r>
          </a:p>
          <a:p>
            <a:pPr>
              <a:defRPr/>
            </a:pP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x_true_real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I_r</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pPr>
              <a:defRPr/>
            </a:pP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x_true_img</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I_i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pPr>
              <a:defRPr/>
            </a:pP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x_true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phase_no_line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pPr>
              <a:defRPr/>
            </a:pP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x_true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phase_no_line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line_num</a:t>
            </a:r>
            <a:r>
              <a:rPr lang="en-US" sz="1000" dirty="0">
                <a:solidFill>
                  <a:srgbClr val="000000"/>
                </a:solidFill>
                <a:latin typeface="Courier New" panose="02070309020205020404" pitchFamily="49" charset="0"/>
              </a:rPr>
              <a:t>-length(</a:t>
            </a:r>
            <a:r>
              <a:rPr lang="en-US" sz="1000" dirty="0" err="1">
                <a:solidFill>
                  <a:srgbClr val="000000"/>
                </a:solidFill>
                <a:latin typeface="Courier New" panose="02070309020205020404" pitchFamily="49" charset="0"/>
              </a:rPr>
              <a:t>phase_no_line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pPr>
              <a:defRPr/>
            </a:pP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x_true_real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phase_no_line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pPr>
              <a:defRPr/>
            </a:pP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x_true_real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phase_no_line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line_num</a:t>
            </a:r>
            <a:r>
              <a:rPr lang="en-US" sz="1000" dirty="0">
                <a:solidFill>
                  <a:srgbClr val="000000"/>
                </a:solidFill>
                <a:latin typeface="Courier New" panose="02070309020205020404" pitchFamily="49" charset="0"/>
              </a:rPr>
              <a:t>-length(</a:t>
            </a:r>
            <a:r>
              <a:rPr lang="en-US" sz="1000" dirty="0" err="1">
                <a:solidFill>
                  <a:srgbClr val="000000"/>
                </a:solidFill>
                <a:latin typeface="Courier New" panose="02070309020205020404" pitchFamily="49" charset="0"/>
              </a:rPr>
              <a:t>phase_no_line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pPr>
              <a:defRPr/>
            </a:pP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x_true_img</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phase_no_line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pPr>
              <a:defRPr/>
            </a:pP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x_true_img</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phase_no_line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line_num</a:t>
            </a:r>
            <a:r>
              <a:rPr lang="en-US" sz="1000" dirty="0">
                <a:solidFill>
                  <a:srgbClr val="000000"/>
                </a:solidFill>
                <a:latin typeface="Courier New" panose="02070309020205020404" pitchFamily="49" charset="0"/>
              </a:rPr>
              <a:t>-length(</a:t>
            </a:r>
            <a:r>
              <a:rPr lang="en-US" sz="1000" dirty="0" err="1">
                <a:solidFill>
                  <a:srgbClr val="000000"/>
                </a:solidFill>
                <a:latin typeface="Courier New" panose="02070309020205020404" pitchFamily="49" charset="0"/>
              </a:rPr>
              <a:t>phase_no_line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pPr>
              <a:defRPr/>
            </a:pPr>
            <a:r>
              <a:rPr lang="en-US" sz="1000" dirty="0">
                <a:solidFill>
                  <a:srgbClr val="0000FF"/>
                </a:solidFill>
                <a:latin typeface="Courier New" panose="02070309020205020404" pitchFamily="49" charset="0"/>
              </a:rPr>
              <a:t>end</a:t>
            </a:r>
          </a:p>
          <a:p>
            <a:pPr>
              <a:defRPr/>
            </a:pPr>
            <a:r>
              <a:rPr lang="en-US" sz="1000" dirty="0">
                <a:solidFill>
                  <a:srgbClr val="0000FF"/>
                </a:solidFill>
                <a:latin typeface="Courier New" panose="02070309020205020404" pitchFamily="49" charset="0"/>
              </a:rPr>
              <a:t> </a:t>
            </a:r>
            <a:endParaRPr lang="en-US" sz="1000" dirty="0">
              <a:solidFill>
                <a:srgbClr val="000000"/>
              </a:solidFill>
              <a:latin typeface="Courier New" panose="02070309020205020404" pitchFamily="49" charset="0"/>
            </a:endParaRPr>
          </a:p>
        </p:txBody>
      </p:sp>
    </p:spTree>
    <p:extLst>
      <p:ext uri="{BB962C8B-B14F-4D97-AF65-F5344CB8AC3E}">
        <p14:creationId xmlns:p14="http://schemas.microsoft.com/office/powerpoint/2010/main" val="1597020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97FD16-9A0A-4849-859D-E6DB4C57588D}"/>
              </a:ext>
            </a:extLst>
          </p:cNvPr>
          <p:cNvSpPr txBox="1"/>
          <p:nvPr/>
        </p:nvSpPr>
        <p:spPr>
          <a:xfrm>
            <a:off x="228600" y="914401"/>
            <a:ext cx="3505200" cy="2092881"/>
          </a:xfrm>
          <a:prstGeom prst="rect">
            <a:avLst/>
          </a:prstGeom>
          <a:noFill/>
        </p:spPr>
        <p:txBody>
          <a:bodyPr wrap="square">
            <a:spAutoFit/>
          </a:bodyPr>
          <a:lstStyle/>
          <a:p>
            <a:pPr>
              <a:defRPr/>
            </a:pPr>
            <a:endParaRPr lang="en-US" sz="1000" dirty="0">
              <a:solidFill>
                <a:srgbClr val="0000FF"/>
              </a:solidFill>
              <a:latin typeface="Courier New" panose="02070309020205020404" pitchFamily="49" charset="0"/>
            </a:endParaRPr>
          </a:p>
          <a:p>
            <a:pPr>
              <a:defRPr/>
            </a:pPr>
            <a:r>
              <a:rPr lang="en-US" sz="1000" dirty="0" err="1">
                <a:solidFill>
                  <a:srgbClr val="000000"/>
                </a:solidFill>
                <a:latin typeface="Courier New" panose="02070309020205020404" pitchFamily="49" charset="0"/>
              </a:rPr>
              <a:t>x_true_full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x_true</a:t>
            </a:r>
            <a:r>
              <a:rPr lang="en-US" sz="1000" dirty="0">
                <a:solidFill>
                  <a:srgbClr val="000000"/>
                </a:solidFill>
                <a:latin typeface="Courier New" panose="02070309020205020404" pitchFamily="49" charset="0"/>
              </a:rPr>
              <a:t>{1};</a:t>
            </a:r>
            <a:r>
              <a:rPr lang="en-US" sz="1000" dirty="0" err="1">
                <a:solidFill>
                  <a:srgbClr val="000000"/>
                </a:solidFill>
                <a:latin typeface="Courier New" panose="02070309020205020404" pitchFamily="49" charset="0"/>
              </a:rPr>
              <a:t>x_true</a:t>
            </a:r>
            <a:r>
              <a:rPr lang="en-US" sz="1000" dirty="0">
                <a:solidFill>
                  <a:srgbClr val="000000"/>
                </a:solidFill>
                <a:latin typeface="Courier New" panose="02070309020205020404" pitchFamily="49" charset="0"/>
              </a:rPr>
              <a:t>{2};</a:t>
            </a:r>
            <a:r>
              <a:rPr lang="en-US" sz="1000" dirty="0" err="1">
                <a:solidFill>
                  <a:srgbClr val="000000"/>
                </a:solidFill>
                <a:latin typeface="Courier New" panose="02070309020205020404" pitchFamily="49" charset="0"/>
              </a:rPr>
              <a:t>x_true</a:t>
            </a:r>
            <a:r>
              <a:rPr lang="en-US" sz="1000" dirty="0">
                <a:solidFill>
                  <a:srgbClr val="000000"/>
                </a:solidFill>
                <a:latin typeface="Courier New" panose="02070309020205020404" pitchFamily="49" charset="0"/>
              </a:rPr>
              <a:t>{3}];</a:t>
            </a:r>
          </a:p>
          <a:p>
            <a:pPr>
              <a:defRPr/>
            </a:pPr>
            <a:r>
              <a:rPr lang="en-US" sz="1000" dirty="0" err="1">
                <a:solidFill>
                  <a:srgbClr val="000000"/>
                </a:solidFill>
                <a:latin typeface="Courier New" panose="02070309020205020404" pitchFamily="49" charset="0"/>
              </a:rPr>
              <a:t>x_true_real_full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x_true_real</a:t>
            </a:r>
            <a:r>
              <a:rPr lang="en-US" sz="1000" dirty="0">
                <a:solidFill>
                  <a:srgbClr val="000000"/>
                </a:solidFill>
                <a:latin typeface="Courier New" panose="02070309020205020404" pitchFamily="49" charset="0"/>
              </a:rPr>
              <a:t>{1};</a:t>
            </a:r>
            <a:r>
              <a:rPr lang="en-US" sz="1000" dirty="0" err="1">
                <a:solidFill>
                  <a:srgbClr val="000000"/>
                </a:solidFill>
                <a:latin typeface="Courier New" panose="02070309020205020404" pitchFamily="49" charset="0"/>
              </a:rPr>
              <a:t>x_true_real</a:t>
            </a:r>
            <a:r>
              <a:rPr lang="en-US" sz="1000" dirty="0">
                <a:solidFill>
                  <a:srgbClr val="000000"/>
                </a:solidFill>
                <a:latin typeface="Courier New" panose="02070309020205020404" pitchFamily="49" charset="0"/>
              </a:rPr>
              <a:t>{2};</a:t>
            </a:r>
            <a:r>
              <a:rPr lang="en-US" sz="1000" dirty="0" err="1">
                <a:solidFill>
                  <a:srgbClr val="000000"/>
                </a:solidFill>
                <a:latin typeface="Courier New" panose="02070309020205020404" pitchFamily="49" charset="0"/>
              </a:rPr>
              <a:t>x_true_real</a:t>
            </a:r>
            <a:r>
              <a:rPr lang="en-US" sz="1000" dirty="0">
                <a:solidFill>
                  <a:srgbClr val="000000"/>
                </a:solidFill>
                <a:latin typeface="Courier New" panose="02070309020205020404" pitchFamily="49" charset="0"/>
              </a:rPr>
              <a:t>{3}];</a:t>
            </a:r>
          </a:p>
          <a:p>
            <a:pPr>
              <a:defRPr/>
            </a:pPr>
            <a:r>
              <a:rPr lang="en-US" sz="1000" dirty="0" err="1">
                <a:solidFill>
                  <a:srgbClr val="000000"/>
                </a:solidFill>
                <a:latin typeface="Courier New" panose="02070309020205020404" pitchFamily="49" charset="0"/>
              </a:rPr>
              <a:t>x_true_img_full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x_true_img</a:t>
            </a:r>
            <a:r>
              <a:rPr lang="en-US" sz="1000" dirty="0">
                <a:solidFill>
                  <a:srgbClr val="000000"/>
                </a:solidFill>
                <a:latin typeface="Courier New" panose="02070309020205020404" pitchFamily="49" charset="0"/>
              </a:rPr>
              <a:t>{1};</a:t>
            </a:r>
            <a:r>
              <a:rPr lang="en-US" sz="1000" dirty="0" err="1">
                <a:solidFill>
                  <a:srgbClr val="000000"/>
                </a:solidFill>
                <a:latin typeface="Courier New" panose="02070309020205020404" pitchFamily="49" charset="0"/>
              </a:rPr>
              <a:t>x_true_img</a:t>
            </a:r>
            <a:r>
              <a:rPr lang="en-US" sz="1000" dirty="0">
                <a:solidFill>
                  <a:srgbClr val="000000"/>
                </a:solidFill>
                <a:latin typeface="Courier New" panose="02070309020205020404" pitchFamily="49" charset="0"/>
              </a:rPr>
              <a:t>{2};</a:t>
            </a:r>
            <a:r>
              <a:rPr lang="en-US" sz="1000" dirty="0" err="1">
                <a:solidFill>
                  <a:srgbClr val="000000"/>
                </a:solidFill>
                <a:latin typeface="Courier New" panose="02070309020205020404" pitchFamily="49" charset="0"/>
              </a:rPr>
              <a:t>x_true_img</a:t>
            </a:r>
            <a:r>
              <a:rPr lang="en-US" sz="1000" dirty="0">
                <a:solidFill>
                  <a:srgbClr val="000000"/>
                </a:solidFill>
                <a:latin typeface="Courier New" panose="02070309020205020404" pitchFamily="49" charset="0"/>
              </a:rPr>
              <a:t>{3}];</a:t>
            </a:r>
          </a:p>
          <a:p>
            <a:pPr>
              <a:defRPr/>
            </a:pPr>
            <a:r>
              <a:rPr lang="en-US" sz="1000" dirty="0">
                <a:solidFill>
                  <a:srgbClr val="000000"/>
                </a:solidFill>
                <a:latin typeface="Courier New" panose="02070309020205020404" pitchFamily="49" charset="0"/>
              </a:rPr>
              <a:t> </a:t>
            </a:r>
          </a:p>
          <a:p>
            <a:pPr>
              <a:defRPr/>
            </a:pPr>
            <a:r>
              <a:rPr lang="en-US" sz="1000" dirty="0" err="1">
                <a:solidFill>
                  <a:srgbClr val="000000"/>
                </a:solidFill>
                <a:latin typeface="Courier New" panose="02070309020205020404" pitchFamily="49" charset="0"/>
              </a:rPr>
              <a:t>record_x_true_full</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record_x_true_full,x_true_full</a:t>
            </a:r>
            <a:r>
              <a:rPr lang="en-US" sz="1000" dirty="0">
                <a:solidFill>
                  <a:srgbClr val="000000"/>
                </a:solidFill>
                <a:latin typeface="Courier New" panose="02070309020205020404" pitchFamily="49" charset="0"/>
              </a:rPr>
              <a:t>];</a:t>
            </a:r>
          </a:p>
          <a:p>
            <a:pPr>
              <a:defRPr/>
            </a:pPr>
            <a:r>
              <a:rPr lang="en-US" sz="1000" dirty="0">
                <a:solidFill>
                  <a:srgbClr val="000000"/>
                </a:solidFill>
                <a:latin typeface="Courier New" panose="02070309020205020404" pitchFamily="49" charset="0"/>
              </a:rPr>
              <a:t> </a:t>
            </a:r>
          </a:p>
          <a:p>
            <a:pPr>
              <a:defRPr/>
            </a:pPr>
            <a:r>
              <a:rPr lang="en-US" sz="1000" dirty="0">
                <a:solidFill>
                  <a:srgbClr val="3C763D"/>
                </a:solidFill>
                <a:latin typeface="Courier New" panose="02070309020205020404" pitchFamily="49" charset="0"/>
              </a:rPr>
              <a:t>%all meter real measurement</a:t>
            </a:r>
          </a:p>
          <a:p>
            <a:pPr>
              <a:defRPr/>
            </a:pPr>
            <a:r>
              <a:rPr lang="en-US" sz="1000" dirty="0">
                <a:solidFill>
                  <a:srgbClr val="000000"/>
                </a:solidFill>
                <a:latin typeface="Courier New" panose="02070309020205020404" pitchFamily="49" charset="0"/>
              </a:rPr>
              <a:t>z_1 = I(1,:);</a:t>
            </a:r>
            <a:endParaRPr lang="en-US" dirty="0"/>
          </a:p>
        </p:txBody>
      </p:sp>
      <p:sp>
        <p:nvSpPr>
          <p:cNvPr id="7" name="TextBox 6">
            <a:extLst>
              <a:ext uri="{FF2B5EF4-FFF2-40B4-BE49-F238E27FC236}">
                <a16:creationId xmlns:a16="http://schemas.microsoft.com/office/drawing/2014/main" id="{9D41813A-630D-43A2-A33C-395AFF96A325}"/>
              </a:ext>
            </a:extLst>
          </p:cNvPr>
          <p:cNvSpPr txBox="1"/>
          <p:nvPr/>
        </p:nvSpPr>
        <p:spPr>
          <a:xfrm>
            <a:off x="218090" y="2743200"/>
            <a:ext cx="3591910" cy="2708434"/>
          </a:xfrm>
          <a:prstGeom prst="rect">
            <a:avLst/>
          </a:prstGeom>
          <a:noFill/>
        </p:spPr>
        <p:txBody>
          <a:bodyPr wrap="square">
            <a:spAutoFit/>
          </a:bodyPr>
          <a:lstStyle/>
          <a:p>
            <a:r>
              <a:rPr lang="en-US" sz="1000" dirty="0">
                <a:solidFill>
                  <a:srgbClr val="000000"/>
                </a:solidFill>
                <a:latin typeface="Courier New" panose="02070309020205020404" pitchFamily="49" charset="0"/>
              </a:rPr>
              <a:t> </a:t>
            </a:r>
          </a:p>
          <a:p>
            <a:r>
              <a:rPr lang="pl-PL" sz="1000" dirty="0">
                <a:solidFill>
                  <a:srgbClr val="000000"/>
                </a:solidFill>
                <a:latin typeface="Courier New" panose="02070309020205020404" pitchFamily="49" charset="0"/>
              </a:rPr>
              <a:t>z_1 = [real(z_1);imag(z_1)];</a:t>
            </a:r>
          </a:p>
          <a:p>
            <a:r>
              <a:rPr lang="en-US" sz="1000" dirty="0">
                <a:solidFill>
                  <a:srgbClr val="000000"/>
                </a:solidFill>
                <a:latin typeface="Courier New" panose="02070309020205020404" pitchFamily="49" charset="0"/>
              </a:rPr>
              <a:t> </a:t>
            </a:r>
          </a:p>
          <a:p>
            <a:r>
              <a:rPr lang="en-US" sz="1000" dirty="0">
                <a:solidFill>
                  <a:srgbClr val="3C763D"/>
                </a:solidFill>
                <a:latin typeface="Courier New" panose="02070309020205020404" pitchFamily="49" charset="0"/>
              </a:rPr>
              <a:t>% Substation Voltage data</a:t>
            </a:r>
          </a:p>
          <a:p>
            <a:r>
              <a:rPr lang="en-US" sz="1000" dirty="0">
                <a:solidFill>
                  <a:srgbClr val="000000"/>
                </a:solidFill>
                <a:latin typeface="Courier New" panose="02070309020205020404" pitchFamily="49" charset="0"/>
              </a:rPr>
              <a:t>load(</a:t>
            </a:r>
            <a:r>
              <a:rPr lang="en-US" sz="1000" dirty="0">
                <a:solidFill>
                  <a:srgbClr val="A020F0"/>
                </a:solidFill>
                <a:latin typeface="Courier New" panose="02070309020205020404" pitchFamily="49" charset="0"/>
              </a:rPr>
              <a:t>'</a:t>
            </a:r>
            <a:r>
              <a:rPr lang="en-US" sz="1000" dirty="0" err="1">
                <a:solidFill>
                  <a:srgbClr val="A020F0"/>
                </a:solidFill>
                <a:latin typeface="Courier New" panose="02070309020205020404" pitchFamily="49" charset="0"/>
              </a:rPr>
              <a:t>voltage_data.mat</a:t>
            </a:r>
            <a:r>
              <a:rPr lang="en-US" sz="1000" dirty="0">
                <a:solidFill>
                  <a:srgbClr val="A020F0"/>
                </a:solidFill>
                <a:latin typeface="Courier New" panose="02070309020205020404" pitchFamily="49" charset="0"/>
              </a:rPr>
              <a:t>'</a:t>
            </a:r>
            <a:r>
              <a:rPr lang="en-US" sz="1000" dirty="0">
                <a:solidFill>
                  <a:srgbClr val="000000"/>
                </a:solidFill>
                <a:latin typeface="Courier New" panose="02070309020205020404" pitchFamily="49" charset="0"/>
              </a:rPr>
              <a:t>);</a:t>
            </a:r>
          </a:p>
          <a:p>
            <a:r>
              <a:rPr lang="pt-BR" sz="1000" dirty="0">
                <a:solidFill>
                  <a:srgbClr val="000000"/>
                </a:solidFill>
                <a:latin typeface="Courier New" panose="02070309020205020404" pitchFamily="49" charset="0"/>
              </a:rPr>
              <a:t>V_real = zeros(bus_num,3);</a:t>
            </a:r>
          </a:p>
          <a:p>
            <a:r>
              <a:rPr lang="en-US" sz="1000" dirty="0">
                <a:solidFill>
                  <a:srgbClr val="000000"/>
                </a:solidFill>
                <a:latin typeface="Courier New" panose="02070309020205020404" pitchFamily="49" charset="0"/>
              </a:rPr>
              <a:t>V = </a:t>
            </a:r>
            <a:r>
              <a:rPr lang="en-US" sz="1000" dirty="0" err="1">
                <a:solidFill>
                  <a:srgbClr val="000000"/>
                </a:solidFill>
                <a:latin typeface="Courier New" panose="02070309020205020404" pitchFamily="49" charset="0"/>
              </a:rPr>
              <a:t>allvoltages_rectangular_coordinates</a:t>
            </a:r>
            <a:r>
              <a:rPr lang="en-US" sz="1000" dirty="0">
                <a:solidFill>
                  <a:srgbClr val="000000"/>
                </a:solidFill>
                <a:latin typeface="Courier New" panose="02070309020205020404" pitchFamily="49" charset="0"/>
              </a:rPr>
              <a:t>(time_point,1:6)/(</a:t>
            </a:r>
            <a:r>
              <a:rPr lang="en-US" sz="1000" dirty="0" err="1">
                <a:solidFill>
                  <a:srgbClr val="000000"/>
                </a:solidFill>
                <a:latin typeface="Courier New" panose="02070309020205020404" pitchFamily="49" charset="0"/>
              </a:rPr>
              <a:t>V_base</a:t>
            </a:r>
            <a:r>
              <a:rPr lang="en-US" sz="1000" dirty="0">
                <a:solidFill>
                  <a:srgbClr val="000000"/>
                </a:solidFill>
                <a:latin typeface="Courier New" panose="02070309020205020404" pitchFamily="49" charset="0"/>
              </a:rPr>
              <a:t>*1000);</a:t>
            </a:r>
          </a:p>
          <a:p>
            <a:r>
              <a:rPr lang="en-US" sz="1000" dirty="0">
                <a:solidFill>
                  <a:srgbClr val="000000"/>
                </a:solidFill>
                <a:latin typeface="Courier New" panose="02070309020205020404" pitchFamily="49" charset="0"/>
              </a:rPr>
              <a:t> </a:t>
            </a:r>
          </a:p>
          <a:p>
            <a:r>
              <a:rPr lang="en-US" sz="1000" dirty="0">
                <a:solidFill>
                  <a:srgbClr val="3C763D"/>
                </a:solidFill>
                <a:latin typeface="Courier New" panose="02070309020205020404" pitchFamily="49" charset="0"/>
              </a:rPr>
              <a:t>%create true voltage data</a:t>
            </a:r>
          </a:p>
          <a:p>
            <a:r>
              <a:rPr lang="en-US" sz="1000" dirty="0" err="1">
                <a:solidFill>
                  <a:srgbClr val="000000"/>
                </a:solidFill>
                <a:latin typeface="Courier New" panose="02070309020205020404" pitchFamily="49" charset="0"/>
              </a:rPr>
              <a:t>V_true</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allvoltages_rectangular_coordinates</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time_point</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V_base</a:t>
            </a:r>
            <a:r>
              <a:rPr lang="en-US" sz="1000" dirty="0">
                <a:solidFill>
                  <a:srgbClr val="000000"/>
                </a:solidFill>
                <a:latin typeface="Courier New" panose="02070309020205020404" pitchFamily="49" charset="0"/>
              </a:rPr>
              <a:t>*1000);</a:t>
            </a:r>
          </a:p>
          <a:p>
            <a:r>
              <a:rPr lang="en-US" sz="1000" dirty="0">
                <a:solidFill>
                  <a:srgbClr val="000000"/>
                </a:solidFill>
                <a:latin typeface="Courier New" panose="02070309020205020404" pitchFamily="49" charset="0"/>
              </a:rPr>
              <a:t> </a:t>
            </a:r>
          </a:p>
          <a:p>
            <a:r>
              <a:rPr lang="pt-BR" sz="1000" dirty="0">
                <a:solidFill>
                  <a:srgbClr val="000000"/>
                </a:solidFill>
                <a:latin typeface="Courier New" panose="02070309020205020404" pitchFamily="49" charset="0"/>
              </a:rPr>
              <a:t>V_true_real = zeros(18,3);</a:t>
            </a:r>
          </a:p>
          <a:p>
            <a:r>
              <a:rPr lang="en-US" sz="1000" dirty="0" err="1">
                <a:solidFill>
                  <a:srgbClr val="000000"/>
                </a:solidFill>
                <a:latin typeface="Courier New" panose="02070309020205020404" pitchFamily="49" charset="0"/>
              </a:rPr>
              <a:t>V_true_img</a:t>
            </a:r>
            <a:r>
              <a:rPr lang="en-US" sz="1000" dirty="0">
                <a:solidFill>
                  <a:srgbClr val="000000"/>
                </a:solidFill>
                <a:latin typeface="Courier New" panose="02070309020205020404" pitchFamily="49" charset="0"/>
              </a:rPr>
              <a:t> = zeros(18,3);</a:t>
            </a:r>
          </a:p>
        </p:txBody>
      </p:sp>
      <p:sp>
        <p:nvSpPr>
          <p:cNvPr id="9" name="TextBox 8">
            <a:extLst>
              <a:ext uri="{FF2B5EF4-FFF2-40B4-BE49-F238E27FC236}">
                <a16:creationId xmlns:a16="http://schemas.microsoft.com/office/drawing/2014/main" id="{ABD27846-42AD-470B-8CC4-8F5EABBB3A04}"/>
              </a:ext>
            </a:extLst>
          </p:cNvPr>
          <p:cNvSpPr txBox="1"/>
          <p:nvPr/>
        </p:nvSpPr>
        <p:spPr>
          <a:xfrm>
            <a:off x="4826876" y="990601"/>
            <a:ext cx="4572000" cy="1323439"/>
          </a:xfrm>
          <a:prstGeom prst="rect">
            <a:avLst/>
          </a:prstGeom>
          <a:noFill/>
        </p:spPr>
        <p:txBody>
          <a:bodyPr wrap="square">
            <a:spAutoFit/>
          </a:bodyPr>
          <a:lstStyle/>
          <a:p>
            <a:pPr>
              <a:defRPr/>
            </a:pPr>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 = 1:18</a:t>
            </a:r>
          </a:p>
          <a:p>
            <a:pPr>
              <a:defRPr/>
            </a:pP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V_true_real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V_true</a:t>
            </a:r>
            <a:r>
              <a:rPr lang="en-US" sz="1000" dirty="0">
                <a:solidFill>
                  <a:srgbClr val="000000"/>
                </a:solidFill>
                <a:latin typeface="Courier New" panose="02070309020205020404" pitchFamily="49" charset="0"/>
              </a:rPr>
              <a:t>(6*(i-1)+1),</a:t>
            </a:r>
            <a:r>
              <a:rPr lang="en-US" sz="1000" dirty="0" err="1">
                <a:solidFill>
                  <a:srgbClr val="000000"/>
                </a:solidFill>
                <a:latin typeface="Courier New" panose="02070309020205020404" pitchFamily="49" charset="0"/>
              </a:rPr>
              <a:t>V_true</a:t>
            </a:r>
            <a:r>
              <a:rPr lang="en-US" sz="1000" dirty="0">
                <a:solidFill>
                  <a:srgbClr val="000000"/>
                </a:solidFill>
                <a:latin typeface="Courier New" panose="02070309020205020404" pitchFamily="49" charset="0"/>
              </a:rPr>
              <a:t>(6*(i-1)+3),</a:t>
            </a:r>
            <a:r>
              <a:rPr lang="en-US" sz="1000" dirty="0" err="1">
                <a:solidFill>
                  <a:srgbClr val="000000"/>
                </a:solidFill>
                <a:latin typeface="Courier New" panose="02070309020205020404" pitchFamily="49" charset="0"/>
              </a:rPr>
              <a:t>V_true</a:t>
            </a:r>
            <a:r>
              <a:rPr lang="en-US" sz="1000" dirty="0">
                <a:solidFill>
                  <a:srgbClr val="000000"/>
                </a:solidFill>
                <a:latin typeface="Courier New" panose="02070309020205020404" pitchFamily="49" charset="0"/>
              </a:rPr>
              <a:t>(6*(i-1)+5)];</a:t>
            </a:r>
          </a:p>
          <a:p>
            <a:pPr>
              <a:defRPr/>
            </a:pP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V_true_img</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V_true</a:t>
            </a:r>
            <a:r>
              <a:rPr lang="en-US" sz="1000" dirty="0">
                <a:solidFill>
                  <a:srgbClr val="000000"/>
                </a:solidFill>
                <a:latin typeface="Courier New" panose="02070309020205020404" pitchFamily="49" charset="0"/>
              </a:rPr>
              <a:t>(6*(i-1)+2),</a:t>
            </a:r>
            <a:r>
              <a:rPr lang="en-US" sz="1000" dirty="0" err="1">
                <a:solidFill>
                  <a:srgbClr val="000000"/>
                </a:solidFill>
                <a:latin typeface="Courier New" panose="02070309020205020404" pitchFamily="49" charset="0"/>
              </a:rPr>
              <a:t>V_true</a:t>
            </a:r>
            <a:r>
              <a:rPr lang="en-US" sz="1000" dirty="0">
                <a:solidFill>
                  <a:srgbClr val="000000"/>
                </a:solidFill>
                <a:latin typeface="Courier New" panose="02070309020205020404" pitchFamily="49" charset="0"/>
              </a:rPr>
              <a:t>(6*(i-1)+4),</a:t>
            </a:r>
            <a:r>
              <a:rPr lang="en-US" sz="1000" dirty="0" err="1">
                <a:solidFill>
                  <a:srgbClr val="000000"/>
                </a:solidFill>
                <a:latin typeface="Courier New" panose="02070309020205020404" pitchFamily="49" charset="0"/>
              </a:rPr>
              <a:t>V_true</a:t>
            </a:r>
            <a:r>
              <a:rPr lang="en-US" sz="1000" dirty="0">
                <a:solidFill>
                  <a:srgbClr val="000000"/>
                </a:solidFill>
                <a:latin typeface="Courier New" panose="02070309020205020404" pitchFamily="49" charset="0"/>
              </a:rPr>
              <a:t>(6*</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pPr>
              <a:defRPr/>
            </a:pPr>
            <a:r>
              <a:rPr lang="en-US" sz="1000" dirty="0">
                <a:solidFill>
                  <a:srgbClr val="0000FF"/>
                </a:solidFill>
                <a:latin typeface="Courier New" panose="02070309020205020404" pitchFamily="49" charset="0"/>
              </a:rPr>
              <a:t>end</a:t>
            </a:r>
            <a:r>
              <a:rPr lang="en-US" sz="1000" dirty="0">
                <a:solidFill>
                  <a:srgbClr val="000000"/>
                </a:solidFill>
                <a:latin typeface="Courier New" panose="02070309020205020404" pitchFamily="49" charset="0"/>
              </a:rPr>
              <a:t> </a:t>
            </a:r>
          </a:p>
          <a:p>
            <a:pPr>
              <a:defRPr/>
            </a:pP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V_true_phase,V_true_mag</a:t>
            </a:r>
            <a:r>
              <a:rPr lang="en-US" sz="1000" dirty="0">
                <a:solidFill>
                  <a:srgbClr val="000000"/>
                </a:solidFill>
                <a:latin typeface="Courier New" panose="02070309020205020404" pitchFamily="49" charset="0"/>
              </a:rPr>
              <a:t>] = cart2pol(</a:t>
            </a:r>
            <a:r>
              <a:rPr lang="en-US" sz="1000" dirty="0" err="1">
                <a:solidFill>
                  <a:srgbClr val="000000"/>
                </a:solidFill>
                <a:latin typeface="Courier New" panose="02070309020205020404" pitchFamily="49" charset="0"/>
              </a:rPr>
              <a:t>V_true_real,V_true_img</a:t>
            </a:r>
            <a:r>
              <a:rPr lang="en-US" sz="1000" dirty="0">
                <a:solidFill>
                  <a:srgbClr val="000000"/>
                </a:solidFill>
                <a:latin typeface="Courier New" panose="02070309020205020404" pitchFamily="49" charset="0"/>
              </a:rPr>
              <a:t>); </a:t>
            </a:r>
          </a:p>
        </p:txBody>
      </p:sp>
      <p:sp>
        <p:nvSpPr>
          <p:cNvPr id="11" name="TextBox 10">
            <a:extLst>
              <a:ext uri="{FF2B5EF4-FFF2-40B4-BE49-F238E27FC236}">
                <a16:creationId xmlns:a16="http://schemas.microsoft.com/office/drawing/2014/main" id="{BCF82812-B3FA-4D10-A2F3-87831A2FF990}"/>
              </a:ext>
            </a:extLst>
          </p:cNvPr>
          <p:cNvSpPr txBox="1"/>
          <p:nvPr/>
        </p:nvSpPr>
        <p:spPr>
          <a:xfrm>
            <a:off x="4763814" y="2314040"/>
            <a:ext cx="4075386" cy="3170099"/>
          </a:xfrm>
          <a:prstGeom prst="rect">
            <a:avLst/>
          </a:prstGeom>
          <a:noFill/>
        </p:spPr>
        <p:txBody>
          <a:bodyPr wrap="square">
            <a:spAutoFit/>
          </a:bodyPr>
          <a:lstStyle/>
          <a:p>
            <a:r>
              <a:rPr lang="en-US" sz="1000" dirty="0">
                <a:solidFill>
                  <a:srgbClr val="3C763D"/>
                </a:solidFill>
                <a:latin typeface="Courier New" panose="02070309020205020404" pitchFamily="49" charset="0"/>
              </a:rPr>
              <a:t>%Load data</a:t>
            </a:r>
          </a:p>
          <a:p>
            <a:r>
              <a:rPr lang="en-US" sz="1000" dirty="0">
                <a:solidFill>
                  <a:srgbClr val="000000"/>
                </a:solidFill>
                <a:latin typeface="Courier New" panose="02070309020205020404" pitchFamily="49" charset="0"/>
              </a:rPr>
              <a:t>temp = </a:t>
            </a:r>
            <a:r>
              <a:rPr lang="en-US" sz="1000" dirty="0" err="1">
                <a:solidFill>
                  <a:srgbClr val="000000"/>
                </a:solidFill>
                <a:latin typeface="Courier New" panose="02070309020205020404" pitchFamily="49" charset="0"/>
              </a:rPr>
              <a:t>xlsread</a:t>
            </a:r>
            <a:r>
              <a:rPr lang="en-US" sz="1000" dirty="0">
                <a:solidFill>
                  <a:srgbClr val="000000"/>
                </a:solidFill>
                <a:latin typeface="Courier New" panose="02070309020205020404" pitchFamily="49" charset="0"/>
              </a:rPr>
              <a:t>(</a:t>
            </a:r>
            <a:r>
              <a:rPr lang="en-US" sz="1000" dirty="0">
                <a:solidFill>
                  <a:srgbClr val="A020F0"/>
                </a:solidFill>
                <a:latin typeface="Courier New" panose="02070309020205020404" pitchFamily="49" charset="0"/>
              </a:rPr>
              <a:t>'BUS_NUMBER.xlsx'</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temp = temp(:,3:5);</a:t>
            </a:r>
          </a:p>
          <a:p>
            <a:r>
              <a:rPr lang="en-US" sz="1000" dirty="0">
                <a:solidFill>
                  <a:srgbClr val="000000"/>
                </a:solidFill>
                <a:latin typeface="Courier New" panose="02070309020205020404" pitchFamily="49" charset="0"/>
              </a:rPr>
              <a:t>temp(1,:)=[];</a:t>
            </a:r>
          </a:p>
          <a:p>
            <a:r>
              <a:rPr lang="en-US" sz="1000" dirty="0" err="1">
                <a:solidFill>
                  <a:srgbClr val="000000"/>
                </a:solidFill>
                <a:latin typeface="Courier New" panose="02070309020205020404" pitchFamily="49" charset="0"/>
              </a:rPr>
              <a:t>load_pu</a:t>
            </a:r>
            <a:r>
              <a:rPr lang="en-US" sz="1000" dirty="0">
                <a:solidFill>
                  <a:srgbClr val="000000"/>
                </a:solidFill>
                <a:latin typeface="Courier New" panose="02070309020205020404" pitchFamily="49" charset="0"/>
              </a:rPr>
              <a:t> = [];</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load(</a:t>
            </a:r>
            <a:r>
              <a:rPr lang="en-US" sz="1000" dirty="0">
                <a:solidFill>
                  <a:srgbClr val="A020F0"/>
                </a:solidFill>
                <a:latin typeface="Courier New" panose="02070309020205020404" pitchFamily="49" charset="0"/>
              </a:rPr>
              <a:t>'</a:t>
            </a:r>
            <a:r>
              <a:rPr lang="en-US" sz="1000" dirty="0" err="1">
                <a:solidFill>
                  <a:srgbClr val="A020F0"/>
                </a:solidFill>
                <a:latin typeface="Courier New" panose="02070309020205020404" pitchFamily="49" charset="0"/>
              </a:rPr>
              <a:t>load_data.mat</a:t>
            </a:r>
            <a:r>
              <a:rPr lang="en-US" sz="1000" dirty="0">
                <a:solidFill>
                  <a:srgbClr val="A020F0"/>
                </a:solidFill>
                <a:latin typeface="Courier New" panose="02070309020205020404" pitchFamily="49" charset="0"/>
              </a:rPr>
              <a:t>'</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p>
          <a:p>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 = 1:length(temp)</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load_pu</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P_load</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time_point,i</a:t>
            </a:r>
            <a:r>
              <a:rPr lang="en-US" sz="1000" dirty="0">
                <a:solidFill>
                  <a:srgbClr val="000000"/>
                </a:solidFill>
                <a:latin typeface="Courier New" panose="02070309020205020404" pitchFamily="49" charset="0"/>
              </a:rPr>
              <a:t>)+1j*</a:t>
            </a:r>
            <a:r>
              <a:rPr lang="en-US" sz="1000" dirty="0" err="1">
                <a:solidFill>
                  <a:srgbClr val="000000"/>
                </a:solidFill>
                <a:latin typeface="Courier New" panose="02070309020205020404" pitchFamily="49" charset="0"/>
              </a:rPr>
              <a:t>Q_load</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time_point,i</a:t>
            </a:r>
            <a:r>
              <a:rPr lang="en-US" sz="1000" dirty="0">
                <a:solidFill>
                  <a:srgbClr val="000000"/>
                </a:solidFill>
                <a:latin typeface="Courier New" panose="02070309020205020404" pitchFamily="49" charset="0"/>
              </a:rPr>
              <a:t>))*temp(i,1)/sum(temp(</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P_load</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time_point,i</a:t>
            </a:r>
            <a:r>
              <a:rPr lang="en-US" sz="1000" dirty="0">
                <a:solidFill>
                  <a:srgbClr val="000000"/>
                </a:solidFill>
                <a:latin typeface="Courier New" panose="02070309020205020404" pitchFamily="49" charset="0"/>
              </a:rPr>
              <a:t>)+1j*</a:t>
            </a:r>
            <a:r>
              <a:rPr lang="en-US" sz="1000" dirty="0" err="1">
                <a:solidFill>
                  <a:srgbClr val="000000"/>
                </a:solidFill>
                <a:latin typeface="Courier New" panose="02070309020205020404" pitchFamily="49" charset="0"/>
              </a:rPr>
              <a:t>Q_load</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time_point,i</a:t>
            </a:r>
            <a:r>
              <a:rPr lang="en-US" sz="1000" dirty="0">
                <a:solidFill>
                  <a:srgbClr val="000000"/>
                </a:solidFill>
                <a:latin typeface="Courier New" panose="02070309020205020404" pitchFamily="49" charset="0"/>
              </a:rPr>
              <a:t>))*temp(i,2)/sum(temp(</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P_load</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time_point,i</a:t>
            </a:r>
            <a:r>
              <a:rPr lang="en-US" sz="1000" dirty="0">
                <a:solidFill>
                  <a:srgbClr val="000000"/>
                </a:solidFill>
                <a:latin typeface="Courier New" panose="02070309020205020404" pitchFamily="49" charset="0"/>
              </a:rPr>
              <a:t>)+1j*</a:t>
            </a:r>
            <a:r>
              <a:rPr lang="en-US" sz="1000" dirty="0" err="1">
                <a:solidFill>
                  <a:srgbClr val="000000"/>
                </a:solidFill>
                <a:latin typeface="Courier New" panose="02070309020205020404" pitchFamily="49" charset="0"/>
              </a:rPr>
              <a:t>Q_load</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time_point,i</a:t>
            </a:r>
            <a:r>
              <a:rPr lang="en-US" sz="1000" dirty="0">
                <a:solidFill>
                  <a:srgbClr val="000000"/>
                </a:solidFill>
                <a:latin typeface="Courier New" panose="02070309020205020404" pitchFamily="49" charset="0"/>
              </a:rPr>
              <a:t>))*temp(i,3)/sum(temp(</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r>
              <a:rPr lang="en-US" sz="1000" dirty="0">
                <a:solidFill>
                  <a:srgbClr val="0000FF"/>
                </a:solidFill>
                <a:latin typeface="Courier New" panose="02070309020205020404" pitchFamily="49" charset="0"/>
              </a:rPr>
              <a:t>end</a:t>
            </a:r>
          </a:p>
          <a:p>
            <a:r>
              <a:rPr lang="en-US" sz="1000" dirty="0">
                <a:solidFill>
                  <a:srgbClr val="0000FF"/>
                </a:solidFill>
                <a:latin typeface="Courier New" panose="02070309020205020404" pitchFamily="49" charset="0"/>
              </a:rPr>
              <a:t> </a:t>
            </a:r>
          </a:p>
          <a:p>
            <a:r>
              <a:rPr lang="en-US" sz="1000" dirty="0" err="1">
                <a:solidFill>
                  <a:srgbClr val="000000"/>
                </a:solidFill>
                <a:latin typeface="Courier New" panose="02070309020205020404" pitchFamily="49" charset="0"/>
              </a:rPr>
              <a:t>load_pu</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load_pu</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S_base</a:t>
            </a:r>
            <a:r>
              <a:rPr lang="en-US" sz="1000" dirty="0">
                <a:solidFill>
                  <a:srgbClr val="000000"/>
                </a:solidFill>
                <a:latin typeface="Courier New" panose="02070309020205020404" pitchFamily="49" charset="0"/>
              </a:rPr>
              <a:t>;</a:t>
            </a:r>
          </a:p>
          <a:p>
            <a:r>
              <a:rPr lang="en-US" sz="1000" dirty="0" err="1">
                <a:solidFill>
                  <a:srgbClr val="000000"/>
                </a:solidFill>
                <a:latin typeface="Courier New" panose="02070309020205020404" pitchFamily="49" charset="0"/>
              </a:rPr>
              <a:t>load_pu_P</a:t>
            </a:r>
            <a:r>
              <a:rPr lang="en-US" sz="1000" dirty="0">
                <a:solidFill>
                  <a:srgbClr val="000000"/>
                </a:solidFill>
                <a:latin typeface="Courier New" panose="02070309020205020404" pitchFamily="49" charset="0"/>
              </a:rPr>
              <a:t>=real(</a:t>
            </a:r>
            <a:r>
              <a:rPr lang="en-US" sz="1000" dirty="0" err="1">
                <a:solidFill>
                  <a:srgbClr val="000000"/>
                </a:solidFill>
                <a:latin typeface="Courier New" panose="02070309020205020404" pitchFamily="49" charset="0"/>
              </a:rPr>
              <a:t>load_pu</a:t>
            </a:r>
            <a:r>
              <a:rPr lang="en-US" sz="1000" dirty="0">
                <a:solidFill>
                  <a:srgbClr val="000000"/>
                </a:solidFill>
                <a:latin typeface="Courier New" panose="02070309020205020404" pitchFamily="49" charset="0"/>
              </a:rPr>
              <a:t>);</a:t>
            </a:r>
          </a:p>
          <a:p>
            <a:r>
              <a:rPr lang="en-US" sz="1000" dirty="0" err="1">
                <a:solidFill>
                  <a:srgbClr val="000000"/>
                </a:solidFill>
                <a:latin typeface="Courier New" panose="02070309020205020404" pitchFamily="49" charset="0"/>
              </a:rPr>
              <a:t>load_pu_Q</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imag</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load_pu</a:t>
            </a:r>
            <a:r>
              <a:rPr lang="en-US" sz="1000" dirty="0">
                <a:solidFill>
                  <a:srgbClr val="000000"/>
                </a:solidFill>
                <a:latin typeface="Courier New" panose="02070309020205020404" pitchFamily="49" charset="0"/>
              </a:rPr>
              <a:t>);</a:t>
            </a:r>
          </a:p>
        </p:txBody>
      </p:sp>
    </p:spTree>
    <p:extLst>
      <p:ext uri="{BB962C8B-B14F-4D97-AF65-F5344CB8AC3E}">
        <p14:creationId xmlns:p14="http://schemas.microsoft.com/office/powerpoint/2010/main" val="4064995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74"/>
            <a:ext cx="7772400" cy="533400"/>
          </a:xfrm>
        </p:spPr>
        <p:txBody>
          <a:bodyPr/>
          <a:lstStyle/>
          <a:p>
            <a:r>
              <a:rPr lang="en-US" sz="2800" dirty="0">
                <a:latin typeface="Times New Roman" panose="02020603050405020304" pitchFamily="18" charset="0"/>
                <a:cs typeface="Times New Roman" panose="02020603050405020304" pitchFamily="18" charset="0"/>
              </a:rPr>
              <a:t>Conventional SE Method</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8</a:t>
            </a:fld>
            <a:endParaRPr lang="en-US" dirty="0"/>
          </a:p>
        </p:txBody>
      </p:sp>
      <p:sp>
        <p:nvSpPr>
          <p:cNvPr id="5" name="Text Placeholder 4"/>
          <p:cNvSpPr>
            <a:spLocks noGrp="1"/>
          </p:cNvSpPr>
          <p:nvPr>
            <p:ph type="body" sz="quarter" idx="10"/>
          </p:nvPr>
        </p:nvSpPr>
        <p:spPr/>
        <p:txBody>
          <a:bodyPr/>
          <a:lstStyle/>
          <a:p>
            <a:r>
              <a:rPr lang="en-US" dirty="0"/>
              <a:t>ECE</a:t>
            </a:r>
          </a:p>
        </p:txBody>
      </p:sp>
      <p:sp>
        <p:nvSpPr>
          <p:cNvPr id="11" name="Rectangle 10"/>
          <p:cNvSpPr/>
          <p:nvPr/>
        </p:nvSpPr>
        <p:spPr>
          <a:xfrm>
            <a:off x="381000" y="990600"/>
            <a:ext cx="8534400" cy="1508105"/>
          </a:xfrm>
          <a:prstGeom prst="rect">
            <a:avLst/>
          </a:prstGeom>
        </p:spPr>
        <p:txBody>
          <a:bodyPr wrap="square">
            <a:spAutoFit/>
          </a:bodyPr>
          <a:lstStyle/>
          <a:p>
            <a:pPr algn="just"/>
            <a:r>
              <a:rPr lang="en-US" dirty="0"/>
              <a:t>The problem can be formulated as a Weighted Least Square (WLS) optimization method [1]:</a:t>
            </a:r>
          </a:p>
          <a:p>
            <a:pPr algn="just"/>
            <a:r>
              <a:rPr lang="en-US" b="1" i="1" dirty="0">
                <a:latin typeface="Times New Roman" panose="02020603050405020304" pitchFamily="18" charset="0"/>
                <a:cs typeface="Times New Roman" panose="02020603050405020304" pitchFamily="18" charset="0"/>
              </a:rPr>
              <a:t> </a:t>
            </a:r>
          </a:p>
          <a:p>
            <a:pPr algn="just"/>
            <a:endParaRPr lang="en-US" sz="20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312096" y="3224935"/>
                <a:ext cx="8672208" cy="2376676"/>
              </a:xfrm>
              <a:prstGeom prst="rect">
                <a:avLst/>
              </a:prstGeom>
              <a:noFill/>
            </p:spPr>
            <p:txBody>
              <a:bodyPr wrap="square" rtlCol="0">
                <a:spAutoFit/>
              </a:bodyPr>
              <a:lstStyle/>
              <a:p>
                <a:r>
                  <a:rPr lang="en-US" dirty="0"/>
                  <a:t>where</a:t>
                </a:r>
                <a:r>
                  <a:rPr lang="en-US" b="1" dirty="0"/>
                  <a:t> </a:t>
                </a:r>
                <a14:m>
                  <m:oMath xmlns:m="http://schemas.openxmlformats.org/officeDocument/2006/math">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oMath>
                </a14:m>
                <a:r>
                  <a:rPr lang="en-US" b="1" i="1" dirty="0"/>
                  <a:t> </a:t>
                </a:r>
                <a:r>
                  <a:rPr lang="en-US" dirty="0"/>
                  <a:t>is the </a:t>
                </a:r>
                <a:r>
                  <a:rPr lang="en-US" b="1" dirty="0"/>
                  <a:t>estimated state vector</a:t>
                </a:r>
                <a:r>
                  <a:rPr lang="en-US" dirty="0"/>
                  <a:t>, </a:t>
                </a:r>
                <a14:m>
                  <m:oMath xmlns:m="http://schemas.openxmlformats.org/officeDocument/2006/math">
                    <m:r>
                      <a:rPr lang="en-US" b="0" i="1" smtClean="0">
                        <a:latin typeface="Cambria Math" panose="02040503050406030204" pitchFamily="18" charset="0"/>
                      </a:rPr>
                      <m:t>𝑇</m:t>
                    </m:r>
                  </m:oMath>
                </a14:m>
                <a:r>
                  <a:rPr lang="en-US" b="1" i="1" dirty="0"/>
                  <a:t> </a:t>
                </a:r>
                <a:r>
                  <a:rPr lang="en-US" dirty="0"/>
                  <a:t>is the </a:t>
                </a:r>
                <a:r>
                  <a:rPr lang="en-US" b="1" dirty="0"/>
                  <a:t>matrix transposition operation</a:t>
                </a:r>
                <a:r>
                  <a:rPr lang="en-US" dirty="0"/>
                  <a:t>, and </a:t>
                </a:r>
                <a:r>
                  <a:rPr lang="en-US" b="1" i="1" dirty="0"/>
                  <a:t>W</a:t>
                </a:r>
                <a:r>
                  <a:rPr lang="en-US" dirty="0"/>
                  <a:t> </a:t>
                </a:r>
                <a:r>
                  <a:rPr lang="en-US" altLang="zh-CN" dirty="0"/>
                  <a:t>denotes the </a:t>
                </a:r>
                <a:r>
                  <a:rPr lang="en-US" altLang="zh-CN" b="1" dirty="0"/>
                  <a:t>weight matrix </a:t>
                </a:r>
                <a:r>
                  <a:rPr lang="en-US" altLang="zh-CN" dirty="0"/>
                  <a:t>that represents the user’s confidence in the measured data. A widely-used choice for the weight matrix is </a:t>
                </a:r>
                <a14:m>
                  <m:oMath xmlns:m="http://schemas.openxmlformats.org/officeDocument/2006/math">
                    <m:r>
                      <a:rPr lang="en-US" altLang="zh-CN" b="0" i="1" smtClean="0">
                        <a:latin typeface="Cambria Math" panose="02040503050406030204" pitchFamily="18" charset="0"/>
                      </a:rPr>
                      <m:t>𝑊</m:t>
                    </m:r>
                    <m:r>
                      <a:rPr lang="en-US" altLang="zh-CN" b="0" i="1" smtClean="0">
                        <a:latin typeface="Cambria Math" panose="02040503050406030204" pitchFamily="18" charset="0"/>
                      </a:rPr>
                      <m:t>=</m:t>
                    </m:r>
                    <m:r>
                      <a:rPr lang="en-US" altLang="zh-CN" b="0" i="1" smtClean="0">
                        <a:latin typeface="Cambria Math" panose="02040503050406030204" pitchFamily="18" charset="0"/>
                      </a:rPr>
                      <m:t>𝑑𝑖𝑎𝑔</m:t>
                    </m:r>
                    <m:d>
                      <m:dPr>
                        <m:begChr m:val="{"/>
                        <m:endChr m:val="}"/>
                        <m:ctrlPr>
                          <a:rPr lang="en-US" altLang="zh-CN" b="0" i="1" smtClean="0">
                            <a:latin typeface="Cambria Math" panose="02040503050406030204" pitchFamily="18" charset="0"/>
                          </a:rPr>
                        </m:ctrlPr>
                      </m:dPr>
                      <m:e>
                        <m:sSubSup>
                          <m:sSubSupPr>
                            <m:ctrlPr>
                              <a:rPr lang="en-US" altLang="zh-CN" b="0" i="1" smtClean="0">
                                <a:latin typeface="Cambria Math" panose="02040503050406030204" pitchFamily="18" charset="0"/>
                              </a:rPr>
                            </m:ctrlPr>
                          </m:sSubSup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−2</m:t>
                            </m:r>
                          </m:sup>
                        </m:sSub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𝑚</m:t>
                            </m:r>
                          </m:sub>
                          <m:sup>
                            <m:r>
                              <a:rPr lang="en-US" altLang="zh-CN" b="0" i="1" smtClean="0">
                                <a:latin typeface="Cambria Math" panose="02040503050406030204" pitchFamily="18" charset="0"/>
                              </a:rPr>
                              <m:t>−2</m:t>
                            </m:r>
                          </m:sup>
                        </m:sSubSup>
                      </m:e>
                    </m:d>
                  </m:oMath>
                </a14:m>
                <a:r>
                  <a:rPr lang="en-US" dirty="0"/>
                  <a:t>, where </a:t>
                </a:r>
                <a14:m>
                  <m:oMath xmlns:m="http://schemas.openxmlformats.org/officeDocument/2006/math">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𝜎</m:t>
                        </m:r>
                      </m:e>
                      <m:sub>
                        <m:r>
                          <a:rPr lang="en-US" altLang="zh-CN" b="0" i="1" smtClean="0">
                            <a:latin typeface="Cambria Math" panose="02040503050406030204" pitchFamily="18" charset="0"/>
                          </a:rPr>
                          <m:t>𝑗</m:t>
                        </m:r>
                      </m:sub>
                      <m:sup>
                        <m:r>
                          <a:rPr lang="en-US" altLang="zh-CN" i="1">
                            <a:latin typeface="Cambria Math" panose="02040503050406030204" pitchFamily="18" charset="0"/>
                          </a:rPr>
                          <m:t>−2</m:t>
                        </m:r>
                      </m:sup>
                    </m:sSubSup>
                  </m:oMath>
                </a14:m>
                <a:r>
                  <a:rPr lang="en-US" dirty="0"/>
                  <a:t> represents the variance of the measurement error corresponding to the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𝑗</m:t>
                        </m:r>
                      </m:e>
                      <m:sup>
                        <m:r>
                          <a:rPr lang="en-US" altLang="zh-CN" b="0" i="1" smtClean="0">
                            <a:latin typeface="Cambria Math" panose="02040503050406030204" pitchFamily="18" charset="0"/>
                          </a:rPr>
                          <m:t>𝑡h</m:t>
                        </m:r>
                      </m:sup>
                    </m:sSup>
                  </m:oMath>
                </a14:m>
                <a:r>
                  <a:rPr lang="en-US" dirty="0"/>
                  <a:t> element of measurement </a:t>
                </a:r>
                <a14:m>
                  <m:oMath xmlns:m="http://schemas.openxmlformats.org/officeDocument/2006/math">
                    <m:r>
                      <a:rPr lang="en-US" altLang="zh-CN" b="0" i="1" smtClean="0">
                        <a:latin typeface="Cambria Math" panose="02040503050406030204" pitchFamily="18" charset="0"/>
                      </a:rPr>
                      <m:t>𝑧</m:t>
                    </m:r>
                  </m:oMath>
                </a14:m>
                <a:r>
                  <a:rPr lang="en-US"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312096" y="3224935"/>
                <a:ext cx="8672208" cy="2376676"/>
              </a:xfrm>
              <a:prstGeom prst="rect">
                <a:avLst/>
              </a:prstGeom>
              <a:blipFill>
                <a:blip r:embed="rId3"/>
                <a:stretch>
                  <a:fillRect l="-1054" t="-2051" r="-1405" b="-4872"/>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1283977" y="2013418"/>
            <a:ext cx="6576045" cy="914713"/>
          </a:xfrm>
          <a:prstGeom prst="rect">
            <a:avLst/>
          </a:prstGeom>
        </p:spPr>
      </p:pic>
    </p:spTree>
    <p:extLst>
      <p:ext uri="{BB962C8B-B14F-4D97-AF65-F5344CB8AC3E}">
        <p14:creationId xmlns:p14="http://schemas.microsoft.com/office/powerpoint/2010/main" val="24924487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CD253F-F6DA-4577-AD5F-EFB426E344C6}"/>
              </a:ext>
            </a:extLst>
          </p:cNvPr>
          <p:cNvSpPr txBox="1"/>
          <p:nvPr/>
        </p:nvSpPr>
        <p:spPr>
          <a:xfrm>
            <a:off x="152400" y="990601"/>
            <a:ext cx="4572000" cy="3323987"/>
          </a:xfrm>
          <a:prstGeom prst="rect">
            <a:avLst/>
          </a:prstGeom>
          <a:noFill/>
        </p:spPr>
        <p:txBody>
          <a:bodyPr wrap="square">
            <a:spAutoFit/>
          </a:bodyPr>
          <a:lstStyle/>
          <a:p>
            <a:r>
              <a:rPr lang="en-US" sz="1000" dirty="0" err="1">
                <a:solidFill>
                  <a:srgbClr val="000000"/>
                </a:solidFill>
                <a:latin typeface="Courier New" panose="02070309020205020404" pitchFamily="49" charset="0"/>
              </a:rPr>
              <a:t>residual_real</a:t>
            </a:r>
            <a:r>
              <a:rPr lang="en-US" sz="1000" dirty="0">
                <a:solidFill>
                  <a:srgbClr val="000000"/>
                </a:solidFill>
                <a:latin typeface="Courier New" panose="02070309020205020404" pitchFamily="49" charset="0"/>
              </a:rPr>
              <a:t>=[];</a:t>
            </a:r>
          </a:p>
          <a:p>
            <a:r>
              <a:rPr lang="en-US" sz="1000" dirty="0" err="1">
                <a:solidFill>
                  <a:srgbClr val="000000"/>
                </a:solidFill>
                <a:latin typeface="Courier New" panose="02070309020205020404" pitchFamily="49" charset="0"/>
              </a:rPr>
              <a:t>residual_img</a:t>
            </a:r>
            <a:r>
              <a:rPr lang="en-US" sz="1000" dirty="0">
                <a:solidFill>
                  <a:srgbClr val="000000"/>
                </a:solidFill>
                <a:latin typeface="Courier New" panose="02070309020205020404" pitchFamily="49" charset="0"/>
              </a:rPr>
              <a:t> = [];</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load(</a:t>
            </a:r>
            <a:r>
              <a:rPr lang="en-US" sz="1000" dirty="0">
                <a:solidFill>
                  <a:srgbClr val="A020F0"/>
                </a:solidFill>
                <a:latin typeface="Courier New" panose="02070309020205020404" pitchFamily="49" charset="0"/>
              </a:rPr>
              <a:t>'end_bus_0load.mat'</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p>
          <a:p>
            <a:r>
              <a:rPr lang="en-US" sz="1000" dirty="0">
                <a:solidFill>
                  <a:srgbClr val="3C763D"/>
                </a:solidFill>
                <a:latin typeface="Courier New" panose="02070309020205020404" pitchFamily="49" charset="0"/>
              </a:rPr>
              <a:t>% run x times to stable random Gaussian error</a:t>
            </a:r>
          </a:p>
          <a:p>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number = 1:1</a:t>
            </a:r>
          </a:p>
          <a:p>
            <a:r>
              <a:rPr lang="en-US" sz="1000" dirty="0">
                <a:solidFill>
                  <a:srgbClr val="000000"/>
                </a:solidFill>
                <a:latin typeface="Courier New" panose="02070309020205020404" pitchFamily="49" charset="0"/>
              </a:rPr>
              <a:t>V_ref_1_real = </a:t>
            </a:r>
            <a:r>
              <a:rPr lang="en-US" sz="1000" dirty="0" err="1">
                <a:solidFill>
                  <a:srgbClr val="000000"/>
                </a:solidFill>
                <a:latin typeface="Courier New" panose="02070309020205020404" pitchFamily="49" charset="0"/>
              </a:rPr>
              <a:t>normrnd</a:t>
            </a:r>
            <a:r>
              <a:rPr lang="en-US" sz="1000" dirty="0">
                <a:solidFill>
                  <a:srgbClr val="000000"/>
                </a:solidFill>
                <a:latin typeface="Courier New" panose="02070309020205020404" pitchFamily="49" charset="0"/>
              </a:rPr>
              <a:t>(V(1,1),abs(V(1,1))*3/(3*100));</a:t>
            </a:r>
          </a:p>
          <a:p>
            <a:r>
              <a:rPr lang="de-DE" sz="1000" dirty="0">
                <a:solidFill>
                  <a:srgbClr val="000000"/>
                </a:solidFill>
                <a:latin typeface="Courier New" panose="02070309020205020404" pitchFamily="49" charset="0"/>
              </a:rPr>
              <a:t>V_ref_1_imag = normrnd(V(1,2),abs(V(1,2))*3/(3*100));</a:t>
            </a:r>
          </a:p>
          <a:p>
            <a:r>
              <a:rPr lang="en-US" sz="1000" dirty="0">
                <a:solidFill>
                  <a:srgbClr val="000000"/>
                </a:solidFill>
                <a:latin typeface="Courier New" panose="02070309020205020404" pitchFamily="49" charset="0"/>
              </a:rPr>
              <a:t>V_ref_2_real = </a:t>
            </a:r>
            <a:r>
              <a:rPr lang="en-US" sz="1000" dirty="0" err="1">
                <a:solidFill>
                  <a:srgbClr val="000000"/>
                </a:solidFill>
                <a:latin typeface="Courier New" panose="02070309020205020404" pitchFamily="49" charset="0"/>
              </a:rPr>
              <a:t>normrnd</a:t>
            </a:r>
            <a:r>
              <a:rPr lang="en-US" sz="1000" dirty="0">
                <a:solidFill>
                  <a:srgbClr val="000000"/>
                </a:solidFill>
                <a:latin typeface="Courier New" panose="02070309020205020404" pitchFamily="49" charset="0"/>
              </a:rPr>
              <a:t>(V(1,3),abs(V(1,3))*3/(3*100));</a:t>
            </a:r>
          </a:p>
          <a:p>
            <a:r>
              <a:rPr lang="de-DE" sz="1000" dirty="0">
                <a:solidFill>
                  <a:srgbClr val="000000"/>
                </a:solidFill>
                <a:latin typeface="Courier New" panose="02070309020205020404" pitchFamily="49" charset="0"/>
              </a:rPr>
              <a:t>V_ref_2_imag = normrnd(V(1,4),abs(V(1,4))*3/(3*100));</a:t>
            </a:r>
          </a:p>
          <a:p>
            <a:r>
              <a:rPr lang="en-US" sz="1000" dirty="0">
                <a:solidFill>
                  <a:srgbClr val="000000"/>
                </a:solidFill>
                <a:latin typeface="Courier New" panose="02070309020205020404" pitchFamily="49" charset="0"/>
              </a:rPr>
              <a:t>V_ref_3_real = </a:t>
            </a:r>
            <a:r>
              <a:rPr lang="en-US" sz="1000" dirty="0" err="1">
                <a:solidFill>
                  <a:srgbClr val="000000"/>
                </a:solidFill>
                <a:latin typeface="Courier New" panose="02070309020205020404" pitchFamily="49" charset="0"/>
              </a:rPr>
              <a:t>normrnd</a:t>
            </a:r>
            <a:r>
              <a:rPr lang="en-US" sz="1000" dirty="0">
                <a:solidFill>
                  <a:srgbClr val="000000"/>
                </a:solidFill>
                <a:latin typeface="Courier New" panose="02070309020205020404" pitchFamily="49" charset="0"/>
              </a:rPr>
              <a:t>(V(1,5),abs(V(1,5))*3/(3*100));</a:t>
            </a:r>
          </a:p>
          <a:p>
            <a:r>
              <a:rPr lang="de-DE" sz="1000" dirty="0">
                <a:solidFill>
                  <a:srgbClr val="000000"/>
                </a:solidFill>
                <a:latin typeface="Courier New" panose="02070309020205020404" pitchFamily="49" charset="0"/>
              </a:rPr>
              <a:t>V_ref_3_imag = normrnd(V(1,6),abs(V(1,6))*3/(3*100));</a:t>
            </a:r>
          </a:p>
          <a:p>
            <a:r>
              <a:rPr lang="en-US" sz="1000" dirty="0">
                <a:solidFill>
                  <a:srgbClr val="000000"/>
                </a:solidFill>
                <a:latin typeface="Courier New" panose="02070309020205020404" pitchFamily="49" charset="0"/>
              </a:rPr>
              <a:t> </a:t>
            </a:r>
          </a:p>
          <a:p>
            <a:r>
              <a:rPr lang="en-US" sz="1000" dirty="0" err="1">
                <a:solidFill>
                  <a:srgbClr val="000000"/>
                </a:solidFill>
                <a:latin typeface="Courier New" panose="02070309020205020404" pitchFamily="49" charset="0"/>
              </a:rPr>
              <a:t>V_real</a:t>
            </a:r>
            <a:r>
              <a:rPr lang="en-US" sz="1000" dirty="0">
                <a:solidFill>
                  <a:srgbClr val="000000"/>
                </a:solidFill>
                <a:latin typeface="Courier New" panose="02070309020205020404" pitchFamily="49" charset="0"/>
              </a:rPr>
              <a:t>(1,:)=[V_ref_1_real+1i*V_ref_1_imag V_ref_2_real+1i*V_ref_2_imag V_ref_3_real+1i*V_ref_3_imag];</a:t>
            </a:r>
          </a:p>
          <a:p>
            <a:r>
              <a:rPr lang="en-US" sz="1000" dirty="0" err="1">
                <a:solidFill>
                  <a:srgbClr val="000000"/>
                </a:solidFill>
                <a:latin typeface="Courier New" panose="02070309020205020404" pitchFamily="49" charset="0"/>
              </a:rPr>
              <a:t>V_ref</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V_real</a:t>
            </a:r>
            <a:r>
              <a:rPr lang="en-US" sz="1000" dirty="0">
                <a:solidFill>
                  <a:srgbClr val="000000"/>
                </a:solidFill>
                <a:latin typeface="Courier New" panose="02070309020205020404" pitchFamily="49" charset="0"/>
              </a:rPr>
              <a:t>(1,:);</a:t>
            </a:r>
          </a:p>
          <a:p>
            <a:r>
              <a:rPr lang="en-US" sz="1000" dirty="0">
                <a:solidFill>
                  <a:srgbClr val="000000"/>
                </a:solidFill>
                <a:latin typeface="Courier New" panose="02070309020205020404" pitchFamily="49" charset="0"/>
              </a:rPr>
              <a:t> </a:t>
            </a:r>
          </a:p>
          <a:p>
            <a:r>
              <a:rPr lang="en-US" sz="1000" dirty="0">
                <a:solidFill>
                  <a:srgbClr val="3C763D"/>
                </a:solidFill>
                <a:latin typeface="Courier New" panose="02070309020205020404" pitchFamily="49" charset="0"/>
              </a:rPr>
              <a:t>%set some error for initial guess current value</a:t>
            </a:r>
          </a:p>
          <a:p>
            <a:r>
              <a:rPr lang="en-US" sz="1000" dirty="0">
                <a:solidFill>
                  <a:srgbClr val="000000"/>
                </a:solidFill>
                <a:latin typeface="Courier New" panose="02070309020205020404" pitchFamily="49" charset="0"/>
              </a:rPr>
              <a:t>I = 0.2*I;</a:t>
            </a:r>
          </a:p>
        </p:txBody>
      </p:sp>
      <p:sp>
        <p:nvSpPr>
          <p:cNvPr id="7" name="TextBox 6">
            <a:extLst>
              <a:ext uri="{FF2B5EF4-FFF2-40B4-BE49-F238E27FC236}">
                <a16:creationId xmlns:a16="http://schemas.microsoft.com/office/drawing/2014/main" id="{90261D36-5B75-4A82-84FC-44336FE073CF}"/>
              </a:ext>
            </a:extLst>
          </p:cNvPr>
          <p:cNvSpPr txBox="1"/>
          <p:nvPr/>
        </p:nvSpPr>
        <p:spPr>
          <a:xfrm>
            <a:off x="152400" y="4191001"/>
            <a:ext cx="4572000" cy="1015663"/>
          </a:xfrm>
          <a:prstGeom prst="rect">
            <a:avLst/>
          </a:prstGeom>
          <a:noFill/>
        </p:spPr>
        <p:txBody>
          <a:bodyPr wrap="square">
            <a:spAutoFit/>
          </a:bodyPr>
          <a:lstStyle/>
          <a:p>
            <a:r>
              <a:rPr lang="en-US" sz="1000" dirty="0">
                <a:solidFill>
                  <a:srgbClr val="000000"/>
                </a:solidFill>
                <a:latin typeface="Courier New" panose="02070309020205020404" pitchFamily="49" charset="0"/>
              </a:rPr>
              <a:t> </a:t>
            </a:r>
          </a:p>
          <a:p>
            <a:r>
              <a:rPr lang="en-US" sz="1000" dirty="0">
                <a:solidFill>
                  <a:srgbClr val="3C763D"/>
                </a:solidFill>
                <a:latin typeface="Courier New" panose="02070309020205020404" pitchFamily="49" charset="0"/>
              </a:rPr>
              <a:t>%Forward Sweep</a:t>
            </a:r>
          </a:p>
          <a:p>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 = 1:17</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V_real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to_bus</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V_real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from_bus</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Z_pu</a:t>
            </a:r>
            <a:r>
              <a:rPr lang="en-US" sz="1000" dirty="0">
                <a:solidFill>
                  <a:srgbClr val="000000"/>
                </a:solidFill>
                <a:latin typeface="Courier New" panose="02070309020205020404" pitchFamily="49" charset="0"/>
              </a:rPr>
              <a:t>(3*(i-1)+1:3*</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,:)*I(</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r>
              <a:rPr lang="en-US" sz="1000" dirty="0">
                <a:solidFill>
                  <a:srgbClr val="0000FF"/>
                </a:solidFill>
                <a:latin typeface="Courier New" panose="02070309020205020404" pitchFamily="49" charset="0"/>
              </a:rPr>
              <a:t>end</a:t>
            </a:r>
          </a:p>
        </p:txBody>
      </p:sp>
      <p:sp>
        <p:nvSpPr>
          <p:cNvPr id="9" name="TextBox 8">
            <a:extLst>
              <a:ext uri="{FF2B5EF4-FFF2-40B4-BE49-F238E27FC236}">
                <a16:creationId xmlns:a16="http://schemas.microsoft.com/office/drawing/2014/main" id="{226A98B9-ABCD-4532-BAF8-F77F3B83A3D0}"/>
              </a:ext>
            </a:extLst>
          </p:cNvPr>
          <p:cNvSpPr txBox="1"/>
          <p:nvPr/>
        </p:nvSpPr>
        <p:spPr>
          <a:xfrm>
            <a:off x="4572000" y="885547"/>
            <a:ext cx="4343400" cy="4093428"/>
          </a:xfrm>
          <a:prstGeom prst="rect">
            <a:avLst/>
          </a:prstGeom>
          <a:noFill/>
        </p:spPr>
        <p:txBody>
          <a:bodyPr wrap="square">
            <a:spAutoFit/>
          </a:bodyPr>
          <a:lstStyle/>
          <a:p>
            <a:r>
              <a:rPr lang="en-US" sz="1000" dirty="0">
                <a:solidFill>
                  <a:srgbClr val="000000"/>
                </a:solidFill>
                <a:latin typeface="Courier New" panose="02070309020205020404" pitchFamily="49" charset="0"/>
              </a:rPr>
              <a:t> </a:t>
            </a:r>
          </a:p>
          <a:p>
            <a:r>
              <a:rPr lang="en-US" sz="1000" dirty="0">
                <a:solidFill>
                  <a:srgbClr val="3C763D"/>
                </a:solidFill>
                <a:latin typeface="Courier New" panose="02070309020205020404" pitchFamily="49" charset="0"/>
              </a:rPr>
              <a:t>% Build h</a:t>
            </a:r>
          </a:p>
          <a:p>
            <a:r>
              <a:rPr lang="pt-BR" sz="1000" dirty="0">
                <a:solidFill>
                  <a:srgbClr val="000000"/>
                </a:solidFill>
                <a:latin typeface="Courier New" panose="02070309020205020404" pitchFamily="49" charset="0"/>
              </a:rPr>
              <a:t>h=zeros(2*bus_num-2,2*line_num);</a:t>
            </a:r>
          </a:p>
          <a:p>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=2:bus_num</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j=1:line_num</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if</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to_bus</a:t>
            </a:r>
            <a:r>
              <a:rPr lang="en-US" sz="1000" dirty="0">
                <a:solidFill>
                  <a:srgbClr val="000000"/>
                </a:solidFill>
                <a:latin typeface="Courier New" panose="02070309020205020404" pitchFamily="49" charset="0"/>
              </a:rPr>
              <a:t>(j)==</a:t>
            </a:r>
            <a:r>
              <a:rPr lang="en-US" sz="1000" dirty="0" err="1">
                <a:solidFill>
                  <a:srgbClr val="000000"/>
                </a:solidFill>
                <a:latin typeface="Courier New" panose="02070309020205020404" pitchFamily="49" charset="0"/>
              </a:rPr>
              <a:t>i</a:t>
            </a:r>
            <a:endParaRPr lang="en-US" sz="1000" dirty="0">
              <a:solidFill>
                <a:srgbClr val="000000"/>
              </a:solidFill>
              <a:latin typeface="Courier New" panose="02070309020205020404" pitchFamily="49" charset="0"/>
            </a:endParaRPr>
          </a:p>
          <a:p>
            <a:r>
              <a:rPr lang="en-US" sz="1000" dirty="0">
                <a:solidFill>
                  <a:srgbClr val="000000"/>
                </a:solidFill>
                <a:latin typeface="Courier New" panose="02070309020205020404" pitchFamily="49" charset="0"/>
              </a:rPr>
              <a:t>            h(i-1,j)=1;</a:t>
            </a:r>
          </a:p>
          <a:p>
            <a:r>
              <a:rPr lang="pt-BR" sz="1000" dirty="0">
                <a:solidFill>
                  <a:srgbClr val="000000"/>
                </a:solidFill>
                <a:latin typeface="Courier New" panose="02070309020205020404" pitchFamily="49" charset="0"/>
              </a:rPr>
              <a:t>            h(i+bus_num-2,j+line_num)=1;</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else</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if</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from_bus</a:t>
            </a:r>
            <a:r>
              <a:rPr lang="en-US" sz="1000" dirty="0">
                <a:solidFill>
                  <a:srgbClr val="000000"/>
                </a:solidFill>
                <a:latin typeface="Courier New" panose="02070309020205020404" pitchFamily="49" charset="0"/>
              </a:rPr>
              <a:t>(j)==</a:t>
            </a:r>
            <a:r>
              <a:rPr lang="en-US" sz="1000" dirty="0" err="1">
                <a:solidFill>
                  <a:srgbClr val="000000"/>
                </a:solidFill>
                <a:latin typeface="Courier New" panose="02070309020205020404" pitchFamily="49" charset="0"/>
              </a:rPr>
              <a:t>i</a:t>
            </a:r>
            <a:endParaRPr lang="en-US" sz="1000" dirty="0">
              <a:solidFill>
                <a:srgbClr val="000000"/>
              </a:solidFill>
              <a:latin typeface="Courier New" panose="02070309020205020404" pitchFamily="49" charset="0"/>
            </a:endParaRPr>
          </a:p>
          <a:p>
            <a:r>
              <a:rPr lang="en-US" sz="1000" dirty="0">
                <a:solidFill>
                  <a:srgbClr val="000000"/>
                </a:solidFill>
                <a:latin typeface="Courier New" panose="02070309020205020404" pitchFamily="49" charset="0"/>
              </a:rPr>
              <a:t>                h(i-1,j)=-1;</a:t>
            </a:r>
          </a:p>
          <a:p>
            <a:r>
              <a:rPr lang="pt-BR" sz="1000" dirty="0">
                <a:solidFill>
                  <a:srgbClr val="000000"/>
                </a:solidFill>
                <a:latin typeface="Courier New" panose="02070309020205020404" pitchFamily="49" charset="0"/>
              </a:rPr>
              <a:t>                h(i+bus_num-2,j+line_num)=-1;</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end</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end</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end</a:t>
            </a:r>
          </a:p>
          <a:p>
            <a:r>
              <a:rPr lang="en-US" sz="1000" dirty="0">
                <a:solidFill>
                  <a:srgbClr val="0000FF"/>
                </a:solidFill>
                <a:latin typeface="Courier New" panose="02070309020205020404" pitchFamily="49" charset="0"/>
              </a:rPr>
              <a:t>end</a:t>
            </a:r>
          </a:p>
          <a:p>
            <a:r>
              <a:rPr lang="en-US" sz="1000" dirty="0">
                <a:solidFill>
                  <a:srgbClr val="0000FF"/>
                </a:solidFill>
                <a:latin typeface="Courier New" panose="02070309020205020404" pitchFamily="49" charset="0"/>
              </a:rPr>
              <a:t> </a:t>
            </a:r>
          </a:p>
          <a:p>
            <a:r>
              <a:rPr lang="en-US" sz="1000" dirty="0">
                <a:solidFill>
                  <a:srgbClr val="000000"/>
                </a:solidFill>
                <a:latin typeface="Courier New" panose="02070309020205020404" pitchFamily="49" charset="0"/>
              </a:rPr>
              <a:t>  weight = [1*10^-5*ones(34,1);1*10^-6*ones(2,1)];</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temp_weight</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repmat</a:t>
            </a:r>
            <a:r>
              <a:rPr lang="en-US" sz="1000" dirty="0">
                <a:solidFill>
                  <a:srgbClr val="000000"/>
                </a:solidFill>
                <a:latin typeface="Courier New" panose="02070309020205020404" pitchFamily="49" charset="0"/>
              </a:rPr>
              <a:t>(weight,3);</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temp_weight</a:t>
            </a:r>
            <a:r>
              <a:rPr lang="en-US" sz="1000" dirty="0">
                <a:solidFill>
                  <a:srgbClr val="000000"/>
                </a:solidFill>
                <a:latin typeface="Courier New" panose="02070309020205020404" pitchFamily="49" charset="0"/>
              </a:rPr>
              <a:t>(:,2:3)=[];</a:t>
            </a:r>
          </a:p>
          <a:p>
            <a:r>
              <a:rPr lang="en-US" sz="1000" dirty="0">
                <a:solidFill>
                  <a:srgbClr val="000000"/>
                </a:solidFill>
                <a:latin typeface="Courier New" panose="02070309020205020404" pitchFamily="49" charset="0"/>
              </a:rPr>
              <a:t> convergence = [];</a:t>
            </a:r>
          </a:p>
          <a:p>
            <a:endParaRPr lang="en-US" sz="1000" dirty="0">
              <a:solidFill>
                <a:srgbClr val="000000"/>
              </a:solidFill>
              <a:latin typeface="Courier New" panose="02070309020205020404" pitchFamily="49" charset="0"/>
            </a:endParaRP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sigma_pse_P</a:t>
            </a:r>
            <a:r>
              <a:rPr lang="en-US" sz="1000" dirty="0">
                <a:solidFill>
                  <a:srgbClr val="000000"/>
                </a:solidFill>
                <a:latin typeface="Courier New" panose="02070309020205020404" pitchFamily="49" charset="0"/>
              </a:rPr>
              <a:t>=abs(</a:t>
            </a:r>
            <a:r>
              <a:rPr lang="en-US" sz="1000" dirty="0" err="1">
                <a:solidFill>
                  <a:srgbClr val="000000"/>
                </a:solidFill>
                <a:latin typeface="Courier New" panose="02070309020205020404" pitchFamily="49" charset="0"/>
              </a:rPr>
              <a:t>load_pu_P</a:t>
            </a:r>
            <a:r>
              <a:rPr lang="en-US" sz="1000" dirty="0">
                <a:solidFill>
                  <a:srgbClr val="000000"/>
                </a:solidFill>
                <a:latin typeface="Courier New" panose="02070309020205020404" pitchFamily="49" charset="0"/>
              </a:rPr>
              <a:t>)*w/(3*100);</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sigma_pse_Q</a:t>
            </a:r>
            <a:r>
              <a:rPr lang="en-US" sz="1000" dirty="0">
                <a:solidFill>
                  <a:srgbClr val="000000"/>
                </a:solidFill>
                <a:latin typeface="Courier New" panose="02070309020205020404" pitchFamily="49" charset="0"/>
              </a:rPr>
              <a:t>=abs(</a:t>
            </a:r>
            <a:r>
              <a:rPr lang="en-US" sz="1000" dirty="0" err="1">
                <a:solidFill>
                  <a:srgbClr val="000000"/>
                </a:solidFill>
                <a:latin typeface="Courier New" panose="02070309020205020404" pitchFamily="49" charset="0"/>
              </a:rPr>
              <a:t>load_pu_Q</a:t>
            </a:r>
            <a:r>
              <a:rPr lang="en-US" sz="1000" dirty="0">
                <a:solidFill>
                  <a:srgbClr val="000000"/>
                </a:solidFill>
                <a:latin typeface="Courier New" panose="02070309020205020404" pitchFamily="49" charset="0"/>
              </a:rPr>
              <a:t>)*w/(3*100);</a:t>
            </a:r>
          </a:p>
          <a:p>
            <a:endParaRPr lang="en-US" sz="1000" dirty="0">
              <a:solidFill>
                <a:srgbClr val="000000"/>
              </a:solidFill>
              <a:latin typeface="Courier New" panose="02070309020205020404" pitchFamily="49" charset="0"/>
            </a:endParaRPr>
          </a:p>
        </p:txBody>
      </p:sp>
    </p:spTree>
    <p:extLst>
      <p:ext uri="{BB962C8B-B14F-4D97-AF65-F5344CB8AC3E}">
        <p14:creationId xmlns:p14="http://schemas.microsoft.com/office/powerpoint/2010/main" val="2651172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7AEF63-1DE3-40A4-B718-578B3E9458C9}"/>
              </a:ext>
            </a:extLst>
          </p:cNvPr>
          <p:cNvSpPr txBox="1"/>
          <p:nvPr/>
        </p:nvSpPr>
        <p:spPr>
          <a:xfrm>
            <a:off x="76200" y="990601"/>
            <a:ext cx="4572000" cy="3477875"/>
          </a:xfrm>
          <a:prstGeom prst="rect">
            <a:avLst/>
          </a:prstGeom>
          <a:noFill/>
        </p:spPr>
        <p:txBody>
          <a:bodyPr wrap="square">
            <a:spAutoFit/>
          </a:bodyPr>
          <a:lstStyle/>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load_pu_P_n</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normrnd</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load_pu_P,sigma_pse_P</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load_pu_Q_n</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normrnd</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load_pu_Q,sigma_pse_Q</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load_pu_n</a:t>
            </a:r>
            <a:r>
              <a:rPr lang="en-US" sz="1000" dirty="0">
                <a:solidFill>
                  <a:srgbClr val="000000"/>
                </a:solidFill>
                <a:latin typeface="Courier New" panose="02070309020205020404" pitchFamily="49" charset="0"/>
              </a:rPr>
              <a:t>=(load_pu_P_n+1j*</a:t>
            </a:r>
            <a:r>
              <a:rPr lang="en-US" sz="1000" dirty="0" err="1">
                <a:solidFill>
                  <a:srgbClr val="000000"/>
                </a:solidFill>
                <a:latin typeface="Courier New" panose="02070309020205020404" pitchFamily="49" charset="0"/>
              </a:rPr>
              <a:t>load_pu_Q_n</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a:solidFill>
                  <a:srgbClr val="3C763D"/>
                </a:solidFill>
                <a:latin typeface="Courier New" panose="02070309020205020404" pitchFamily="49" charset="0"/>
              </a:rPr>
              <a:t>%real; add error for real measurement</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sigma_real</a:t>
            </a:r>
            <a:r>
              <a:rPr lang="en-US" sz="1000" dirty="0">
                <a:solidFill>
                  <a:srgbClr val="000000"/>
                </a:solidFill>
                <a:latin typeface="Courier New" panose="02070309020205020404" pitchFamily="49" charset="0"/>
              </a:rPr>
              <a:t>=abs(z_1)*3/(3*100);</a:t>
            </a:r>
          </a:p>
          <a:p>
            <a:r>
              <a:rPr lang="en-US" sz="1000" dirty="0">
                <a:solidFill>
                  <a:srgbClr val="000000"/>
                </a:solidFill>
                <a:latin typeface="Courier New" panose="02070309020205020404" pitchFamily="49" charset="0"/>
              </a:rPr>
              <a:t>    z_1_n=</a:t>
            </a:r>
            <a:r>
              <a:rPr lang="en-US" sz="1000" dirty="0" err="1">
                <a:solidFill>
                  <a:srgbClr val="000000"/>
                </a:solidFill>
                <a:latin typeface="Courier New" panose="02070309020205020404" pitchFamily="49" charset="0"/>
              </a:rPr>
              <a:t>normrnd</a:t>
            </a:r>
            <a:r>
              <a:rPr lang="en-US" sz="1000" dirty="0">
                <a:solidFill>
                  <a:srgbClr val="000000"/>
                </a:solidFill>
                <a:latin typeface="Courier New" panose="02070309020205020404" pitchFamily="49" charset="0"/>
              </a:rPr>
              <a:t>(z_1,sigma_real);</a:t>
            </a:r>
          </a:p>
          <a:p>
            <a:r>
              <a:rPr lang="en-US" sz="1000" dirty="0">
                <a:solidFill>
                  <a:srgbClr val="000000"/>
                </a:solidFill>
                <a:latin typeface="Courier New" panose="02070309020205020404" pitchFamily="49" charset="0"/>
              </a:rPr>
              <a:t>    </a:t>
            </a:r>
          </a:p>
          <a:p>
            <a:r>
              <a:rPr lang="pt-BR" sz="1000" dirty="0">
                <a:solidFill>
                  <a:srgbClr val="000000"/>
                </a:solidFill>
                <a:latin typeface="Courier New" panose="02070309020205020404" pitchFamily="49" charset="0"/>
              </a:rPr>
              <a:t>    I_r=zeros(line_num,3);</a:t>
            </a:r>
          </a:p>
          <a:p>
            <a:r>
              <a:rPr lang="pt-BR" sz="1000" dirty="0">
                <a:solidFill>
                  <a:srgbClr val="000000"/>
                </a:solidFill>
                <a:latin typeface="Courier New" panose="02070309020205020404" pitchFamily="49" charset="0"/>
              </a:rPr>
              <a:t>    I_i=zeros(line_num,3);</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x_est_old</a:t>
            </a:r>
            <a:r>
              <a:rPr lang="en-US" sz="1000" dirty="0">
                <a:solidFill>
                  <a:srgbClr val="000000"/>
                </a:solidFill>
                <a:latin typeface="Courier New" panose="02070309020205020404" pitchFamily="49" charset="0"/>
              </a:rPr>
              <a:t>=cell(1,3);</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x_est_old_full</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=1:3</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I_r</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)=real(I(:,</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r>
              <a:rPr lang="nn-NO" sz="1000" dirty="0">
                <a:solidFill>
                  <a:srgbClr val="000000"/>
                </a:solidFill>
                <a:latin typeface="Courier New" panose="02070309020205020404" pitchFamily="49" charset="0"/>
              </a:rPr>
              <a:t>        I_i(:,i)=imag(I(:,i));</a:t>
            </a:r>
          </a:p>
          <a:p>
            <a:r>
              <a:rPr lang="nn-NO" sz="1000" dirty="0">
                <a:solidFill>
                  <a:srgbClr val="000000"/>
                </a:solidFill>
                <a:latin typeface="Courier New" panose="02070309020205020404" pitchFamily="49" charset="0"/>
              </a:rPr>
              <a:t>        x_est_old{i}=[I_r(:,i);I_i(:,i)];</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x_est_old</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phase_no_line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x_est_old</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phase_no_line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line_num</a:t>
            </a:r>
            <a:r>
              <a:rPr lang="en-US" sz="1000" dirty="0">
                <a:solidFill>
                  <a:srgbClr val="000000"/>
                </a:solidFill>
                <a:latin typeface="Courier New" panose="02070309020205020404" pitchFamily="49" charset="0"/>
              </a:rPr>
              <a:t>-length(</a:t>
            </a:r>
            <a:r>
              <a:rPr lang="en-US" sz="1000" dirty="0" err="1">
                <a:solidFill>
                  <a:srgbClr val="000000"/>
                </a:solidFill>
                <a:latin typeface="Courier New" panose="02070309020205020404" pitchFamily="49" charset="0"/>
              </a:rPr>
              <a:t>phase_no_line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x_est_old_full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x_est_old_full;x_est_old</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end</a:t>
            </a:r>
          </a:p>
        </p:txBody>
      </p:sp>
      <p:sp>
        <p:nvSpPr>
          <p:cNvPr id="7" name="TextBox 6">
            <a:extLst>
              <a:ext uri="{FF2B5EF4-FFF2-40B4-BE49-F238E27FC236}">
                <a16:creationId xmlns:a16="http://schemas.microsoft.com/office/drawing/2014/main" id="{FAC68BA4-0416-4BE0-94C1-73F98A219A93}"/>
              </a:ext>
            </a:extLst>
          </p:cNvPr>
          <p:cNvSpPr txBox="1"/>
          <p:nvPr/>
        </p:nvSpPr>
        <p:spPr>
          <a:xfrm>
            <a:off x="76200" y="4343401"/>
            <a:ext cx="4572000" cy="1169551"/>
          </a:xfrm>
          <a:prstGeom prst="rect">
            <a:avLst/>
          </a:prstGeom>
          <a:noFill/>
        </p:spPr>
        <p:txBody>
          <a:bodyPr wrap="square">
            <a:spAutoFit/>
          </a:bodyPr>
          <a:lstStyle/>
          <a:p>
            <a:r>
              <a:rPr lang="en-US" sz="1000" dirty="0" err="1">
                <a:solidFill>
                  <a:srgbClr val="000000"/>
                </a:solidFill>
                <a:latin typeface="Courier New" panose="02070309020205020404" pitchFamily="49" charset="0"/>
              </a:rPr>
              <a:t>V_real</a:t>
            </a:r>
            <a:r>
              <a:rPr lang="en-US" sz="1000" dirty="0">
                <a:solidFill>
                  <a:srgbClr val="000000"/>
                </a:solidFill>
                <a:latin typeface="Courier New" panose="02070309020205020404" pitchFamily="49" charset="0"/>
              </a:rPr>
              <a:t>(1,:)=[];</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pse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conj</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load_pu_n</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V_real</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p>
          <a:p>
            <a:r>
              <a:rPr lang="pt-BR" sz="1000" dirty="0">
                <a:solidFill>
                  <a:srgbClr val="000000"/>
                </a:solidFill>
                <a:latin typeface="Courier New" panose="02070309020205020404" pitchFamily="49" charset="0"/>
              </a:rPr>
              <a:t>    z=zeros(2*bus_num-2,3);</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=1:3</a:t>
            </a:r>
          </a:p>
          <a:p>
            <a:r>
              <a:rPr lang="en-US" sz="1000" dirty="0">
                <a:solidFill>
                  <a:srgbClr val="000000"/>
                </a:solidFill>
                <a:latin typeface="Courier New" panose="02070309020205020404" pitchFamily="49" charset="0"/>
              </a:rPr>
              <a:t>        z(:,</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)=[real(</a:t>
            </a:r>
            <a:r>
              <a:rPr lang="en-US" sz="1000" dirty="0" err="1">
                <a:solidFill>
                  <a:srgbClr val="000000"/>
                </a:solidFill>
                <a:latin typeface="Courier New" panose="02070309020205020404" pitchFamily="49" charset="0"/>
              </a:rPr>
              <a:t>pse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imag</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pse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end</a:t>
            </a:r>
          </a:p>
        </p:txBody>
      </p:sp>
      <p:sp>
        <p:nvSpPr>
          <p:cNvPr id="9" name="TextBox 8">
            <a:extLst>
              <a:ext uri="{FF2B5EF4-FFF2-40B4-BE49-F238E27FC236}">
                <a16:creationId xmlns:a16="http://schemas.microsoft.com/office/drawing/2014/main" id="{B02748A2-3EF7-4899-93F4-B3FA02714259}"/>
              </a:ext>
            </a:extLst>
          </p:cNvPr>
          <p:cNvSpPr txBox="1"/>
          <p:nvPr/>
        </p:nvSpPr>
        <p:spPr>
          <a:xfrm>
            <a:off x="4343400" y="990601"/>
            <a:ext cx="4572000" cy="4247317"/>
          </a:xfrm>
          <a:prstGeom prst="rect">
            <a:avLst/>
          </a:prstGeom>
          <a:noFill/>
        </p:spPr>
        <p:txBody>
          <a:bodyPr wrap="square">
            <a:spAutoFit/>
          </a:bodyPr>
          <a:lstStyle/>
          <a:p>
            <a:r>
              <a:rPr lang="en-US" sz="1000" dirty="0" err="1">
                <a:solidFill>
                  <a:srgbClr val="000000"/>
                </a:solidFill>
                <a:latin typeface="Courier New" panose="02070309020205020404" pitchFamily="49" charset="0"/>
              </a:rPr>
              <a:t>h_wls</a:t>
            </a:r>
            <a:r>
              <a:rPr lang="en-US" sz="1000" dirty="0">
                <a:solidFill>
                  <a:srgbClr val="000000"/>
                </a:solidFill>
                <a:latin typeface="Courier New" panose="02070309020205020404" pitchFamily="49" charset="0"/>
              </a:rPr>
              <a:t>=cell(1,3);</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=1:3</a:t>
            </a:r>
          </a:p>
          <a:p>
            <a:r>
              <a:rPr lang="en-US" sz="1000" dirty="0">
                <a:solidFill>
                  <a:srgbClr val="000000"/>
                </a:solidFill>
                <a:latin typeface="Courier New" panose="02070309020205020404" pitchFamily="49" charset="0"/>
              </a:rPr>
              <a:t>    </a:t>
            </a:r>
            <a:r>
              <a:rPr lang="en-US" sz="1000" dirty="0">
                <a:solidFill>
                  <a:srgbClr val="3C763D"/>
                </a:solidFill>
                <a:latin typeface="Courier New" panose="02070309020205020404" pitchFamily="49" charset="0"/>
              </a:rPr>
              <a:t>% P &amp; Q</a:t>
            </a:r>
          </a:p>
          <a:p>
            <a:r>
              <a:rPr lang="pt-BR" sz="1000" dirty="0">
                <a:solidFill>
                  <a:srgbClr val="000000"/>
                </a:solidFill>
                <a:latin typeface="Courier New" panose="02070309020205020404" pitchFamily="49" charset="0"/>
              </a:rPr>
              <a:t>         h1=zeros(2,2*line_num);</a:t>
            </a:r>
          </a:p>
          <a:p>
            <a:r>
              <a:rPr lang="en-US" sz="1000" dirty="0">
                <a:solidFill>
                  <a:srgbClr val="000000"/>
                </a:solidFill>
                <a:latin typeface="Courier New" panose="02070309020205020404" pitchFamily="49" charset="0"/>
              </a:rPr>
              <a:t>         h1(1,1)=1;</a:t>
            </a:r>
          </a:p>
          <a:p>
            <a:r>
              <a:rPr lang="en-US" sz="1000" dirty="0">
                <a:solidFill>
                  <a:srgbClr val="000000"/>
                </a:solidFill>
                <a:latin typeface="Courier New" panose="02070309020205020404" pitchFamily="49" charset="0"/>
              </a:rPr>
              <a:t>         h1(2,1+line_num)=1;</a:t>
            </a:r>
          </a:p>
          <a:p>
            <a:r>
              <a:rPr lang="en-US" sz="1000" dirty="0">
                <a:solidFill>
                  <a:srgbClr val="000000"/>
                </a:solidFill>
                <a:latin typeface="Courier New" panose="02070309020205020404" pitchFamily="49" charset="0"/>
              </a:rPr>
              <a:t>         </a:t>
            </a:r>
          </a:p>
          <a:p>
            <a:r>
              <a:rPr lang="pt-BR" sz="1000" dirty="0">
                <a:solidFill>
                  <a:srgbClr val="000000"/>
                </a:solidFill>
                <a:latin typeface="Courier New" panose="02070309020205020404" pitchFamily="49" charset="0"/>
              </a:rPr>
              <a:t>         h2=zeros(2,2*line_num);</a:t>
            </a:r>
          </a:p>
          <a:p>
            <a:r>
              <a:rPr lang="en-US" sz="1000" dirty="0">
                <a:solidFill>
                  <a:srgbClr val="000000"/>
                </a:solidFill>
                <a:latin typeface="Courier New" panose="02070309020205020404" pitchFamily="49" charset="0"/>
              </a:rPr>
              <a:t>         h2(1,2)=1;</a:t>
            </a:r>
          </a:p>
          <a:p>
            <a:r>
              <a:rPr lang="en-US" sz="1000" dirty="0">
                <a:solidFill>
                  <a:srgbClr val="000000"/>
                </a:solidFill>
                <a:latin typeface="Courier New" panose="02070309020205020404" pitchFamily="49" charset="0"/>
              </a:rPr>
              <a:t>         h2(2,2+line_num)=1;</a:t>
            </a:r>
          </a:p>
          <a:p>
            <a:r>
              <a:rPr lang="en-US" sz="1000" dirty="0">
                <a:solidFill>
                  <a:srgbClr val="000000"/>
                </a:solidFill>
                <a:latin typeface="Courier New" panose="02070309020205020404" pitchFamily="49" charset="0"/>
              </a:rPr>
              <a:t>         </a:t>
            </a:r>
          </a:p>
          <a:p>
            <a:r>
              <a:rPr lang="pt-BR" sz="1000" dirty="0">
                <a:solidFill>
                  <a:srgbClr val="000000"/>
                </a:solidFill>
                <a:latin typeface="Courier New" panose="02070309020205020404" pitchFamily="49" charset="0"/>
              </a:rPr>
              <a:t>         h3=zeros(2,2*line_num);</a:t>
            </a:r>
          </a:p>
          <a:p>
            <a:r>
              <a:rPr lang="en-US" sz="1000" dirty="0">
                <a:solidFill>
                  <a:srgbClr val="000000"/>
                </a:solidFill>
                <a:latin typeface="Courier New" panose="02070309020205020404" pitchFamily="49" charset="0"/>
              </a:rPr>
              <a:t>         h3(1,3)=1;</a:t>
            </a:r>
          </a:p>
          <a:p>
            <a:r>
              <a:rPr lang="en-US" sz="1000" dirty="0">
                <a:solidFill>
                  <a:srgbClr val="000000"/>
                </a:solidFill>
                <a:latin typeface="Courier New" panose="02070309020205020404" pitchFamily="49" charset="0"/>
              </a:rPr>
              <a:t>         h3(2,3+line_num)=1;</a:t>
            </a:r>
          </a:p>
          <a:p>
            <a:r>
              <a:rPr lang="en-US" sz="1000" dirty="0">
                <a:solidFill>
                  <a:srgbClr val="000000"/>
                </a:solidFill>
                <a:latin typeface="Courier New" panose="02070309020205020404" pitchFamily="49" charset="0"/>
              </a:rPr>
              <a:t>         </a:t>
            </a:r>
          </a:p>
          <a:p>
            <a:r>
              <a:rPr lang="pt-BR" sz="1000" dirty="0">
                <a:solidFill>
                  <a:srgbClr val="000000"/>
                </a:solidFill>
                <a:latin typeface="Courier New" panose="02070309020205020404" pitchFamily="49" charset="0"/>
              </a:rPr>
              <a:t>         h4=zeros(2,2*line_num);</a:t>
            </a:r>
          </a:p>
          <a:p>
            <a:r>
              <a:rPr lang="en-US" sz="1000" dirty="0">
                <a:solidFill>
                  <a:srgbClr val="000000"/>
                </a:solidFill>
                <a:latin typeface="Courier New" panose="02070309020205020404" pitchFamily="49" charset="0"/>
              </a:rPr>
              <a:t>         h4(1,4)=1;</a:t>
            </a:r>
          </a:p>
          <a:p>
            <a:r>
              <a:rPr lang="en-US" sz="1000" dirty="0">
                <a:solidFill>
                  <a:srgbClr val="000000"/>
                </a:solidFill>
                <a:latin typeface="Courier New" panose="02070309020205020404" pitchFamily="49" charset="0"/>
              </a:rPr>
              <a:t>         h4(2,4+line_num)=1;</a:t>
            </a:r>
          </a:p>
          <a:p>
            <a:r>
              <a:rPr lang="en-US" sz="1000" dirty="0">
                <a:solidFill>
                  <a:srgbClr val="000000"/>
                </a:solidFill>
                <a:latin typeface="Courier New" panose="02070309020205020404" pitchFamily="49" charset="0"/>
              </a:rPr>
              <a:t>         </a:t>
            </a:r>
          </a:p>
          <a:p>
            <a:r>
              <a:rPr lang="pt-BR" sz="1000" dirty="0">
                <a:solidFill>
                  <a:srgbClr val="000000"/>
                </a:solidFill>
                <a:latin typeface="Courier New" panose="02070309020205020404" pitchFamily="49" charset="0"/>
              </a:rPr>
              <a:t>         h5=zeros(2,2*line_num);</a:t>
            </a:r>
          </a:p>
          <a:p>
            <a:r>
              <a:rPr lang="en-US" sz="1000" dirty="0">
                <a:solidFill>
                  <a:srgbClr val="000000"/>
                </a:solidFill>
                <a:latin typeface="Courier New" panose="02070309020205020404" pitchFamily="49" charset="0"/>
              </a:rPr>
              <a:t>         h5(1,5)=1;</a:t>
            </a:r>
          </a:p>
          <a:p>
            <a:r>
              <a:rPr lang="en-US" sz="1000" dirty="0">
                <a:solidFill>
                  <a:srgbClr val="000000"/>
                </a:solidFill>
                <a:latin typeface="Courier New" panose="02070309020205020404" pitchFamily="49" charset="0"/>
              </a:rPr>
              <a:t>         h5(2,5+line_num)=1;</a:t>
            </a:r>
          </a:p>
          <a:p>
            <a:r>
              <a:rPr lang="en-US" sz="1000" dirty="0">
                <a:solidFill>
                  <a:srgbClr val="000000"/>
                </a:solidFill>
                <a:latin typeface="Courier New" panose="02070309020205020404" pitchFamily="49" charset="0"/>
              </a:rPr>
              <a:t>         </a:t>
            </a:r>
          </a:p>
          <a:p>
            <a:r>
              <a:rPr lang="pt-BR" sz="1000" dirty="0">
                <a:solidFill>
                  <a:srgbClr val="000000"/>
                </a:solidFill>
                <a:latin typeface="Courier New" panose="02070309020205020404" pitchFamily="49" charset="0"/>
              </a:rPr>
              <a:t>         h6=zeros(2,2*line_num);</a:t>
            </a:r>
          </a:p>
          <a:p>
            <a:r>
              <a:rPr lang="en-US" sz="1000" dirty="0">
                <a:solidFill>
                  <a:srgbClr val="000000"/>
                </a:solidFill>
                <a:latin typeface="Courier New" panose="02070309020205020404" pitchFamily="49" charset="0"/>
              </a:rPr>
              <a:t>         h6(1,6)=1;</a:t>
            </a:r>
          </a:p>
          <a:p>
            <a:r>
              <a:rPr lang="en-US" sz="1000" dirty="0">
                <a:solidFill>
                  <a:srgbClr val="000000"/>
                </a:solidFill>
                <a:latin typeface="Courier New" panose="02070309020205020404" pitchFamily="49" charset="0"/>
              </a:rPr>
              <a:t>         h6(2,6+line_num)=1;</a:t>
            </a:r>
          </a:p>
          <a:p>
            <a:endParaRPr lang="en-US" sz="1000" dirty="0">
              <a:solidFill>
                <a:srgbClr val="0000FF"/>
              </a:solidFill>
              <a:latin typeface="Courier New" panose="02070309020205020404" pitchFamily="49" charset="0"/>
            </a:endParaRPr>
          </a:p>
        </p:txBody>
      </p:sp>
    </p:spTree>
    <p:extLst>
      <p:ext uri="{BB962C8B-B14F-4D97-AF65-F5344CB8AC3E}">
        <p14:creationId xmlns:p14="http://schemas.microsoft.com/office/powerpoint/2010/main" val="42058155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D0D3E1-FC15-4C47-AEDB-BE5D0CA15C52}"/>
              </a:ext>
            </a:extLst>
          </p:cNvPr>
          <p:cNvSpPr txBox="1"/>
          <p:nvPr/>
        </p:nvSpPr>
        <p:spPr>
          <a:xfrm>
            <a:off x="-381000" y="857251"/>
            <a:ext cx="4572000" cy="4555093"/>
          </a:xfrm>
          <a:prstGeom prst="rect">
            <a:avLst/>
          </a:prstGeom>
          <a:noFill/>
        </p:spPr>
        <p:txBody>
          <a:bodyPr wrap="square">
            <a:spAutoFit/>
          </a:bodyPr>
          <a:lstStyle/>
          <a:p>
            <a:pPr>
              <a:defRPr/>
            </a:pPr>
            <a:r>
              <a:rPr lang="en-US" sz="1000" dirty="0">
                <a:solidFill>
                  <a:srgbClr val="000000"/>
                </a:solidFill>
                <a:latin typeface="Courier New" panose="02070309020205020404" pitchFamily="49" charset="0"/>
              </a:rPr>
              <a:t> </a:t>
            </a:r>
          </a:p>
          <a:p>
            <a:pPr>
              <a:defRPr/>
            </a:pPr>
            <a:r>
              <a:rPr lang="pt-BR" sz="1000" dirty="0">
                <a:solidFill>
                  <a:srgbClr val="000000"/>
                </a:solidFill>
                <a:latin typeface="Courier New" panose="02070309020205020404" pitchFamily="49" charset="0"/>
              </a:rPr>
              <a:t>         h7=zeros(2,2*line_num);</a:t>
            </a:r>
          </a:p>
          <a:p>
            <a:pPr>
              <a:defRPr/>
            </a:pPr>
            <a:r>
              <a:rPr lang="en-US" sz="1000" dirty="0">
                <a:solidFill>
                  <a:srgbClr val="000000"/>
                </a:solidFill>
                <a:latin typeface="Courier New" panose="02070309020205020404" pitchFamily="49" charset="0"/>
              </a:rPr>
              <a:t>         h7(1,7)=1;</a:t>
            </a:r>
          </a:p>
          <a:p>
            <a:pPr>
              <a:defRPr/>
            </a:pPr>
            <a:r>
              <a:rPr lang="en-US" sz="1000" dirty="0">
                <a:solidFill>
                  <a:srgbClr val="000000"/>
                </a:solidFill>
                <a:latin typeface="Courier New" panose="02070309020205020404" pitchFamily="49" charset="0"/>
              </a:rPr>
              <a:t>         h7(2,7+line_num)=1;</a:t>
            </a:r>
          </a:p>
          <a:p>
            <a:pPr>
              <a:defRPr/>
            </a:pPr>
            <a:r>
              <a:rPr lang="en-US" sz="1000" dirty="0">
                <a:solidFill>
                  <a:srgbClr val="000000"/>
                </a:solidFill>
                <a:latin typeface="Courier New" panose="02070309020205020404" pitchFamily="49" charset="0"/>
              </a:rPr>
              <a:t>          </a:t>
            </a:r>
          </a:p>
          <a:p>
            <a:pPr>
              <a:defRPr/>
            </a:pPr>
            <a:r>
              <a:rPr lang="pt-BR" sz="1000" dirty="0">
                <a:solidFill>
                  <a:srgbClr val="000000"/>
                </a:solidFill>
                <a:latin typeface="Courier New" panose="02070309020205020404" pitchFamily="49" charset="0"/>
              </a:rPr>
              <a:t>         h8=zeros(2,2*line_num);</a:t>
            </a:r>
          </a:p>
          <a:p>
            <a:pPr>
              <a:defRPr/>
            </a:pPr>
            <a:r>
              <a:rPr lang="en-US" sz="1000" dirty="0">
                <a:solidFill>
                  <a:srgbClr val="000000"/>
                </a:solidFill>
                <a:latin typeface="Courier New" panose="02070309020205020404" pitchFamily="49" charset="0"/>
              </a:rPr>
              <a:t>         h8(1,8)=1;</a:t>
            </a:r>
          </a:p>
          <a:p>
            <a:pPr>
              <a:defRPr/>
            </a:pPr>
            <a:r>
              <a:rPr lang="en-US" sz="1000" dirty="0">
                <a:solidFill>
                  <a:srgbClr val="000000"/>
                </a:solidFill>
                <a:latin typeface="Courier New" panose="02070309020205020404" pitchFamily="49" charset="0"/>
              </a:rPr>
              <a:t>         h8(2,8+line_num)=1;</a:t>
            </a:r>
          </a:p>
          <a:p>
            <a:pPr>
              <a:defRPr/>
            </a:pPr>
            <a:r>
              <a:rPr lang="en-US" sz="1000" dirty="0">
                <a:solidFill>
                  <a:srgbClr val="000000"/>
                </a:solidFill>
                <a:latin typeface="Courier New" panose="02070309020205020404" pitchFamily="49" charset="0"/>
              </a:rPr>
              <a:t>         </a:t>
            </a:r>
          </a:p>
          <a:p>
            <a:pPr>
              <a:defRPr/>
            </a:pPr>
            <a:r>
              <a:rPr lang="pt-BR" sz="1000" dirty="0">
                <a:solidFill>
                  <a:srgbClr val="000000"/>
                </a:solidFill>
                <a:latin typeface="Courier New" panose="02070309020205020404" pitchFamily="49" charset="0"/>
              </a:rPr>
              <a:t>         h9=zeros(2,2*line_num);</a:t>
            </a:r>
          </a:p>
          <a:p>
            <a:pPr>
              <a:defRPr/>
            </a:pPr>
            <a:r>
              <a:rPr lang="en-US" sz="1000" dirty="0">
                <a:solidFill>
                  <a:srgbClr val="000000"/>
                </a:solidFill>
                <a:latin typeface="Courier New" panose="02070309020205020404" pitchFamily="49" charset="0"/>
              </a:rPr>
              <a:t>         h9(1,9)=1;</a:t>
            </a:r>
          </a:p>
          <a:p>
            <a:pPr>
              <a:defRPr/>
            </a:pPr>
            <a:r>
              <a:rPr lang="en-US" sz="1000" dirty="0">
                <a:solidFill>
                  <a:srgbClr val="000000"/>
                </a:solidFill>
                <a:latin typeface="Courier New" panose="02070309020205020404" pitchFamily="49" charset="0"/>
              </a:rPr>
              <a:t>         h9(2,9+line_num)=1;</a:t>
            </a:r>
          </a:p>
          <a:p>
            <a:pPr>
              <a:defRPr/>
            </a:pPr>
            <a:r>
              <a:rPr lang="en-US" sz="1000" dirty="0">
                <a:solidFill>
                  <a:srgbClr val="000000"/>
                </a:solidFill>
                <a:latin typeface="Courier New" panose="02070309020205020404" pitchFamily="49" charset="0"/>
              </a:rPr>
              <a:t> </a:t>
            </a:r>
          </a:p>
          <a:p>
            <a:pPr>
              <a:defRPr/>
            </a:pPr>
            <a:r>
              <a:rPr lang="pt-BR" sz="1000" dirty="0">
                <a:solidFill>
                  <a:srgbClr val="000000"/>
                </a:solidFill>
                <a:latin typeface="Courier New" panose="02070309020205020404" pitchFamily="49" charset="0"/>
              </a:rPr>
              <a:t>         h10=zeros(2,2*line_num);</a:t>
            </a:r>
          </a:p>
          <a:p>
            <a:pPr>
              <a:defRPr/>
            </a:pPr>
            <a:r>
              <a:rPr lang="en-US" sz="1000" dirty="0">
                <a:solidFill>
                  <a:srgbClr val="000000"/>
                </a:solidFill>
                <a:latin typeface="Courier New" panose="02070309020205020404" pitchFamily="49" charset="0"/>
              </a:rPr>
              <a:t>         h10(1,10)=1;</a:t>
            </a:r>
          </a:p>
          <a:p>
            <a:pPr>
              <a:defRPr/>
            </a:pPr>
            <a:r>
              <a:rPr lang="en-US" sz="1000" dirty="0">
                <a:solidFill>
                  <a:srgbClr val="000000"/>
                </a:solidFill>
                <a:latin typeface="Courier New" panose="02070309020205020404" pitchFamily="49" charset="0"/>
              </a:rPr>
              <a:t>         h10(2,10+line_num)=1;</a:t>
            </a:r>
          </a:p>
          <a:p>
            <a:pPr>
              <a:defRPr/>
            </a:pPr>
            <a:r>
              <a:rPr lang="en-US" sz="1000" dirty="0">
                <a:solidFill>
                  <a:srgbClr val="000000"/>
                </a:solidFill>
                <a:latin typeface="Courier New" panose="02070309020205020404" pitchFamily="49" charset="0"/>
              </a:rPr>
              <a:t>                 </a:t>
            </a:r>
          </a:p>
          <a:p>
            <a:pPr>
              <a:defRPr/>
            </a:pPr>
            <a:r>
              <a:rPr lang="pt-BR" sz="1000" dirty="0">
                <a:solidFill>
                  <a:srgbClr val="000000"/>
                </a:solidFill>
                <a:latin typeface="Courier New" panose="02070309020205020404" pitchFamily="49" charset="0"/>
              </a:rPr>
              <a:t>         h11=zeros(2,2*line_num);</a:t>
            </a:r>
          </a:p>
          <a:p>
            <a:pPr>
              <a:defRPr/>
            </a:pPr>
            <a:r>
              <a:rPr lang="en-US" sz="1000" dirty="0">
                <a:solidFill>
                  <a:srgbClr val="000000"/>
                </a:solidFill>
                <a:latin typeface="Courier New" panose="02070309020205020404" pitchFamily="49" charset="0"/>
              </a:rPr>
              <a:t>         h11(1,11)=1;</a:t>
            </a:r>
          </a:p>
          <a:p>
            <a:pPr>
              <a:defRPr/>
            </a:pPr>
            <a:r>
              <a:rPr lang="en-US" sz="1000" dirty="0">
                <a:solidFill>
                  <a:srgbClr val="000000"/>
                </a:solidFill>
                <a:latin typeface="Courier New" panose="02070309020205020404" pitchFamily="49" charset="0"/>
              </a:rPr>
              <a:t>         h11(2,11+line_num)=1;</a:t>
            </a:r>
          </a:p>
          <a:p>
            <a:pPr>
              <a:defRPr/>
            </a:pPr>
            <a:r>
              <a:rPr lang="en-US" sz="1000" dirty="0">
                <a:solidFill>
                  <a:srgbClr val="000000"/>
                </a:solidFill>
                <a:latin typeface="Courier New" panose="02070309020205020404" pitchFamily="49" charset="0"/>
              </a:rPr>
              <a:t>         </a:t>
            </a:r>
          </a:p>
          <a:p>
            <a:pPr>
              <a:defRPr/>
            </a:pPr>
            <a:r>
              <a:rPr lang="pt-BR" sz="1000" dirty="0">
                <a:solidFill>
                  <a:srgbClr val="000000"/>
                </a:solidFill>
                <a:latin typeface="Courier New" panose="02070309020205020404" pitchFamily="49" charset="0"/>
              </a:rPr>
              <a:t>         h12=zeros(2,2*line_num);</a:t>
            </a:r>
          </a:p>
          <a:p>
            <a:pPr>
              <a:defRPr/>
            </a:pPr>
            <a:r>
              <a:rPr lang="en-US" sz="1000" dirty="0">
                <a:solidFill>
                  <a:srgbClr val="000000"/>
                </a:solidFill>
                <a:latin typeface="Courier New" panose="02070309020205020404" pitchFamily="49" charset="0"/>
              </a:rPr>
              <a:t>         h12(1,12)=1;</a:t>
            </a:r>
          </a:p>
          <a:p>
            <a:pPr>
              <a:defRPr/>
            </a:pPr>
            <a:r>
              <a:rPr lang="en-US" sz="1000" dirty="0">
                <a:solidFill>
                  <a:srgbClr val="000000"/>
                </a:solidFill>
                <a:latin typeface="Courier New" panose="02070309020205020404" pitchFamily="49" charset="0"/>
              </a:rPr>
              <a:t>         h12(2,12+line_num)=1;</a:t>
            </a:r>
          </a:p>
          <a:p>
            <a:pPr>
              <a:defRPr/>
            </a:pPr>
            <a:r>
              <a:rPr lang="en-US" sz="1000" dirty="0">
                <a:solidFill>
                  <a:srgbClr val="000000"/>
                </a:solidFill>
                <a:latin typeface="Courier New" panose="02070309020205020404" pitchFamily="49" charset="0"/>
              </a:rPr>
              <a:t>         </a:t>
            </a:r>
          </a:p>
          <a:p>
            <a:pPr>
              <a:defRPr/>
            </a:pPr>
            <a:r>
              <a:rPr lang="pt-BR" sz="1000" dirty="0">
                <a:solidFill>
                  <a:srgbClr val="000000"/>
                </a:solidFill>
                <a:latin typeface="Courier New" panose="02070309020205020404" pitchFamily="49" charset="0"/>
              </a:rPr>
              <a:t>         h13=zeros(2,2*line_num);</a:t>
            </a:r>
          </a:p>
          <a:p>
            <a:pPr>
              <a:defRPr/>
            </a:pPr>
            <a:r>
              <a:rPr lang="en-US" sz="1000" dirty="0">
                <a:solidFill>
                  <a:srgbClr val="000000"/>
                </a:solidFill>
                <a:latin typeface="Courier New" panose="02070309020205020404" pitchFamily="49" charset="0"/>
              </a:rPr>
              <a:t>         h13(1,13)=1;</a:t>
            </a:r>
          </a:p>
          <a:p>
            <a:pPr>
              <a:defRPr/>
            </a:pPr>
            <a:r>
              <a:rPr lang="en-US" sz="1000" dirty="0">
                <a:solidFill>
                  <a:srgbClr val="000000"/>
                </a:solidFill>
                <a:latin typeface="Courier New" panose="02070309020205020404" pitchFamily="49" charset="0"/>
              </a:rPr>
              <a:t>         h13(2,13+line_num)=1;</a:t>
            </a:r>
          </a:p>
          <a:p>
            <a:pPr>
              <a:defRPr/>
            </a:pPr>
            <a:r>
              <a:rPr lang="en-US" sz="1000" dirty="0">
                <a:solidFill>
                  <a:srgbClr val="000000"/>
                </a:solidFill>
                <a:latin typeface="Courier New" panose="02070309020205020404" pitchFamily="49" charset="0"/>
              </a:rPr>
              <a:t>          </a:t>
            </a:r>
            <a:endParaRPr lang="en-US" dirty="0"/>
          </a:p>
        </p:txBody>
      </p:sp>
      <p:sp>
        <p:nvSpPr>
          <p:cNvPr id="7" name="TextBox 6">
            <a:extLst>
              <a:ext uri="{FF2B5EF4-FFF2-40B4-BE49-F238E27FC236}">
                <a16:creationId xmlns:a16="http://schemas.microsoft.com/office/drawing/2014/main" id="{9BA278E9-917A-42C6-A0CA-1EC5A773A669}"/>
              </a:ext>
            </a:extLst>
          </p:cNvPr>
          <p:cNvSpPr txBox="1"/>
          <p:nvPr/>
        </p:nvSpPr>
        <p:spPr>
          <a:xfrm>
            <a:off x="2362200" y="857251"/>
            <a:ext cx="4764100" cy="3477875"/>
          </a:xfrm>
          <a:prstGeom prst="rect">
            <a:avLst/>
          </a:prstGeom>
          <a:noFill/>
        </p:spPr>
        <p:txBody>
          <a:bodyPr wrap="square">
            <a:spAutoFit/>
          </a:bodyPr>
          <a:lstStyle/>
          <a:p>
            <a:pPr>
              <a:defRPr/>
            </a:pPr>
            <a:endParaRPr lang="en-US" sz="1000" dirty="0">
              <a:solidFill>
                <a:srgbClr val="000000"/>
              </a:solidFill>
              <a:latin typeface="Courier New" panose="02070309020205020404" pitchFamily="49" charset="0"/>
            </a:endParaRPr>
          </a:p>
          <a:p>
            <a:pPr>
              <a:defRPr/>
            </a:pPr>
            <a:r>
              <a:rPr lang="pt-BR" sz="1000" dirty="0">
                <a:solidFill>
                  <a:srgbClr val="000000"/>
                </a:solidFill>
                <a:latin typeface="Courier New" panose="02070309020205020404" pitchFamily="49" charset="0"/>
              </a:rPr>
              <a:t>         h14=zeros(2,2*line_num);</a:t>
            </a:r>
          </a:p>
          <a:p>
            <a:pPr>
              <a:defRPr/>
            </a:pPr>
            <a:r>
              <a:rPr lang="en-US" sz="1000" dirty="0">
                <a:solidFill>
                  <a:srgbClr val="000000"/>
                </a:solidFill>
                <a:latin typeface="Courier New" panose="02070309020205020404" pitchFamily="49" charset="0"/>
              </a:rPr>
              <a:t>         h14(1,14)=1;</a:t>
            </a:r>
          </a:p>
          <a:p>
            <a:pPr>
              <a:defRPr/>
            </a:pPr>
            <a:r>
              <a:rPr lang="en-US" sz="1000" dirty="0">
                <a:solidFill>
                  <a:srgbClr val="000000"/>
                </a:solidFill>
                <a:latin typeface="Courier New" panose="02070309020205020404" pitchFamily="49" charset="0"/>
              </a:rPr>
              <a:t>         h14(2,14+line_num)=1;</a:t>
            </a:r>
          </a:p>
          <a:p>
            <a:pPr>
              <a:defRPr/>
            </a:pPr>
            <a:r>
              <a:rPr lang="en-US" sz="1000" dirty="0">
                <a:solidFill>
                  <a:srgbClr val="000000"/>
                </a:solidFill>
                <a:latin typeface="Courier New" panose="02070309020205020404" pitchFamily="49" charset="0"/>
              </a:rPr>
              <a:t>          </a:t>
            </a:r>
          </a:p>
          <a:p>
            <a:pPr>
              <a:defRPr/>
            </a:pPr>
            <a:r>
              <a:rPr lang="pt-BR" sz="1000" dirty="0">
                <a:solidFill>
                  <a:srgbClr val="000000"/>
                </a:solidFill>
                <a:latin typeface="Courier New" panose="02070309020205020404" pitchFamily="49" charset="0"/>
              </a:rPr>
              <a:t>         h15=zeros(2,2*line_num);</a:t>
            </a:r>
          </a:p>
          <a:p>
            <a:pPr>
              <a:defRPr/>
            </a:pPr>
            <a:r>
              <a:rPr lang="en-US" sz="1000" dirty="0">
                <a:solidFill>
                  <a:srgbClr val="000000"/>
                </a:solidFill>
                <a:latin typeface="Courier New" panose="02070309020205020404" pitchFamily="49" charset="0"/>
              </a:rPr>
              <a:t>         h15(1,15)=1;</a:t>
            </a:r>
          </a:p>
          <a:p>
            <a:pPr>
              <a:defRPr/>
            </a:pPr>
            <a:r>
              <a:rPr lang="en-US" sz="1000" dirty="0">
                <a:solidFill>
                  <a:srgbClr val="000000"/>
                </a:solidFill>
                <a:latin typeface="Courier New" panose="02070309020205020404" pitchFamily="49" charset="0"/>
              </a:rPr>
              <a:t>         h15(2,15+line_num)=1;</a:t>
            </a:r>
          </a:p>
          <a:p>
            <a:pPr>
              <a:defRPr/>
            </a:pPr>
            <a:r>
              <a:rPr lang="en-US" sz="1000" dirty="0">
                <a:solidFill>
                  <a:srgbClr val="000000"/>
                </a:solidFill>
                <a:latin typeface="Courier New" panose="02070309020205020404" pitchFamily="49" charset="0"/>
              </a:rPr>
              <a:t>          </a:t>
            </a:r>
          </a:p>
          <a:p>
            <a:pPr>
              <a:defRPr/>
            </a:pPr>
            <a:r>
              <a:rPr lang="pt-BR" sz="1000" dirty="0">
                <a:solidFill>
                  <a:srgbClr val="000000"/>
                </a:solidFill>
                <a:latin typeface="Courier New" panose="02070309020205020404" pitchFamily="49" charset="0"/>
              </a:rPr>
              <a:t>         h16=zeros(2,2*line_num);</a:t>
            </a:r>
          </a:p>
          <a:p>
            <a:pPr>
              <a:defRPr/>
            </a:pPr>
            <a:r>
              <a:rPr lang="en-US" sz="1000" dirty="0">
                <a:solidFill>
                  <a:srgbClr val="000000"/>
                </a:solidFill>
                <a:latin typeface="Courier New" panose="02070309020205020404" pitchFamily="49" charset="0"/>
              </a:rPr>
              <a:t>         h16(1,16)=1;</a:t>
            </a:r>
          </a:p>
          <a:p>
            <a:pPr>
              <a:defRPr/>
            </a:pPr>
            <a:r>
              <a:rPr lang="en-US" sz="1000" dirty="0">
                <a:solidFill>
                  <a:srgbClr val="000000"/>
                </a:solidFill>
                <a:latin typeface="Courier New" panose="02070309020205020404" pitchFamily="49" charset="0"/>
              </a:rPr>
              <a:t>         h16(2,16+line_num)=1; </a:t>
            </a:r>
          </a:p>
          <a:p>
            <a:pPr>
              <a:defRPr/>
            </a:pPr>
            <a:r>
              <a:rPr lang="en-US" sz="1000" dirty="0">
                <a:solidFill>
                  <a:srgbClr val="000000"/>
                </a:solidFill>
                <a:latin typeface="Courier New" panose="02070309020205020404" pitchFamily="49" charset="0"/>
              </a:rPr>
              <a:t>           </a:t>
            </a:r>
          </a:p>
          <a:p>
            <a:pPr>
              <a:defRPr/>
            </a:pPr>
            <a:r>
              <a:rPr lang="pt-BR" sz="1000" dirty="0">
                <a:solidFill>
                  <a:srgbClr val="000000"/>
                </a:solidFill>
                <a:latin typeface="Courier New" panose="02070309020205020404" pitchFamily="49" charset="0"/>
              </a:rPr>
              <a:t>         h17=zeros(2,2*line_num);</a:t>
            </a:r>
          </a:p>
          <a:p>
            <a:pPr>
              <a:defRPr/>
            </a:pPr>
            <a:r>
              <a:rPr lang="en-US" sz="1000" dirty="0">
                <a:solidFill>
                  <a:srgbClr val="000000"/>
                </a:solidFill>
                <a:latin typeface="Courier New" panose="02070309020205020404" pitchFamily="49" charset="0"/>
              </a:rPr>
              <a:t>         h17(1,17)=1;</a:t>
            </a:r>
          </a:p>
          <a:p>
            <a:pPr>
              <a:defRPr/>
            </a:pPr>
            <a:r>
              <a:rPr lang="en-US" sz="1000" dirty="0">
                <a:solidFill>
                  <a:srgbClr val="000000"/>
                </a:solidFill>
                <a:latin typeface="Courier New" panose="02070309020205020404" pitchFamily="49" charset="0"/>
              </a:rPr>
              <a:t>         h17(2,17+line_num)=1;</a:t>
            </a:r>
          </a:p>
          <a:p>
            <a:pPr>
              <a:defRPr/>
            </a:pPr>
            <a:r>
              <a:rPr lang="pt-BR" sz="1000" dirty="0">
                <a:solidFill>
                  <a:srgbClr val="000000"/>
                </a:solidFill>
                <a:latin typeface="Courier New" panose="02070309020205020404" pitchFamily="49" charset="0"/>
              </a:rPr>
              <a:t>         h_wls{i}=[h;h1];</a:t>
            </a:r>
          </a:p>
          <a:p>
            <a:pPr>
              <a:defRPr/>
            </a:pPr>
            <a:r>
              <a:rPr lang="en-US" sz="1000" dirty="0">
                <a:solidFill>
                  <a:srgbClr val="000000"/>
                </a:solidFill>
                <a:latin typeface="Courier New" panose="02070309020205020404" pitchFamily="49" charset="0"/>
              </a:rPr>
              <a:t> </a:t>
            </a:r>
          </a:p>
          <a:p>
            <a:pPr>
              <a:defRPr/>
            </a:pPr>
            <a:r>
              <a:rPr lang="pt-BR" sz="1000" dirty="0">
                <a:solidFill>
                  <a:srgbClr val="000000"/>
                </a:solidFill>
                <a:latin typeface="Courier New" panose="02070309020205020404" pitchFamily="49" charset="0"/>
              </a:rPr>
              <a:t>         h_wls{i}(:,phase_no_line{i})=[];</a:t>
            </a:r>
          </a:p>
          <a:p>
            <a:pPr>
              <a:defRPr/>
            </a:pP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h_wls</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phase_no_line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line_num</a:t>
            </a:r>
            <a:r>
              <a:rPr lang="en-US" sz="1000" dirty="0">
                <a:solidFill>
                  <a:srgbClr val="000000"/>
                </a:solidFill>
                <a:latin typeface="Courier New" panose="02070309020205020404" pitchFamily="49" charset="0"/>
              </a:rPr>
              <a:t>-length(</a:t>
            </a:r>
            <a:r>
              <a:rPr lang="en-US" sz="1000" dirty="0" err="1">
                <a:solidFill>
                  <a:srgbClr val="000000"/>
                </a:solidFill>
                <a:latin typeface="Courier New" panose="02070309020205020404" pitchFamily="49" charset="0"/>
              </a:rPr>
              <a:t>phase_no_line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pPr>
              <a:defRPr/>
            </a:pPr>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end</a:t>
            </a:r>
            <a:endParaRPr lang="en-US" dirty="0"/>
          </a:p>
        </p:txBody>
      </p:sp>
      <p:sp>
        <p:nvSpPr>
          <p:cNvPr id="9" name="TextBox 8">
            <a:extLst>
              <a:ext uri="{FF2B5EF4-FFF2-40B4-BE49-F238E27FC236}">
                <a16:creationId xmlns:a16="http://schemas.microsoft.com/office/drawing/2014/main" id="{A882F1EA-DAFC-49AF-BE2B-936B5536861E}"/>
              </a:ext>
            </a:extLst>
          </p:cNvPr>
          <p:cNvSpPr txBox="1"/>
          <p:nvPr/>
        </p:nvSpPr>
        <p:spPr>
          <a:xfrm>
            <a:off x="6324601" y="990600"/>
            <a:ext cx="2547255" cy="3939540"/>
          </a:xfrm>
          <a:prstGeom prst="rect">
            <a:avLst/>
          </a:prstGeom>
          <a:noFill/>
        </p:spPr>
        <p:txBody>
          <a:bodyPr wrap="square">
            <a:spAutoFit/>
          </a:bodyPr>
          <a:lstStyle/>
          <a:p>
            <a:r>
              <a:rPr lang="en-US" sz="1000" dirty="0">
                <a:solidFill>
                  <a:srgbClr val="3C763D"/>
                </a:solidFill>
                <a:latin typeface="Courier New" panose="02070309020205020404" pitchFamily="49" charset="0"/>
              </a:rPr>
              <a:t>% Build full H</a:t>
            </a:r>
          </a:p>
          <a:p>
            <a:r>
              <a:rPr lang="pt-BR" sz="1000" dirty="0">
                <a:solidFill>
                  <a:srgbClr val="000000"/>
                </a:solidFill>
                <a:latin typeface="Courier New" panose="02070309020205020404" pitchFamily="49" charset="0"/>
              </a:rPr>
              <a:t>    [m1,n1]=size(h_wls{1});</a:t>
            </a:r>
          </a:p>
          <a:p>
            <a:r>
              <a:rPr lang="pt-BR" sz="1000" dirty="0">
                <a:solidFill>
                  <a:srgbClr val="000000"/>
                </a:solidFill>
                <a:latin typeface="Courier New" panose="02070309020205020404" pitchFamily="49" charset="0"/>
              </a:rPr>
              <a:t>    [m2,n2]=size(h_wls{2});</a:t>
            </a:r>
          </a:p>
          <a:p>
            <a:r>
              <a:rPr lang="pt-BR" sz="1000" dirty="0">
                <a:solidFill>
                  <a:srgbClr val="000000"/>
                </a:solidFill>
                <a:latin typeface="Courier New" panose="02070309020205020404" pitchFamily="49" charset="0"/>
              </a:rPr>
              <a:t>    [m3,n3]=size(h_wls{3});</a:t>
            </a:r>
          </a:p>
          <a:p>
            <a:r>
              <a:rPr lang="pt-BR" sz="1000" dirty="0">
                <a:solidFill>
                  <a:srgbClr val="000000"/>
                </a:solidFill>
                <a:latin typeface="Courier New" panose="02070309020205020404" pitchFamily="49" charset="0"/>
              </a:rPr>
              <a:t>    h_wls_full=zeros(m1+m2+m3,n1+n2+n3);</a:t>
            </a:r>
          </a:p>
          <a:p>
            <a:r>
              <a:rPr lang="pt-BR" sz="1000" dirty="0">
                <a:solidFill>
                  <a:srgbClr val="000000"/>
                </a:solidFill>
                <a:latin typeface="Courier New" panose="02070309020205020404" pitchFamily="49" charset="0"/>
              </a:rPr>
              <a:t>    h_wls_full(1:m1,1:n1)=h_wls{1};</a:t>
            </a:r>
          </a:p>
          <a:p>
            <a:r>
              <a:rPr lang="pt-BR" sz="1000" dirty="0">
                <a:solidFill>
                  <a:srgbClr val="000000"/>
                </a:solidFill>
                <a:latin typeface="Courier New" panose="02070309020205020404" pitchFamily="49" charset="0"/>
              </a:rPr>
              <a:t>    h_wls_full(m1+1:m1+m2,n1+1:n1+n2)=h_wls{2};</a:t>
            </a:r>
          </a:p>
          <a:p>
            <a:r>
              <a:rPr lang="pt-BR" sz="1000" dirty="0">
                <a:solidFill>
                  <a:srgbClr val="000000"/>
                </a:solidFill>
                <a:latin typeface="Courier New" panose="02070309020205020404" pitchFamily="49" charset="0"/>
              </a:rPr>
              <a:t>    h_wls_full(m1+m2+1:m1+m2+m3,n1+n2+1:n1+n2+n3)=h_wls{3};</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z_wls</a:t>
            </a:r>
            <a:r>
              <a:rPr lang="en-US" sz="1000" dirty="0">
                <a:solidFill>
                  <a:srgbClr val="000000"/>
                </a:solidFill>
                <a:latin typeface="Courier New" panose="02070309020205020404" pitchFamily="49" charset="0"/>
              </a:rPr>
              <a:t>=cell(1,3);</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z_wls_full</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=1:3</a:t>
            </a:r>
          </a:p>
          <a:p>
            <a:r>
              <a:rPr lang="pl-PL" sz="1000" dirty="0">
                <a:solidFill>
                  <a:srgbClr val="000000"/>
                </a:solidFill>
                <a:latin typeface="Courier New" panose="02070309020205020404" pitchFamily="49" charset="0"/>
              </a:rPr>
              <a:t>        z_wls{i}=[z(:,i);z_1_n(:,i)];</a:t>
            </a:r>
          </a:p>
          <a:p>
            <a:r>
              <a:rPr lang="pl-PL" sz="1000" dirty="0">
                <a:solidFill>
                  <a:srgbClr val="000000"/>
                </a:solidFill>
                <a:latin typeface="Courier New" panose="02070309020205020404" pitchFamily="49" charset="0"/>
              </a:rPr>
              <a:t>        z_wls_full=[z_wls_full;z_wls{i}];</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end</a:t>
            </a:r>
          </a:p>
        </p:txBody>
      </p:sp>
    </p:spTree>
    <p:extLst>
      <p:ext uri="{BB962C8B-B14F-4D97-AF65-F5344CB8AC3E}">
        <p14:creationId xmlns:p14="http://schemas.microsoft.com/office/powerpoint/2010/main" val="34508124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C7B6A5-3292-4023-A415-6285AAFBFACD}"/>
              </a:ext>
            </a:extLst>
          </p:cNvPr>
          <p:cNvSpPr txBox="1"/>
          <p:nvPr/>
        </p:nvSpPr>
        <p:spPr>
          <a:xfrm>
            <a:off x="76200" y="990601"/>
            <a:ext cx="4572000" cy="3477875"/>
          </a:xfrm>
          <a:prstGeom prst="rect">
            <a:avLst/>
          </a:prstGeom>
          <a:noFill/>
        </p:spPr>
        <p:txBody>
          <a:bodyPr wrap="square">
            <a:spAutoFit/>
          </a:bodyPr>
          <a:lstStyle/>
          <a:p>
            <a:r>
              <a:rPr lang="pt-BR" sz="1000" dirty="0">
                <a:solidFill>
                  <a:srgbClr val="000000"/>
                </a:solidFill>
                <a:latin typeface="Courier New" panose="02070309020205020404" pitchFamily="49" charset="0"/>
              </a:rPr>
              <a:t>h_zero_index=all(h_wls_full==0, 2);</a:t>
            </a:r>
          </a:p>
          <a:p>
            <a:r>
              <a:rPr lang="pt-BR" sz="1000" dirty="0">
                <a:solidFill>
                  <a:srgbClr val="000000"/>
                </a:solidFill>
                <a:latin typeface="Courier New" panose="02070309020205020404" pitchFamily="49" charset="0"/>
              </a:rPr>
              <a:t>    h_wls_full(h_zero_index,:)=[];</a:t>
            </a:r>
          </a:p>
          <a:p>
            <a:r>
              <a:rPr lang="pt-BR" sz="1000" dirty="0">
                <a:solidFill>
                  <a:srgbClr val="000000"/>
                </a:solidFill>
                <a:latin typeface="Courier New" panose="02070309020205020404" pitchFamily="49" charset="0"/>
              </a:rPr>
              <a:t>    z_wls_full(h_zero_index)=[];</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record_z_wls</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record_z_wls,z_wls_full</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a:solidFill>
                  <a:srgbClr val="3C763D"/>
                </a:solidFill>
                <a:latin typeface="Courier New" panose="02070309020205020404" pitchFamily="49" charset="0"/>
              </a:rPr>
              <a:t>%SE loop</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iter</a:t>
            </a:r>
            <a:r>
              <a:rPr lang="en-US" sz="1000" dirty="0">
                <a:solidFill>
                  <a:srgbClr val="000000"/>
                </a:solidFill>
                <a:latin typeface="Courier New" panose="02070309020205020404" pitchFamily="49" charset="0"/>
              </a:rPr>
              <a:t> = 0;</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while</a:t>
            </a:r>
            <a:r>
              <a:rPr lang="en-US" sz="1000" dirty="0">
                <a:solidFill>
                  <a:srgbClr val="000000"/>
                </a:solidFill>
                <a:latin typeface="Courier New" panose="02070309020205020404" pitchFamily="49" charset="0"/>
              </a:rPr>
              <a:t> 1</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Rinv_full</a:t>
            </a:r>
            <a:r>
              <a:rPr lang="en-US" sz="1000" dirty="0">
                <a:solidFill>
                  <a:srgbClr val="000000"/>
                </a:solidFill>
                <a:latin typeface="Courier New" panose="02070309020205020404" pitchFamily="49" charset="0"/>
              </a:rPr>
              <a:t>=eye(length(</a:t>
            </a:r>
            <a:r>
              <a:rPr lang="en-US" sz="1000" dirty="0" err="1">
                <a:solidFill>
                  <a:srgbClr val="000000"/>
                </a:solidFill>
                <a:latin typeface="Courier New" panose="02070309020205020404" pitchFamily="49" charset="0"/>
              </a:rPr>
              <a:t>z_wls_full</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=1:length(</a:t>
            </a:r>
            <a:r>
              <a:rPr lang="en-US" sz="1000" dirty="0" err="1">
                <a:solidFill>
                  <a:srgbClr val="000000"/>
                </a:solidFill>
                <a:latin typeface="Courier New" panose="02070309020205020404" pitchFamily="49" charset="0"/>
              </a:rPr>
              <a:t>z_wls_full</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Rinv_full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i,i</a:t>
            </a:r>
            <a:r>
              <a:rPr lang="en-US" sz="1000" dirty="0">
                <a:solidFill>
                  <a:srgbClr val="000000"/>
                </a:solidFill>
                <a:latin typeface="Courier New" panose="02070309020205020404" pitchFamily="49" charset="0"/>
              </a:rPr>
              <a:t>)=1/(</a:t>
            </a:r>
            <a:r>
              <a:rPr lang="en-US" sz="1000" dirty="0" err="1">
                <a:solidFill>
                  <a:srgbClr val="000000"/>
                </a:solidFill>
                <a:latin typeface="Courier New" panose="02070309020205020404" pitchFamily="49" charset="0"/>
              </a:rPr>
              <a:t>temp_weight</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)^2);</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end</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Gain=</a:t>
            </a:r>
            <a:r>
              <a:rPr lang="en-US" sz="1000" dirty="0" err="1">
                <a:solidFill>
                  <a:srgbClr val="000000"/>
                </a:solidFill>
                <a:latin typeface="Courier New" panose="02070309020205020404" pitchFamily="49" charset="0"/>
              </a:rPr>
              <a:t>h_wls_full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Rinv_full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h_wls_full</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beta=</a:t>
            </a:r>
            <a:r>
              <a:rPr lang="en-US" sz="1000" dirty="0" err="1">
                <a:solidFill>
                  <a:srgbClr val="000000"/>
                </a:solidFill>
                <a:latin typeface="Courier New" panose="02070309020205020404" pitchFamily="49" charset="0"/>
              </a:rPr>
              <a:t>h_wls_full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Rinv_full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z_wls_full</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x_est_full</a:t>
            </a:r>
            <a:r>
              <a:rPr lang="en-US" sz="1000" dirty="0">
                <a:solidFill>
                  <a:srgbClr val="000000"/>
                </a:solidFill>
                <a:latin typeface="Courier New" panose="02070309020205020404" pitchFamily="49" charset="0"/>
              </a:rPr>
              <a:t>=Gain\beta;</a:t>
            </a:r>
          </a:p>
          <a:p>
            <a:r>
              <a:rPr lang="fr-FR" sz="1000" dirty="0">
                <a:solidFill>
                  <a:srgbClr val="000000"/>
                </a:solidFill>
                <a:latin typeface="Courier New" panose="02070309020205020404" pitchFamily="49" charset="0"/>
              </a:rPr>
              <a:t>        </a:t>
            </a:r>
            <a:r>
              <a:rPr lang="fr-FR" sz="1000" dirty="0" err="1">
                <a:solidFill>
                  <a:srgbClr val="000000"/>
                </a:solidFill>
                <a:latin typeface="Courier New" panose="02070309020205020404" pitchFamily="49" charset="0"/>
              </a:rPr>
              <a:t>x_est_temp</a:t>
            </a:r>
            <a:r>
              <a:rPr lang="fr-FR" sz="1000" dirty="0">
                <a:solidFill>
                  <a:srgbClr val="000000"/>
                </a:solidFill>
                <a:latin typeface="Courier New" panose="02070309020205020404" pitchFamily="49" charset="0"/>
              </a:rPr>
              <a:t>=</a:t>
            </a:r>
            <a:r>
              <a:rPr lang="fr-FR" sz="1000" dirty="0" err="1">
                <a:solidFill>
                  <a:srgbClr val="000000"/>
                </a:solidFill>
                <a:latin typeface="Courier New" panose="02070309020205020404" pitchFamily="49" charset="0"/>
              </a:rPr>
              <a:t>cell</a:t>
            </a:r>
            <a:r>
              <a:rPr lang="fr-FR" sz="1000" dirty="0">
                <a:solidFill>
                  <a:srgbClr val="000000"/>
                </a:solidFill>
                <a:latin typeface="Courier New" panose="02070309020205020404" pitchFamily="49" charset="0"/>
              </a:rPr>
              <a:t>(1,3);</a:t>
            </a:r>
          </a:p>
          <a:p>
            <a:r>
              <a:rPr lang="fr-FR" sz="1000" dirty="0">
                <a:solidFill>
                  <a:srgbClr val="000000"/>
                </a:solidFill>
                <a:latin typeface="Courier New" panose="02070309020205020404" pitchFamily="49" charset="0"/>
              </a:rPr>
              <a:t>        </a:t>
            </a:r>
            <a:r>
              <a:rPr lang="fr-FR" sz="1000" dirty="0" err="1">
                <a:solidFill>
                  <a:srgbClr val="000000"/>
                </a:solidFill>
                <a:latin typeface="Courier New" panose="02070309020205020404" pitchFamily="49" charset="0"/>
              </a:rPr>
              <a:t>x_est_temp</a:t>
            </a:r>
            <a:r>
              <a:rPr lang="fr-FR" sz="1000" dirty="0">
                <a:solidFill>
                  <a:srgbClr val="000000"/>
                </a:solidFill>
                <a:latin typeface="Courier New" panose="02070309020205020404" pitchFamily="49" charset="0"/>
              </a:rPr>
              <a:t>{1}=</a:t>
            </a:r>
            <a:r>
              <a:rPr lang="fr-FR" sz="1000" dirty="0" err="1">
                <a:solidFill>
                  <a:srgbClr val="000000"/>
                </a:solidFill>
                <a:latin typeface="Courier New" panose="02070309020205020404" pitchFamily="49" charset="0"/>
              </a:rPr>
              <a:t>x_est_full</a:t>
            </a:r>
            <a:r>
              <a:rPr lang="fr-FR" sz="1000" dirty="0">
                <a:solidFill>
                  <a:srgbClr val="000000"/>
                </a:solidFill>
                <a:latin typeface="Courier New" panose="02070309020205020404" pitchFamily="49" charset="0"/>
              </a:rPr>
              <a:t>(1:n1);</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x_est_temp</a:t>
            </a:r>
            <a:r>
              <a:rPr lang="en-US" sz="1000" dirty="0">
                <a:solidFill>
                  <a:srgbClr val="000000"/>
                </a:solidFill>
                <a:latin typeface="Courier New" panose="02070309020205020404" pitchFamily="49" charset="0"/>
              </a:rPr>
              <a:t>{2}=</a:t>
            </a:r>
            <a:r>
              <a:rPr lang="en-US" sz="1000" dirty="0" err="1">
                <a:solidFill>
                  <a:srgbClr val="000000"/>
                </a:solidFill>
                <a:latin typeface="Courier New" panose="02070309020205020404" pitchFamily="49" charset="0"/>
              </a:rPr>
              <a:t>x_est_full</a:t>
            </a:r>
            <a:r>
              <a:rPr lang="en-US" sz="1000" dirty="0">
                <a:solidFill>
                  <a:srgbClr val="000000"/>
                </a:solidFill>
                <a:latin typeface="Courier New" panose="02070309020205020404" pitchFamily="49" charset="0"/>
              </a:rPr>
              <a:t>(n1+1:n1+n2);</a:t>
            </a:r>
          </a:p>
          <a:p>
            <a:r>
              <a:rPr lang="pt-BR" sz="1000" dirty="0">
                <a:solidFill>
                  <a:srgbClr val="000000"/>
                </a:solidFill>
                <a:latin typeface="Courier New" panose="02070309020205020404" pitchFamily="49" charset="0"/>
              </a:rPr>
              <a:t>        x_est_temp{3}=x_est_full(n1+n2+1:n1+n2+n3);</a:t>
            </a:r>
          </a:p>
          <a:p>
            <a:r>
              <a:rPr lang="pt-BR" sz="1000" dirty="0">
                <a:solidFill>
                  <a:srgbClr val="000000"/>
                </a:solidFill>
                <a:latin typeface="Courier New" panose="02070309020205020404" pitchFamily="49" charset="0"/>
              </a:rPr>
              <a:t>        I_new=zeros(line_num,3);</a:t>
            </a:r>
          </a:p>
        </p:txBody>
      </p:sp>
      <p:sp>
        <p:nvSpPr>
          <p:cNvPr id="7" name="TextBox 6">
            <a:extLst>
              <a:ext uri="{FF2B5EF4-FFF2-40B4-BE49-F238E27FC236}">
                <a16:creationId xmlns:a16="http://schemas.microsoft.com/office/drawing/2014/main" id="{64EB92E4-79D0-4F74-8402-B6F4586DEEC2}"/>
              </a:ext>
            </a:extLst>
          </p:cNvPr>
          <p:cNvSpPr txBox="1"/>
          <p:nvPr/>
        </p:nvSpPr>
        <p:spPr>
          <a:xfrm>
            <a:off x="4114800" y="990600"/>
            <a:ext cx="4572000" cy="3785652"/>
          </a:xfrm>
          <a:prstGeom prst="rect">
            <a:avLst/>
          </a:prstGeom>
          <a:noFill/>
        </p:spPr>
        <p:txBody>
          <a:bodyPr wrap="square">
            <a:spAutoFit/>
          </a:bodyPr>
          <a:lstStyle/>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phase=1:3</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correct_factor</a:t>
            </a:r>
            <a:r>
              <a:rPr lang="en-US" sz="1000" dirty="0">
                <a:solidFill>
                  <a:srgbClr val="000000"/>
                </a:solidFill>
                <a:latin typeface="Courier New" panose="02070309020205020404" pitchFamily="49" charset="0"/>
              </a:rPr>
              <a:t>=0;</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=1:line_num</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if</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nnz</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ismember</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phase_no_line</a:t>
            </a:r>
            <a:r>
              <a:rPr lang="en-US" sz="1000" dirty="0">
                <a:solidFill>
                  <a:srgbClr val="000000"/>
                </a:solidFill>
                <a:latin typeface="Courier New" panose="02070309020205020404" pitchFamily="49" charset="0"/>
              </a:rPr>
              <a:t>{phase},</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))==0</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I_new</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i,phase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x_est_temp</a:t>
            </a:r>
            <a:r>
              <a:rPr lang="en-US" sz="1000" dirty="0">
                <a:solidFill>
                  <a:srgbClr val="000000"/>
                </a:solidFill>
                <a:latin typeface="Courier New" panose="02070309020205020404" pitchFamily="49" charset="0"/>
              </a:rPr>
              <a:t>{phase}(</a:t>
            </a:r>
            <a:r>
              <a:rPr lang="en-US" sz="1000" dirty="0" err="1">
                <a:solidFill>
                  <a:srgbClr val="000000"/>
                </a:solidFill>
                <a:latin typeface="Courier New" panose="02070309020205020404" pitchFamily="49" charset="0"/>
              </a:rPr>
              <a:t>i-correct_factor</a:t>
            </a:r>
            <a:r>
              <a:rPr lang="en-US" sz="1000" dirty="0">
                <a:solidFill>
                  <a:srgbClr val="000000"/>
                </a:solidFill>
                <a:latin typeface="Courier New" panose="02070309020205020404" pitchFamily="49" charset="0"/>
              </a:rPr>
              <a:t>)+1i*</a:t>
            </a:r>
            <a:r>
              <a:rPr lang="en-US" sz="1000" dirty="0" err="1">
                <a:solidFill>
                  <a:srgbClr val="000000"/>
                </a:solidFill>
                <a:latin typeface="Courier New" panose="02070309020205020404" pitchFamily="49" charset="0"/>
              </a:rPr>
              <a:t>x_est_temp</a:t>
            </a:r>
            <a:r>
              <a:rPr lang="en-US" sz="1000" dirty="0">
                <a:solidFill>
                  <a:srgbClr val="000000"/>
                </a:solidFill>
                <a:latin typeface="Courier New" panose="02070309020205020404" pitchFamily="49" charset="0"/>
              </a:rPr>
              <a:t>{phase}(</a:t>
            </a:r>
            <a:r>
              <a:rPr lang="en-US" sz="1000" dirty="0" err="1">
                <a:solidFill>
                  <a:srgbClr val="000000"/>
                </a:solidFill>
                <a:latin typeface="Courier New" panose="02070309020205020404" pitchFamily="49" charset="0"/>
              </a:rPr>
              <a:t>i+line_num-length</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phase_no_line</a:t>
            </a:r>
            <a:r>
              <a:rPr lang="en-US" sz="1000" dirty="0">
                <a:solidFill>
                  <a:srgbClr val="000000"/>
                </a:solidFill>
                <a:latin typeface="Courier New" panose="02070309020205020404" pitchFamily="49" charset="0"/>
              </a:rPr>
              <a:t>{phase})-</a:t>
            </a:r>
            <a:r>
              <a:rPr lang="en-US" sz="1000" dirty="0" err="1">
                <a:solidFill>
                  <a:srgbClr val="000000"/>
                </a:solidFill>
                <a:latin typeface="Courier New" panose="02070309020205020404" pitchFamily="49" charset="0"/>
              </a:rPr>
              <a:t>correct_factor</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else</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I_new</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i,phase</a:t>
            </a:r>
            <a:r>
              <a:rPr lang="en-US" sz="1000" dirty="0">
                <a:solidFill>
                  <a:srgbClr val="000000"/>
                </a:solidFill>
                <a:latin typeface="Courier New" panose="02070309020205020404" pitchFamily="49" charset="0"/>
              </a:rPr>
              <a:t>)=0;</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correct_factor</a:t>
            </a:r>
            <a:r>
              <a:rPr lang="en-US" sz="1000" dirty="0">
                <a:solidFill>
                  <a:srgbClr val="000000"/>
                </a:solidFill>
                <a:latin typeface="Courier New" panose="02070309020205020404" pitchFamily="49" charset="0"/>
              </a:rPr>
              <a:t>=correct_factor+1;</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end</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end</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end</a:t>
            </a:r>
          </a:p>
          <a:p>
            <a:r>
              <a:rPr lang="en-US" sz="1000" dirty="0">
                <a:solidFill>
                  <a:srgbClr val="000000"/>
                </a:solidFill>
                <a:latin typeface="Courier New" panose="02070309020205020404" pitchFamily="49" charset="0"/>
              </a:rPr>
              <a:t>        </a:t>
            </a:r>
          </a:p>
          <a:p>
            <a:r>
              <a:rPr lang="pt-BR" sz="1000" dirty="0">
                <a:solidFill>
                  <a:srgbClr val="000000"/>
                </a:solidFill>
                <a:latin typeface="Courier New" panose="02070309020205020404" pitchFamily="49" charset="0"/>
              </a:rPr>
              <a:t>        V_new=zeros(bus_num,3);</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V_new</a:t>
            </a:r>
            <a:r>
              <a:rPr lang="en-US" sz="1000" dirty="0">
                <a:solidFill>
                  <a:srgbClr val="000000"/>
                </a:solidFill>
                <a:latin typeface="Courier New" panose="02070309020205020404" pitchFamily="49" charset="0"/>
              </a:rPr>
              <a:t>(1,:)=[V_ref_1_real+1i*V_ref_1_imag V_ref_2_real+1i*V_ref_2_imag V_ref_3_real+1i*V_ref_3_imag];</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 = 1:17</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V_new</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to_bus</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V_new</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from_bus</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Z_pu</a:t>
            </a:r>
            <a:r>
              <a:rPr lang="en-US" sz="1000" dirty="0">
                <a:solidFill>
                  <a:srgbClr val="000000"/>
                </a:solidFill>
                <a:latin typeface="Courier New" panose="02070309020205020404" pitchFamily="49" charset="0"/>
              </a:rPr>
              <a:t>(3*(i-1)+1:3*</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I_new</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end</a:t>
            </a:r>
          </a:p>
        </p:txBody>
      </p:sp>
    </p:spTree>
    <p:extLst>
      <p:ext uri="{BB962C8B-B14F-4D97-AF65-F5344CB8AC3E}">
        <p14:creationId xmlns:p14="http://schemas.microsoft.com/office/powerpoint/2010/main" val="37081500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6D5126-98A3-47C8-954D-F5264E8538AF}"/>
              </a:ext>
            </a:extLst>
          </p:cNvPr>
          <p:cNvSpPr txBox="1"/>
          <p:nvPr/>
        </p:nvSpPr>
        <p:spPr>
          <a:xfrm>
            <a:off x="72358" y="931469"/>
            <a:ext cx="4114800" cy="2246769"/>
          </a:xfrm>
          <a:prstGeom prst="rect">
            <a:avLst/>
          </a:prstGeom>
          <a:noFill/>
        </p:spPr>
        <p:txBody>
          <a:bodyPr wrap="square">
            <a:spAutoFit/>
          </a:bodyPr>
          <a:lstStyle/>
          <a:p>
            <a:r>
              <a:rPr lang="en-US" sz="1000" dirty="0">
                <a:solidFill>
                  <a:srgbClr val="000000"/>
                </a:solidFill>
                <a:latin typeface="Courier New" panose="02070309020205020404" pitchFamily="49" charset="0"/>
              </a:rPr>
              <a:t>convergence=[</a:t>
            </a:r>
            <a:r>
              <a:rPr lang="en-US" sz="1000" dirty="0" err="1">
                <a:solidFill>
                  <a:srgbClr val="000000"/>
                </a:solidFill>
                <a:latin typeface="Courier New" panose="02070309020205020404" pitchFamily="49" charset="0"/>
              </a:rPr>
              <a:t>convergence;max</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x_est_full-x_est_old_full</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if</a:t>
            </a:r>
            <a:r>
              <a:rPr lang="en-US" sz="1000" dirty="0">
                <a:solidFill>
                  <a:srgbClr val="000000"/>
                </a:solidFill>
                <a:latin typeface="Courier New" panose="02070309020205020404" pitchFamily="49" charset="0"/>
              </a:rPr>
              <a:t> max(</a:t>
            </a:r>
            <a:r>
              <a:rPr lang="en-US" sz="1000" dirty="0" err="1">
                <a:solidFill>
                  <a:srgbClr val="000000"/>
                </a:solidFill>
                <a:latin typeface="Courier New" panose="02070309020205020404" pitchFamily="49" charset="0"/>
              </a:rPr>
              <a:t>x_est_full-x_est_old_full</a:t>
            </a:r>
            <a:r>
              <a:rPr lang="en-US" sz="1000" dirty="0">
                <a:solidFill>
                  <a:srgbClr val="000000"/>
                </a:solidFill>
                <a:latin typeface="Courier New" panose="02070309020205020404" pitchFamily="49" charset="0"/>
              </a:rPr>
              <a:t>)&lt;1e-6 </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V_real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V_new</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I=</a:t>
            </a:r>
            <a:r>
              <a:rPr lang="en-US" sz="1000" dirty="0" err="1">
                <a:solidFill>
                  <a:srgbClr val="000000"/>
                </a:solidFill>
                <a:latin typeface="Courier New" panose="02070309020205020404" pitchFamily="49" charset="0"/>
              </a:rPr>
              <a:t>I_new</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break</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end</a:t>
            </a:r>
          </a:p>
          <a:p>
            <a:r>
              <a:rPr lang="en-US" sz="1000" dirty="0">
                <a:solidFill>
                  <a:srgbClr val="0000FF"/>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a:solidFill>
                  <a:srgbClr val="3C763D"/>
                </a:solidFill>
                <a:latin typeface="Courier New" panose="02070309020205020404" pitchFamily="49" charset="0"/>
              </a:rPr>
              <a:t>% update </a:t>
            </a:r>
            <a:r>
              <a:rPr lang="en-US" sz="1000" dirty="0" err="1">
                <a:solidFill>
                  <a:srgbClr val="3C763D"/>
                </a:solidFill>
                <a:latin typeface="Courier New" panose="02070309020205020404" pitchFamily="49" charset="0"/>
              </a:rPr>
              <a:t>z_wls</a:t>
            </a:r>
            <a:r>
              <a:rPr lang="en-US" sz="1000" dirty="0">
                <a:solidFill>
                  <a:srgbClr val="3C763D"/>
                </a:solidFill>
                <a:latin typeface="Courier New" panose="02070309020205020404" pitchFamily="49" charset="0"/>
              </a:rPr>
              <a:t> value</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iter</a:t>
            </a:r>
            <a:r>
              <a:rPr lang="en-US" sz="1000" dirty="0">
                <a:solidFill>
                  <a:srgbClr val="000000"/>
                </a:solidFill>
                <a:latin typeface="Courier New" panose="02070309020205020404" pitchFamily="49" charset="0"/>
              </a:rPr>
              <a:t>=iter+1;</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x_est_old_full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x_est_full</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V_real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V_new</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I=</a:t>
            </a:r>
            <a:r>
              <a:rPr lang="en-US" sz="1000" dirty="0" err="1">
                <a:solidFill>
                  <a:srgbClr val="000000"/>
                </a:solidFill>
                <a:latin typeface="Courier New" panose="02070309020205020404" pitchFamily="49" charset="0"/>
              </a:rPr>
              <a:t>I_new</a:t>
            </a:r>
            <a:r>
              <a:rPr lang="en-US" sz="1000" dirty="0">
                <a:solidFill>
                  <a:srgbClr val="000000"/>
                </a:solidFill>
                <a:latin typeface="Courier New" panose="02070309020205020404" pitchFamily="49" charset="0"/>
              </a:rPr>
              <a:t>;</a:t>
            </a:r>
          </a:p>
        </p:txBody>
      </p:sp>
      <p:sp>
        <p:nvSpPr>
          <p:cNvPr id="7" name="TextBox 6">
            <a:extLst>
              <a:ext uri="{FF2B5EF4-FFF2-40B4-BE49-F238E27FC236}">
                <a16:creationId xmlns:a16="http://schemas.microsoft.com/office/drawing/2014/main" id="{4CB71B22-E564-4676-AEDF-EF50D594AEC3}"/>
              </a:ext>
            </a:extLst>
          </p:cNvPr>
          <p:cNvSpPr txBox="1"/>
          <p:nvPr/>
        </p:nvSpPr>
        <p:spPr>
          <a:xfrm>
            <a:off x="72358" y="3056878"/>
            <a:ext cx="4572000" cy="2708434"/>
          </a:xfrm>
          <a:prstGeom prst="rect">
            <a:avLst/>
          </a:prstGeom>
          <a:noFill/>
        </p:spPr>
        <p:txBody>
          <a:bodyPr wrap="square">
            <a:spAutoFit/>
          </a:bodyPr>
          <a:lstStyle/>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V_real</a:t>
            </a:r>
            <a:r>
              <a:rPr lang="en-US" sz="1000" dirty="0">
                <a:solidFill>
                  <a:srgbClr val="000000"/>
                </a:solidFill>
                <a:latin typeface="Courier New" panose="02070309020205020404" pitchFamily="49" charset="0"/>
              </a:rPr>
              <a:t>(1,:)=[];</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pse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conj</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load_pu_n</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V_real</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p>
          <a:p>
            <a:r>
              <a:rPr lang="pt-BR" sz="1000" dirty="0">
                <a:solidFill>
                  <a:srgbClr val="000000"/>
                </a:solidFill>
                <a:latin typeface="Courier New" panose="02070309020205020404" pitchFamily="49" charset="0"/>
              </a:rPr>
              <a:t>       z=zeros(2*bus_num-2,3);</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=1:3</a:t>
            </a:r>
          </a:p>
          <a:p>
            <a:r>
              <a:rPr lang="en-US" sz="1000" dirty="0">
                <a:solidFill>
                  <a:srgbClr val="000000"/>
                </a:solidFill>
                <a:latin typeface="Courier New" panose="02070309020205020404" pitchFamily="49" charset="0"/>
              </a:rPr>
              <a:t>          z(:,</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)=[real(</a:t>
            </a:r>
            <a:r>
              <a:rPr lang="en-US" sz="1000" dirty="0" err="1">
                <a:solidFill>
                  <a:srgbClr val="000000"/>
                </a:solidFill>
                <a:latin typeface="Courier New" panose="02070309020205020404" pitchFamily="49" charset="0"/>
              </a:rPr>
              <a:t>pse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imag</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pse</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end</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z_wls</a:t>
            </a:r>
            <a:r>
              <a:rPr lang="en-US" sz="1000" dirty="0">
                <a:solidFill>
                  <a:srgbClr val="000000"/>
                </a:solidFill>
                <a:latin typeface="Courier New" panose="02070309020205020404" pitchFamily="49" charset="0"/>
              </a:rPr>
              <a:t>=cell(1,3);</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z_wls_full</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=1:3</a:t>
            </a:r>
          </a:p>
          <a:p>
            <a:r>
              <a:rPr lang="en-US" sz="1000" dirty="0">
                <a:solidFill>
                  <a:srgbClr val="000000"/>
                </a:solidFill>
                <a:latin typeface="Courier New" panose="02070309020205020404" pitchFamily="49" charset="0"/>
              </a:rPr>
              <a:t> </a:t>
            </a:r>
          </a:p>
          <a:p>
            <a:r>
              <a:rPr lang="pl-PL" sz="1000" dirty="0">
                <a:solidFill>
                  <a:srgbClr val="000000"/>
                </a:solidFill>
                <a:latin typeface="Courier New" panose="02070309020205020404" pitchFamily="49" charset="0"/>
              </a:rPr>
              <a:t>            z_wls{i}=[z(:,i);z_1_n(:,i)];</a:t>
            </a:r>
          </a:p>
          <a:p>
            <a:r>
              <a:rPr lang="pl-PL" sz="1000" dirty="0">
                <a:solidFill>
                  <a:srgbClr val="000000"/>
                </a:solidFill>
                <a:latin typeface="Courier New" panose="02070309020205020404" pitchFamily="49" charset="0"/>
              </a:rPr>
              <a:t>            z_wls_full=[z_wls_full;z_wls{i}];</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end</a:t>
            </a:r>
          </a:p>
          <a:p>
            <a:r>
              <a:rPr lang="pt-BR" sz="1000" dirty="0">
                <a:solidFill>
                  <a:srgbClr val="000000"/>
                </a:solidFill>
                <a:latin typeface="Courier New" panose="02070309020205020404" pitchFamily="49" charset="0"/>
              </a:rPr>
              <a:t>        z_wls_full(h_zero_index)=[];</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end</a:t>
            </a:r>
          </a:p>
        </p:txBody>
      </p:sp>
      <p:sp>
        <p:nvSpPr>
          <p:cNvPr id="9" name="TextBox 8">
            <a:extLst>
              <a:ext uri="{FF2B5EF4-FFF2-40B4-BE49-F238E27FC236}">
                <a16:creationId xmlns:a16="http://schemas.microsoft.com/office/drawing/2014/main" id="{BC836188-EAEB-42E3-B7DF-961579DE6EC0}"/>
              </a:ext>
            </a:extLst>
          </p:cNvPr>
          <p:cNvSpPr txBox="1"/>
          <p:nvPr/>
        </p:nvSpPr>
        <p:spPr>
          <a:xfrm>
            <a:off x="4419600" y="857251"/>
            <a:ext cx="4572000" cy="4401205"/>
          </a:xfrm>
          <a:prstGeom prst="rect">
            <a:avLst/>
          </a:prstGeom>
          <a:noFill/>
        </p:spPr>
        <p:txBody>
          <a:bodyPr wrap="square">
            <a:spAutoFit/>
          </a:bodyPr>
          <a:lstStyle/>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x_diff</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x_true_full-x_est_full</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err_wls</a:t>
            </a:r>
            <a:r>
              <a:rPr lang="en-US" sz="1000" dirty="0">
                <a:solidFill>
                  <a:srgbClr val="000000"/>
                </a:solidFill>
                <a:latin typeface="Courier New" panose="02070309020205020404" pitchFamily="49" charset="0"/>
              </a:rPr>
              <a:t> = sqrt(mean((</a:t>
            </a:r>
            <a:r>
              <a:rPr lang="en-US" sz="1000" dirty="0" err="1">
                <a:solidFill>
                  <a:srgbClr val="000000"/>
                </a:solidFill>
                <a:latin typeface="Courier New" panose="02070309020205020404" pitchFamily="49" charset="0"/>
              </a:rPr>
              <a:t>x_true_full-x_est_full</a:t>
            </a:r>
            <a:r>
              <a:rPr lang="en-US" sz="1000" dirty="0">
                <a:solidFill>
                  <a:srgbClr val="000000"/>
                </a:solidFill>
                <a:latin typeface="Courier New" panose="02070309020205020404" pitchFamily="49" charset="0"/>
              </a:rPr>
              <a:t>).^2));</a:t>
            </a:r>
          </a:p>
          <a:p>
            <a:r>
              <a:rPr lang="en-US" sz="1000" dirty="0">
                <a:solidFill>
                  <a:srgbClr val="000000"/>
                </a:solidFill>
                <a:latin typeface="Courier New" panose="02070309020205020404" pitchFamily="49" charset="0"/>
              </a:rPr>
              <a:t>    time = toc</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record_time</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record_time;time</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x_est_full_real</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x_est_full</a:t>
            </a:r>
            <a:r>
              <a:rPr lang="en-US" sz="1000" dirty="0">
                <a:solidFill>
                  <a:srgbClr val="000000"/>
                </a:solidFill>
                <a:latin typeface="Courier New" panose="02070309020205020404" pitchFamily="49" charset="0"/>
              </a:rPr>
              <a:t>(1:17);</a:t>
            </a:r>
            <a:r>
              <a:rPr lang="en-US" sz="1000" dirty="0" err="1">
                <a:solidFill>
                  <a:srgbClr val="000000"/>
                </a:solidFill>
                <a:latin typeface="Courier New" panose="02070309020205020404" pitchFamily="49" charset="0"/>
              </a:rPr>
              <a:t>x_est_full</a:t>
            </a:r>
            <a:r>
              <a:rPr lang="en-US" sz="1000" dirty="0">
                <a:solidFill>
                  <a:srgbClr val="000000"/>
                </a:solidFill>
                <a:latin typeface="Courier New" panose="02070309020205020404" pitchFamily="49" charset="0"/>
              </a:rPr>
              <a:t>(35:51);</a:t>
            </a:r>
            <a:r>
              <a:rPr lang="en-US" sz="1000" dirty="0" err="1">
                <a:solidFill>
                  <a:srgbClr val="000000"/>
                </a:solidFill>
                <a:latin typeface="Courier New" panose="02070309020205020404" pitchFamily="49" charset="0"/>
              </a:rPr>
              <a:t>x_est_full</a:t>
            </a:r>
            <a:r>
              <a:rPr lang="en-US" sz="1000" dirty="0">
                <a:solidFill>
                  <a:srgbClr val="000000"/>
                </a:solidFill>
                <a:latin typeface="Courier New" panose="02070309020205020404" pitchFamily="49" charset="0"/>
              </a:rPr>
              <a:t>(69:85)];</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x_est_full_img</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x_est_full</a:t>
            </a:r>
            <a:r>
              <a:rPr lang="en-US" sz="1000" dirty="0">
                <a:solidFill>
                  <a:srgbClr val="000000"/>
                </a:solidFill>
                <a:latin typeface="Courier New" panose="02070309020205020404" pitchFamily="49" charset="0"/>
              </a:rPr>
              <a:t>(18:34);</a:t>
            </a:r>
            <a:r>
              <a:rPr lang="en-US" sz="1000" dirty="0" err="1">
                <a:solidFill>
                  <a:srgbClr val="000000"/>
                </a:solidFill>
                <a:latin typeface="Courier New" panose="02070309020205020404" pitchFamily="49" charset="0"/>
              </a:rPr>
              <a:t>x_est_full</a:t>
            </a:r>
            <a:r>
              <a:rPr lang="en-US" sz="1000" dirty="0">
                <a:solidFill>
                  <a:srgbClr val="000000"/>
                </a:solidFill>
                <a:latin typeface="Courier New" panose="02070309020205020404" pitchFamily="49" charset="0"/>
              </a:rPr>
              <a:t>(52:68);</a:t>
            </a:r>
            <a:r>
              <a:rPr lang="en-US" sz="1000" dirty="0" err="1">
                <a:solidFill>
                  <a:srgbClr val="000000"/>
                </a:solidFill>
                <a:latin typeface="Courier New" panose="02070309020205020404" pitchFamily="49" charset="0"/>
              </a:rPr>
              <a:t>x_est_full</a:t>
            </a:r>
            <a:r>
              <a:rPr lang="en-US" sz="1000" dirty="0">
                <a:solidFill>
                  <a:srgbClr val="000000"/>
                </a:solidFill>
                <a:latin typeface="Courier New" panose="02070309020205020404" pitchFamily="49" charset="0"/>
              </a:rPr>
              <a:t>(86:102)];</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x_true_full_real</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x_true_full</a:t>
            </a:r>
            <a:r>
              <a:rPr lang="en-US" sz="1000" dirty="0">
                <a:solidFill>
                  <a:srgbClr val="000000"/>
                </a:solidFill>
                <a:latin typeface="Courier New" panose="02070309020205020404" pitchFamily="49" charset="0"/>
              </a:rPr>
              <a:t>(1:17);</a:t>
            </a:r>
            <a:r>
              <a:rPr lang="en-US" sz="1000" dirty="0" err="1">
                <a:solidFill>
                  <a:srgbClr val="000000"/>
                </a:solidFill>
                <a:latin typeface="Courier New" panose="02070309020205020404" pitchFamily="49" charset="0"/>
              </a:rPr>
              <a:t>x_true_full</a:t>
            </a:r>
            <a:r>
              <a:rPr lang="en-US" sz="1000" dirty="0">
                <a:solidFill>
                  <a:srgbClr val="000000"/>
                </a:solidFill>
                <a:latin typeface="Courier New" panose="02070309020205020404" pitchFamily="49" charset="0"/>
              </a:rPr>
              <a:t>(35:51);</a:t>
            </a:r>
            <a:r>
              <a:rPr lang="en-US" sz="1000" dirty="0" err="1">
                <a:solidFill>
                  <a:srgbClr val="000000"/>
                </a:solidFill>
                <a:latin typeface="Courier New" panose="02070309020205020404" pitchFamily="49" charset="0"/>
              </a:rPr>
              <a:t>x_true_full</a:t>
            </a:r>
            <a:r>
              <a:rPr lang="en-US" sz="1000" dirty="0">
                <a:solidFill>
                  <a:srgbClr val="000000"/>
                </a:solidFill>
                <a:latin typeface="Courier New" panose="02070309020205020404" pitchFamily="49" charset="0"/>
              </a:rPr>
              <a:t>(69:85)];</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x_true_full_img</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x_true_full</a:t>
            </a:r>
            <a:r>
              <a:rPr lang="en-US" sz="1000" dirty="0">
                <a:solidFill>
                  <a:srgbClr val="000000"/>
                </a:solidFill>
                <a:latin typeface="Courier New" panose="02070309020205020404" pitchFamily="49" charset="0"/>
              </a:rPr>
              <a:t>(18:34);</a:t>
            </a:r>
            <a:r>
              <a:rPr lang="en-US" sz="1000" dirty="0" err="1">
                <a:solidFill>
                  <a:srgbClr val="000000"/>
                </a:solidFill>
                <a:latin typeface="Courier New" panose="02070309020205020404" pitchFamily="49" charset="0"/>
              </a:rPr>
              <a:t>x_true_full</a:t>
            </a:r>
            <a:r>
              <a:rPr lang="en-US" sz="1000" dirty="0">
                <a:solidFill>
                  <a:srgbClr val="000000"/>
                </a:solidFill>
                <a:latin typeface="Courier New" panose="02070309020205020404" pitchFamily="49" charset="0"/>
              </a:rPr>
              <a:t>(52:68);</a:t>
            </a:r>
            <a:r>
              <a:rPr lang="en-US" sz="1000" dirty="0" err="1">
                <a:solidFill>
                  <a:srgbClr val="000000"/>
                </a:solidFill>
                <a:latin typeface="Courier New" panose="02070309020205020404" pitchFamily="49" charset="0"/>
              </a:rPr>
              <a:t>x_true_full</a:t>
            </a:r>
            <a:r>
              <a:rPr lang="en-US" sz="1000" dirty="0">
                <a:solidFill>
                  <a:srgbClr val="000000"/>
                </a:solidFill>
                <a:latin typeface="Courier New" panose="02070309020205020404" pitchFamily="49" charset="0"/>
              </a:rPr>
              <a:t>(86:102)];</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a:solidFill>
                  <a:srgbClr val="3C763D"/>
                </a:solidFill>
                <a:latin typeface="Courier New" panose="02070309020205020404" pitchFamily="49" charset="0"/>
              </a:rPr>
              <a:t>% transfer to phase &amp; magnitude</a:t>
            </a:r>
          </a:p>
          <a:p>
            <a:r>
              <a:rPr lang="fr-FR" sz="1000" dirty="0">
                <a:solidFill>
                  <a:srgbClr val="000000"/>
                </a:solidFill>
                <a:latin typeface="Courier New" panose="02070309020205020404" pitchFamily="49" charset="0"/>
              </a:rPr>
              <a:t>    [</a:t>
            </a:r>
            <a:r>
              <a:rPr lang="fr-FR" sz="1000" dirty="0" err="1">
                <a:solidFill>
                  <a:srgbClr val="000000"/>
                </a:solidFill>
                <a:latin typeface="Courier New" panose="02070309020205020404" pitchFamily="49" charset="0"/>
              </a:rPr>
              <a:t>phase_est,mag_est</a:t>
            </a:r>
            <a:r>
              <a:rPr lang="fr-FR" sz="1000" dirty="0">
                <a:solidFill>
                  <a:srgbClr val="000000"/>
                </a:solidFill>
                <a:latin typeface="Courier New" panose="02070309020205020404" pitchFamily="49" charset="0"/>
              </a:rPr>
              <a:t>]= cart2pol(</a:t>
            </a:r>
            <a:r>
              <a:rPr lang="fr-FR" sz="1000" dirty="0" err="1">
                <a:solidFill>
                  <a:srgbClr val="000000"/>
                </a:solidFill>
                <a:latin typeface="Courier New" panose="02070309020205020404" pitchFamily="49" charset="0"/>
              </a:rPr>
              <a:t>x_est_full_real,x_est_full_img</a:t>
            </a:r>
            <a:r>
              <a:rPr lang="fr-FR"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phase_true,mag_true</a:t>
            </a:r>
            <a:r>
              <a:rPr lang="en-US" sz="1000" dirty="0">
                <a:solidFill>
                  <a:srgbClr val="000000"/>
                </a:solidFill>
                <a:latin typeface="Courier New" panose="02070309020205020404" pitchFamily="49" charset="0"/>
              </a:rPr>
              <a:t>]= cart2pol(</a:t>
            </a:r>
            <a:r>
              <a:rPr lang="en-US" sz="1000" dirty="0" err="1">
                <a:solidFill>
                  <a:srgbClr val="000000"/>
                </a:solidFill>
                <a:latin typeface="Courier New" panose="02070309020205020404" pitchFamily="49" charset="0"/>
              </a:rPr>
              <a:t>x_true_real_full,x_true_img_full</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a:solidFill>
                  <a:srgbClr val="3C763D"/>
                </a:solidFill>
                <a:latin typeface="Courier New" panose="02070309020205020404" pitchFamily="49" charset="0"/>
              </a:rPr>
              <a:t>%forward for bus Voltage </a:t>
            </a:r>
          </a:p>
          <a:p>
            <a:r>
              <a:rPr lang="fr-FR" sz="1000" dirty="0">
                <a:solidFill>
                  <a:srgbClr val="000000"/>
                </a:solidFill>
                <a:latin typeface="Courier New" panose="02070309020205020404" pitchFamily="49" charset="0"/>
              </a:rPr>
              <a:t>    </a:t>
            </a:r>
            <a:r>
              <a:rPr lang="fr-FR" sz="1000" dirty="0" err="1">
                <a:solidFill>
                  <a:srgbClr val="000000"/>
                </a:solidFill>
                <a:latin typeface="Courier New" panose="02070309020205020404" pitchFamily="49" charset="0"/>
              </a:rPr>
              <a:t>current_temp</a:t>
            </a:r>
            <a:r>
              <a:rPr lang="fr-FR" sz="1000" dirty="0">
                <a:solidFill>
                  <a:srgbClr val="000000"/>
                </a:solidFill>
                <a:latin typeface="Courier New" panose="02070309020205020404" pitchFamily="49" charset="0"/>
              </a:rPr>
              <a:t> = </a:t>
            </a:r>
            <a:r>
              <a:rPr lang="fr-FR" sz="1000" dirty="0" err="1">
                <a:solidFill>
                  <a:srgbClr val="000000"/>
                </a:solidFill>
                <a:latin typeface="Courier New" panose="02070309020205020404" pitchFamily="49" charset="0"/>
              </a:rPr>
              <a:t>mag_est</a:t>
            </a:r>
            <a:r>
              <a:rPr lang="fr-FR" sz="1000" dirty="0">
                <a:solidFill>
                  <a:srgbClr val="000000"/>
                </a:solidFill>
                <a:latin typeface="Courier New" panose="02070309020205020404" pitchFamily="49" charset="0"/>
              </a:rPr>
              <a:t> .* cos(</a:t>
            </a:r>
            <a:r>
              <a:rPr lang="fr-FR" sz="1000" dirty="0" err="1">
                <a:solidFill>
                  <a:srgbClr val="000000"/>
                </a:solidFill>
                <a:latin typeface="Courier New" panose="02070309020205020404" pitchFamily="49" charset="0"/>
              </a:rPr>
              <a:t>phase_est</a:t>
            </a:r>
            <a:r>
              <a:rPr lang="fr-FR" sz="1000" dirty="0">
                <a:solidFill>
                  <a:srgbClr val="000000"/>
                </a:solidFill>
                <a:latin typeface="Courier New" panose="02070309020205020404" pitchFamily="49" charset="0"/>
              </a:rPr>
              <a:t>) + 1i.*</a:t>
            </a:r>
            <a:r>
              <a:rPr lang="fr-FR" sz="1000" dirty="0" err="1">
                <a:solidFill>
                  <a:srgbClr val="000000"/>
                </a:solidFill>
                <a:latin typeface="Courier New" panose="02070309020205020404" pitchFamily="49" charset="0"/>
              </a:rPr>
              <a:t>mag_est</a:t>
            </a:r>
            <a:r>
              <a:rPr lang="fr-FR" sz="1000" dirty="0">
                <a:solidFill>
                  <a:srgbClr val="000000"/>
                </a:solidFill>
                <a:latin typeface="Courier New" panose="02070309020205020404" pitchFamily="49" charset="0"/>
              </a:rPr>
              <a:t> .* sin(</a:t>
            </a:r>
            <a:r>
              <a:rPr lang="fr-FR" sz="1000" dirty="0" err="1">
                <a:solidFill>
                  <a:srgbClr val="000000"/>
                </a:solidFill>
                <a:latin typeface="Courier New" panose="02070309020205020404" pitchFamily="49" charset="0"/>
              </a:rPr>
              <a:t>phase_est</a:t>
            </a:r>
            <a:r>
              <a:rPr lang="fr-FR"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current_result</a:t>
            </a:r>
            <a:r>
              <a:rPr lang="en-US" sz="1000" dirty="0">
                <a:solidFill>
                  <a:srgbClr val="000000"/>
                </a:solidFill>
                <a:latin typeface="Courier New" panose="02070309020205020404" pitchFamily="49" charset="0"/>
              </a:rPr>
              <a:t> = [];</a:t>
            </a:r>
          </a:p>
        </p:txBody>
      </p:sp>
    </p:spTree>
    <p:extLst>
      <p:ext uri="{BB962C8B-B14F-4D97-AF65-F5344CB8AC3E}">
        <p14:creationId xmlns:p14="http://schemas.microsoft.com/office/powerpoint/2010/main" val="5014564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C60589-5D7E-4488-9676-F786C00B9837}"/>
              </a:ext>
            </a:extLst>
          </p:cNvPr>
          <p:cNvSpPr txBox="1"/>
          <p:nvPr/>
        </p:nvSpPr>
        <p:spPr>
          <a:xfrm>
            <a:off x="152400" y="914401"/>
            <a:ext cx="4572000" cy="4247317"/>
          </a:xfrm>
          <a:prstGeom prst="rect">
            <a:avLst/>
          </a:prstGeom>
          <a:noFill/>
        </p:spPr>
        <p:txBody>
          <a:bodyPr wrap="square">
            <a:spAutoFit/>
          </a:bodyPr>
          <a:lstStyle/>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 = 1:17</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current_result</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current_result;current_temp</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current_temp</a:t>
            </a:r>
            <a:r>
              <a:rPr lang="en-US" sz="1000" dirty="0">
                <a:solidFill>
                  <a:srgbClr val="000000"/>
                </a:solidFill>
                <a:latin typeface="Courier New" panose="02070309020205020404" pitchFamily="49" charset="0"/>
              </a:rPr>
              <a:t>(i+17),</a:t>
            </a:r>
            <a:r>
              <a:rPr lang="en-US" sz="1000" dirty="0" err="1">
                <a:solidFill>
                  <a:srgbClr val="000000"/>
                </a:solidFill>
                <a:latin typeface="Courier New" panose="02070309020205020404" pitchFamily="49" charset="0"/>
              </a:rPr>
              <a:t>current_temp</a:t>
            </a:r>
            <a:r>
              <a:rPr lang="en-US" sz="1000" dirty="0">
                <a:solidFill>
                  <a:srgbClr val="000000"/>
                </a:solidFill>
                <a:latin typeface="Courier New" panose="02070309020205020404" pitchFamily="49" charset="0"/>
              </a:rPr>
              <a:t>(i+34)];</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end</a:t>
            </a:r>
          </a:p>
          <a:p>
            <a:r>
              <a:rPr lang="en-US" sz="1000" dirty="0">
                <a:solidFill>
                  <a:srgbClr val="0000FF"/>
                </a:solidFill>
                <a:latin typeface="Courier New" panose="02070309020205020404" pitchFamily="49" charset="0"/>
              </a:rPr>
              <a:t> </a:t>
            </a:r>
          </a:p>
          <a:p>
            <a:r>
              <a:rPr lang="pt-BR" sz="1000" dirty="0">
                <a:solidFill>
                  <a:srgbClr val="000000"/>
                </a:solidFill>
                <a:latin typeface="Courier New" panose="02070309020205020404" pitchFamily="49" charset="0"/>
              </a:rPr>
              <a:t>    V_result=zeros(bus_num,3);</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V_result</a:t>
            </a:r>
            <a:r>
              <a:rPr lang="en-US" sz="1000" dirty="0">
                <a:solidFill>
                  <a:srgbClr val="000000"/>
                </a:solidFill>
                <a:latin typeface="Courier New" panose="02070309020205020404" pitchFamily="49" charset="0"/>
              </a:rPr>
              <a:t>(1,:)=[V_ref_1_real+1i*V_ref_1_imag V_ref_2_real+1i*V_ref_2_imag V_ref_3_real+1i*V_ref_3_imag];</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 = 1:17</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V_result</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to_bus</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V_result</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from_bus</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Z_pu</a:t>
            </a:r>
            <a:r>
              <a:rPr lang="en-US" sz="1000" dirty="0">
                <a:solidFill>
                  <a:srgbClr val="000000"/>
                </a:solidFill>
                <a:latin typeface="Courier New" panose="02070309020205020404" pitchFamily="49" charset="0"/>
              </a:rPr>
              <a:t>(3*(i-1)+1:3*</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current_result</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a:solidFill>
                  <a:srgbClr val="0000FF"/>
                </a:solidFill>
                <a:latin typeface="Courier New" panose="02070309020205020404" pitchFamily="49" charset="0"/>
              </a:rPr>
              <a:t>end</a:t>
            </a:r>
          </a:p>
          <a:p>
            <a:r>
              <a:rPr lang="en-US" sz="1000" dirty="0">
                <a:solidFill>
                  <a:srgbClr val="0000FF"/>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V_result_real</a:t>
            </a:r>
            <a:r>
              <a:rPr lang="en-US" sz="1000" dirty="0">
                <a:solidFill>
                  <a:srgbClr val="000000"/>
                </a:solidFill>
                <a:latin typeface="Courier New" panose="02070309020205020404" pitchFamily="49" charset="0"/>
              </a:rPr>
              <a:t> = real(</a:t>
            </a:r>
            <a:r>
              <a:rPr lang="en-US" sz="1000" dirty="0" err="1">
                <a:solidFill>
                  <a:srgbClr val="000000"/>
                </a:solidFill>
                <a:latin typeface="Courier New" panose="02070309020205020404" pitchFamily="49" charset="0"/>
              </a:rPr>
              <a:t>V_result</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V_result_img</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imag</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V_result</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V_result_phase,V_result_mag</a:t>
            </a:r>
            <a:r>
              <a:rPr lang="en-US" sz="1000" dirty="0">
                <a:solidFill>
                  <a:srgbClr val="000000"/>
                </a:solidFill>
                <a:latin typeface="Courier New" panose="02070309020205020404" pitchFamily="49" charset="0"/>
              </a:rPr>
              <a:t>] = cart2pol(</a:t>
            </a:r>
            <a:r>
              <a:rPr lang="en-US" sz="1000" dirty="0" err="1">
                <a:solidFill>
                  <a:srgbClr val="000000"/>
                </a:solidFill>
                <a:latin typeface="Courier New" panose="02070309020205020404" pitchFamily="49" charset="0"/>
              </a:rPr>
              <a:t>V_result_real,V_result_img</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error_voltage_real</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error_voltage_real;abs</a:t>
            </a:r>
            <a:r>
              <a:rPr lang="en-US" sz="1000" dirty="0">
                <a:solidFill>
                  <a:srgbClr val="000000"/>
                </a:solidFill>
                <a:latin typeface="Courier New" panose="02070309020205020404" pitchFamily="49" charset="0"/>
              </a:rPr>
              <a:t>(mean((</a:t>
            </a:r>
            <a:r>
              <a:rPr lang="en-US" sz="1000" dirty="0" err="1">
                <a:solidFill>
                  <a:srgbClr val="000000"/>
                </a:solidFill>
                <a:latin typeface="Courier New" panose="02070309020205020404" pitchFamily="49" charset="0"/>
              </a:rPr>
              <a:t>V_result_real-V_true_real</a:t>
            </a:r>
            <a:r>
              <a:rPr lang="en-US" sz="1000" dirty="0">
                <a:solidFill>
                  <a:srgbClr val="000000"/>
                </a:solidFill>
                <a:latin typeface="Courier New" panose="02070309020205020404" pitchFamily="49" charset="0"/>
              </a:rPr>
              <a:t>)/mean(</a:t>
            </a:r>
            <a:r>
              <a:rPr lang="en-US" sz="1000" dirty="0" err="1">
                <a:solidFill>
                  <a:srgbClr val="000000"/>
                </a:solidFill>
                <a:latin typeface="Courier New" panose="02070309020205020404" pitchFamily="49" charset="0"/>
              </a:rPr>
              <a:t>V_true_real</a:t>
            </a:r>
            <a:r>
              <a:rPr lang="en-US" sz="1000" dirty="0">
                <a:solidFill>
                  <a:srgbClr val="000000"/>
                </a:solidFill>
                <a:latin typeface="Courier New" panose="02070309020205020404" pitchFamily="49" charset="0"/>
              </a:rPr>
              <a:t>)))*100];</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error_voltage_img</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error_voltage_img;abs</a:t>
            </a:r>
            <a:r>
              <a:rPr lang="en-US" sz="1000" dirty="0">
                <a:solidFill>
                  <a:srgbClr val="000000"/>
                </a:solidFill>
                <a:latin typeface="Courier New" panose="02070309020205020404" pitchFamily="49" charset="0"/>
              </a:rPr>
              <a:t>(mean((</a:t>
            </a:r>
            <a:r>
              <a:rPr lang="en-US" sz="1000" dirty="0" err="1">
                <a:solidFill>
                  <a:srgbClr val="000000"/>
                </a:solidFill>
                <a:latin typeface="Courier New" panose="02070309020205020404" pitchFamily="49" charset="0"/>
              </a:rPr>
              <a:t>V_result_img-V_true_img</a:t>
            </a:r>
            <a:r>
              <a:rPr lang="en-US" sz="1000" dirty="0">
                <a:solidFill>
                  <a:srgbClr val="000000"/>
                </a:solidFill>
                <a:latin typeface="Courier New" panose="02070309020205020404" pitchFamily="49" charset="0"/>
              </a:rPr>
              <a:t>)/mean(</a:t>
            </a:r>
            <a:r>
              <a:rPr lang="en-US" sz="1000" dirty="0" err="1">
                <a:solidFill>
                  <a:srgbClr val="000000"/>
                </a:solidFill>
                <a:latin typeface="Courier New" panose="02070309020205020404" pitchFamily="49" charset="0"/>
              </a:rPr>
              <a:t>V_true_img</a:t>
            </a:r>
            <a:r>
              <a:rPr lang="en-US" sz="1000" dirty="0">
                <a:solidFill>
                  <a:srgbClr val="000000"/>
                </a:solidFill>
                <a:latin typeface="Courier New" panose="02070309020205020404" pitchFamily="49" charset="0"/>
              </a:rPr>
              <a:t>)))*100];</a:t>
            </a:r>
          </a:p>
        </p:txBody>
      </p:sp>
      <p:sp>
        <p:nvSpPr>
          <p:cNvPr id="7" name="TextBox 6">
            <a:extLst>
              <a:ext uri="{FF2B5EF4-FFF2-40B4-BE49-F238E27FC236}">
                <a16:creationId xmlns:a16="http://schemas.microsoft.com/office/drawing/2014/main" id="{91AA9509-E8AE-45AD-8002-0CB0ACA0D9AC}"/>
              </a:ext>
            </a:extLst>
          </p:cNvPr>
          <p:cNvSpPr txBox="1"/>
          <p:nvPr/>
        </p:nvSpPr>
        <p:spPr>
          <a:xfrm>
            <a:off x="4739128" y="857251"/>
            <a:ext cx="3962400" cy="4401205"/>
          </a:xfrm>
          <a:prstGeom prst="rect">
            <a:avLst/>
          </a:prstGeom>
          <a:noFill/>
        </p:spPr>
        <p:txBody>
          <a:bodyPr wrap="square">
            <a:spAutoFit/>
          </a:bodyPr>
          <a:lstStyle/>
          <a:p>
            <a:r>
              <a:rPr lang="en-US" sz="1000" dirty="0">
                <a:solidFill>
                  <a:srgbClr val="000000"/>
                </a:solidFill>
                <a:latin typeface="Courier New" panose="02070309020205020404" pitchFamily="49" charset="0"/>
              </a:rPr>
              <a:t> </a:t>
            </a:r>
          </a:p>
          <a:p>
            <a:r>
              <a:rPr lang="en-US" sz="1000" dirty="0">
                <a:solidFill>
                  <a:srgbClr val="3C763D"/>
                </a:solidFill>
                <a:latin typeface="Courier New" panose="02070309020205020404" pitchFamily="49" charset="0"/>
              </a:rPr>
              <a:t>%</a:t>
            </a:r>
            <a:r>
              <a:rPr lang="en-US" sz="1000" dirty="0" err="1">
                <a:solidFill>
                  <a:srgbClr val="3C763D"/>
                </a:solidFill>
                <a:latin typeface="Courier New" panose="02070309020205020404" pitchFamily="49" charset="0"/>
              </a:rPr>
              <a:t>votlage</a:t>
            </a:r>
            <a:r>
              <a:rPr lang="en-US" sz="1000" dirty="0">
                <a:solidFill>
                  <a:srgbClr val="3C763D"/>
                </a:solidFill>
                <a:latin typeface="Courier New" panose="02070309020205020404" pitchFamily="49" charset="0"/>
              </a:rPr>
              <a:t> error </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error_voltage_mag</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error_voltage_mag;abs</a:t>
            </a:r>
            <a:r>
              <a:rPr lang="en-US" sz="1000" dirty="0">
                <a:solidFill>
                  <a:srgbClr val="000000"/>
                </a:solidFill>
                <a:latin typeface="Courier New" panose="02070309020205020404" pitchFamily="49" charset="0"/>
              </a:rPr>
              <a:t>(mean((</a:t>
            </a:r>
            <a:r>
              <a:rPr lang="en-US" sz="1000" dirty="0" err="1">
                <a:solidFill>
                  <a:srgbClr val="000000"/>
                </a:solidFill>
                <a:latin typeface="Courier New" panose="02070309020205020404" pitchFamily="49" charset="0"/>
              </a:rPr>
              <a:t>V_result_mag-V_true_mag</a:t>
            </a:r>
            <a:r>
              <a:rPr lang="en-US" sz="1000" dirty="0">
                <a:solidFill>
                  <a:srgbClr val="000000"/>
                </a:solidFill>
                <a:latin typeface="Courier New" panose="02070309020205020404" pitchFamily="49" charset="0"/>
              </a:rPr>
              <a:t>)/mean(</a:t>
            </a:r>
            <a:r>
              <a:rPr lang="en-US" sz="1000" dirty="0" err="1">
                <a:solidFill>
                  <a:srgbClr val="000000"/>
                </a:solidFill>
                <a:latin typeface="Courier New" panose="02070309020205020404" pitchFamily="49" charset="0"/>
              </a:rPr>
              <a:t>V_true_mag</a:t>
            </a:r>
            <a:r>
              <a:rPr lang="en-US" sz="1000" dirty="0">
                <a:solidFill>
                  <a:srgbClr val="000000"/>
                </a:solidFill>
                <a:latin typeface="Courier New" panose="02070309020205020404" pitchFamily="49" charset="0"/>
              </a:rPr>
              <a:t>)))*100];</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error_voltage_phase</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error_voltage_phase;abs</a:t>
            </a:r>
            <a:r>
              <a:rPr lang="en-US" sz="1000" dirty="0">
                <a:solidFill>
                  <a:srgbClr val="000000"/>
                </a:solidFill>
                <a:latin typeface="Courier New" panose="02070309020205020404" pitchFamily="49" charset="0"/>
              </a:rPr>
              <a:t>(mean((</a:t>
            </a:r>
            <a:r>
              <a:rPr lang="en-US" sz="1000" dirty="0" err="1">
                <a:solidFill>
                  <a:srgbClr val="000000"/>
                </a:solidFill>
                <a:latin typeface="Courier New" panose="02070309020205020404" pitchFamily="49" charset="0"/>
              </a:rPr>
              <a:t>V_result_phase-V_true_phase</a:t>
            </a:r>
            <a:r>
              <a:rPr lang="en-US" sz="1000" dirty="0">
                <a:solidFill>
                  <a:srgbClr val="000000"/>
                </a:solidFill>
                <a:latin typeface="Courier New" panose="02070309020205020404" pitchFamily="49" charset="0"/>
              </a:rPr>
              <a:t>)/mean(</a:t>
            </a:r>
            <a:r>
              <a:rPr lang="en-US" sz="1000" dirty="0" err="1">
                <a:solidFill>
                  <a:srgbClr val="000000"/>
                </a:solidFill>
                <a:latin typeface="Courier New" panose="02070309020205020404" pitchFamily="49" charset="0"/>
              </a:rPr>
              <a:t>V_true_phase</a:t>
            </a:r>
            <a:r>
              <a:rPr lang="en-US" sz="1000" dirty="0">
                <a:solidFill>
                  <a:srgbClr val="000000"/>
                </a:solidFill>
                <a:latin typeface="Courier New" panose="02070309020205020404" pitchFamily="49" charset="0"/>
              </a:rPr>
              <a:t>)))*100];</a:t>
            </a:r>
          </a:p>
          <a:p>
            <a:r>
              <a:rPr lang="en-US" sz="1000" dirty="0">
                <a:solidFill>
                  <a:srgbClr val="000000"/>
                </a:solidFill>
                <a:latin typeface="Courier New" panose="02070309020205020404" pitchFamily="49" charset="0"/>
              </a:rPr>
              <a:t> </a:t>
            </a:r>
          </a:p>
          <a:p>
            <a:r>
              <a:rPr lang="en-US" sz="1000" dirty="0">
                <a:solidFill>
                  <a:srgbClr val="0000FF"/>
                </a:solidFill>
                <a:latin typeface="Courier New" panose="02070309020205020404" pitchFamily="49" charset="0"/>
              </a:rPr>
              <a:t>end</a:t>
            </a:r>
          </a:p>
          <a:p>
            <a:r>
              <a:rPr lang="en-US" sz="1000" dirty="0">
                <a:solidFill>
                  <a:srgbClr val="0000FF"/>
                </a:solidFill>
                <a:latin typeface="Courier New" panose="02070309020205020404" pitchFamily="49" charset="0"/>
              </a:rPr>
              <a:t> </a:t>
            </a:r>
          </a:p>
          <a:p>
            <a:r>
              <a:rPr lang="fr-FR" sz="1000" dirty="0">
                <a:solidFill>
                  <a:srgbClr val="000000"/>
                </a:solidFill>
                <a:latin typeface="Courier New" panose="02070309020205020404" pitchFamily="49" charset="0"/>
              </a:rPr>
              <a:t> </a:t>
            </a:r>
            <a:r>
              <a:rPr lang="fr-FR" sz="1000" dirty="0" err="1">
                <a:solidFill>
                  <a:srgbClr val="000000"/>
                </a:solidFill>
                <a:latin typeface="Courier New" panose="02070309020205020404" pitchFamily="49" charset="0"/>
              </a:rPr>
              <a:t>phase_est_total</a:t>
            </a:r>
            <a:r>
              <a:rPr lang="fr-FR" sz="1000" dirty="0">
                <a:solidFill>
                  <a:srgbClr val="000000"/>
                </a:solidFill>
                <a:latin typeface="Courier New" panose="02070309020205020404" pitchFamily="49" charset="0"/>
              </a:rPr>
              <a:t> = [</a:t>
            </a:r>
            <a:r>
              <a:rPr lang="fr-FR" sz="1000" dirty="0" err="1">
                <a:solidFill>
                  <a:srgbClr val="000000"/>
                </a:solidFill>
                <a:latin typeface="Courier New" panose="02070309020205020404" pitchFamily="49" charset="0"/>
              </a:rPr>
              <a:t>phase_est_total;phase_est</a:t>
            </a:r>
            <a:r>
              <a:rPr lang="fr-FR" sz="1000" dirty="0">
                <a:solidFill>
                  <a:srgbClr val="000000"/>
                </a:solidFill>
                <a:latin typeface="Courier New" panose="02070309020205020404" pitchFamily="49" charset="0"/>
              </a:rPr>
              <a:t>];</a:t>
            </a:r>
          </a:p>
          <a:p>
            <a:r>
              <a:rPr lang="fr-FR" sz="1000" dirty="0">
                <a:solidFill>
                  <a:srgbClr val="000000"/>
                </a:solidFill>
                <a:latin typeface="Courier New" panose="02070309020205020404" pitchFamily="49" charset="0"/>
              </a:rPr>
              <a:t> </a:t>
            </a:r>
            <a:r>
              <a:rPr lang="fr-FR" sz="1000" dirty="0" err="1">
                <a:solidFill>
                  <a:srgbClr val="000000"/>
                </a:solidFill>
                <a:latin typeface="Courier New" panose="02070309020205020404" pitchFamily="49" charset="0"/>
              </a:rPr>
              <a:t>mag_est_total</a:t>
            </a:r>
            <a:r>
              <a:rPr lang="fr-FR" sz="1000" dirty="0">
                <a:solidFill>
                  <a:srgbClr val="000000"/>
                </a:solidFill>
                <a:latin typeface="Courier New" panose="02070309020205020404" pitchFamily="49" charset="0"/>
              </a:rPr>
              <a:t> = [</a:t>
            </a:r>
            <a:r>
              <a:rPr lang="fr-FR" sz="1000" dirty="0" err="1">
                <a:solidFill>
                  <a:srgbClr val="000000"/>
                </a:solidFill>
                <a:latin typeface="Courier New" panose="02070309020205020404" pitchFamily="49" charset="0"/>
              </a:rPr>
              <a:t>mag_est_total;mag_est</a:t>
            </a:r>
            <a:r>
              <a:rPr lang="fr-FR" sz="1000" dirty="0">
                <a:solidFill>
                  <a:srgbClr val="000000"/>
                </a:solidFill>
                <a:latin typeface="Courier New" panose="02070309020205020404" pitchFamily="49" charset="0"/>
              </a:rPr>
              <a:t>];</a:t>
            </a:r>
          </a:p>
          <a:p>
            <a:r>
              <a:rPr lang="en-US" sz="1000" dirty="0">
                <a:solidFill>
                  <a:srgbClr val="3C763D"/>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phase_true_total</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phase_true_total;phase_true</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mag_true_total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mag_true_total;mag_true</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p>
          <a:p>
            <a:r>
              <a:rPr lang="nl-NL" sz="1000" dirty="0">
                <a:solidFill>
                  <a:srgbClr val="000000"/>
                </a:solidFill>
                <a:latin typeface="Courier New" panose="02070309020205020404" pitchFamily="49" charset="0"/>
              </a:rPr>
              <a:t>V_result_mag_total = [V_result_mag_total;V_result_mag];</a:t>
            </a:r>
          </a:p>
          <a:p>
            <a:r>
              <a:rPr lang="en-US" sz="1000" dirty="0" err="1">
                <a:solidFill>
                  <a:srgbClr val="000000"/>
                </a:solidFill>
                <a:latin typeface="Courier New" panose="02070309020205020404" pitchFamily="49" charset="0"/>
              </a:rPr>
              <a:t>V_result_phase_total</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V_result_phase_total;V_result_phase</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p>
          <a:p>
            <a:r>
              <a:rPr lang="nl-NL" sz="1000" dirty="0">
                <a:solidFill>
                  <a:srgbClr val="000000"/>
                </a:solidFill>
                <a:latin typeface="Courier New" panose="02070309020205020404" pitchFamily="49" charset="0"/>
              </a:rPr>
              <a:t>V_true_mag_total = [V_true_mag_total;V_true_mag];</a:t>
            </a:r>
          </a:p>
          <a:p>
            <a:r>
              <a:rPr lang="en-US" sz="1000" dirty="0" err="1">
                <a:solidFill>
                  <a:srgbClr val="000000"/>
                </a:solidFill>
                <a:latin typeface="Courier New" panose="02070309020205020404" pitchFamily="49" charset="0"/>
              </a:rPr>
              <a:t>V_true_phase_total</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V_true_phase_total;V_true_phase</a:t>
            </a:r>
            <a:r>
              <a:rPr lang="en-US" sz="1000" dirty="0">
                <a:solidFill>
                  <a:srgbClr val="000000"/>
                </a:solidFill>
                <a:latin typeface="Courier New" panose="02070309020205020404" pitchFamily="49" charset="0"/>
              </a:rPr>
              <a:t>];</a:t>
            </a:r>
          </a:p>
          <a:p>
            <a:r>
              <a:rPr lang="en-US" sz="1000" dirty="0">
                <a:solidFill>
                  <a:srgbClr val="0000FF"/>
                </a:solidFill>
                <a:latin typeface="Courier New" panose="02070309020205020404" pitchFamily="49" charset="0"/>
              </a:rPr>
              <a:t>end</a:t>
            </a:r>
          </a:p>
        </p:txBody>
      </p:sp>
    </p:spTree>
    <p:extLst>
      <p:ext uri="{BB962C8B-B14F-4D97-AF65-F5344CB8AC3E}">
        <p14:creationId xmlns:p14="http://schemas.microsoft.com/office/powerpoint/2010/main" val="4809045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253266-E71C-4419-A329-C28AECA3A8DB}"/>
              </a:ext>
            </a:extLst>
          </p:cNvPr>
          <p:cNvSpPr txBox="1"/>
          <p:nvPr/>
        </p:nvSpPr>
        <p:spPr>
          <a:xfrm>
            <a:off x="152400" y="990600"/>
            <a:ext cx="4267200" cy="4093428"/>
          </a:xfrm>
          <a:prstGeom prst="rect">
            <a:avLst/>
          </a:prstGeom>
          <a:noFill/>
        </p:spPr>
        <p:txBody>
          <a:bodyPr wrap="square">
            <a:spAutoFit/>
          </a:bodyPr>
          <a:lstStyle/>
          <a:p>
            <a:r>
              <a:rPr lang="en-US" sz="1000" dirty="0">
                <a:solidFill>
                  <a:srgbClr val="3C763D"/>
                </a:solidFill>
                <a:latin typeface="Courier New" panose="02070309020205020404" pitchFamily="49" charset="0"/>
              </a:rPr>
              <a:t>% ANN-based estimator</a:t>
            </a:r>
          </a:p>
          <a:p>
            <a:r>
              <a:rPr lang="en-US" sz="1000" dirty="0">
                <a:solidFill>
                  <a:srgbClr val="3C763D"/>
                </a:solidFill>
                <a:latin typeface="Courier New" panose="02070309020205020404" pitchFamily="49" charset="0"/>
              </a:rPr>
              <a:t> </a:t>
            </a:r>
          </a:p>
          <a:p>
            <a:r>
              <a:rPr lang="en-US" sz="1000" dirty="0" err="1">
                <a:solidFill>
                  <a:srgbClr val="000000"/>
                </a:solidFill>
                <a:latin typeface="Courier New" panose="02070309020205020404" pitchFamily="49" charset="0"/>
              </a:rPr>
              <a:t>temp_training_data</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record_z_wls</a:t>
            </a:r>
            <a:r>
              <a:rPr lang="en-US" sz="1000" dirty="0">
                <a:solidFill>
                  <a:srgbClr val="000000"/>
                </a:solidFill>
                <a:latin typeface="Courier New" panose="02070309020205020404" pitchFamily="49" charset="0"/>
              </a:rPr>
              <a:t>';</a:t>
            </a:r>
          </a:p>
          <a:p>
            <a:r>
              <a:rPr lang="en-US" sz="1000" dirty="0" err="1">
                <a:solidFill>
                  <a:srgbClr val="000000"/>
                </a:solidFill>
                <a:latin typeface="Courier New" panose="02070309020205020404" pitchFamily="49" charset="0"/>
              </a:rPr>
              <a:t>temp_training_output</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record_x_true_full</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p>
          <a:p>
            <a:r>
              <a:rPr lang="en-US" sz="1000" dirty="0">
                <a:solidFill>
                  <a:srgbClr val="3C763D"/>
                </a:solidFill>
                <a:latin typeface="Courier New" panose="02070309020205020404" pitchFamily="49" charset="0"/>
              </a:rPr>
              <a:t>%80% for training, 20% for testing, random pick</a:t>
            </a:r>
          </a:p>
          <a:p>
            <a:r>
              <a:rPr lang="en-US" sz="1000" dirty="0" err="1">
                <a:solidFill>
                  <a:srgbClr val="000000"/>
                </a:solidFill>
                <a:latin typeface="Courier New" panose="02070309020205020404" pitchFamily="49" charset="0"/>
              </a:rPr>
              <a:t>test_index</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randperm</a:t>
            </a:r>
            <a:r>
              <a:rPr lang="en-US" sz="1000" dirty="0">
                <a:solidFill>
                  <a:srgbClr val="000000"/>
                </a:solidFill>
                <a:latin typeface="Courier New" panose="02070309020205020404" pitchFamily="49" charset="0"/>
              </a:rPr>
              <a:t>(length(</a:t>
            </a:r>
            <a:r>
              <a:rPr lang="en-US" sz="1000" dirty="0" err="1">
                <a:solidFill>
                  <a:srgbClr val="000000"/>
                </a:solidFill>
                <a:latin typeface="Courier New" panose="02070309020205020404" pitchFamily="49" charset="0"/>
              </a:rPr>
              <a:t>record_x_true_full</a:t>
            </a:r>
            <a:r>
              <a:rPr lang="en-US" sz="1000" dirty="0">
                <a:solidFill>
                  <a:srgbClr val="000000"/>
                </a:solidFill>
                <a:latin typeface="Courier New" panose="02070309020205020404" pitchFamily="49" charset="0"/>
              </a:rPr>
              <a:t>));</a:t>
            </a:r>
          </a:p>
          <a:p>
            <a:r>
              <a:rPr lang="en-US" sz="1000" dirty="0" err="1">
                <a:solidFill>
                  <a:srgbClr val="000000"/>
                </a:solidFill>
                <a:latin typeface="Courier New" panose="02070309020205020404" pitchFamily="49" charset="0"/>
              </a:rPr>
              <a:t>training_data</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temp_training_data</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test_index</a:t>
            </a:r>
            <a:r>
              <a:rPr lang="en-US" sz="1000" dirty="0">
                <a:solidFill>
                  <a:srgbClr val="000000"/>
                </a:solidFill>
                <a:latin typeface="Courier New" panose="02070309020205020404" pitchFamily="49" charset="0"/>
              </a:rPr>
              <a:t>(1:800),:);</a:t>
            </a:r>
          </a:p>
          <a:p>
            <a:r>
              <a:rPr lang="en-US" sz="1000" dirty="0" err="1">
                <a:solidFill>
                  <a:srgbClr val="000000"/>
                </a:solidFill>
                <a:latin typeface="Courier New" panose="02070309020205020404" pitchFamily="49" charset="0"/>
              </a:rPr>
              <a:t>training_label</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temp_training_output</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test_index</a:t>
            </a:r>
            <a:r>
              <a:rPr lang="en-US" sz="1000" dirty="0">
                <a:solidFill>
                  <a:srgbClr val="000000"/>
                </a:solidFill>
                <a:latin typeface="Courier New" panose="02070309020205020404" pitchFamily="49" charset="0"/>
              </a:rPr>
              <a:t>(1:800),:);</a:t>
            </a:r>
          </a:p>
          <a:p>
            <a:r>
              <a:rPr lang="en-US" sz="1000" dirty="0" err="1">
                <a:solidFill>
                  <a:srgbClr val="000000"/>
                </a:solidFill>
                <a:latin typeface="Courier New" panose="02070309020205020404" pitchFamily="49" charset="0"/>
              </a:rPr>
              <a:t>testing_data</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temp_training_data</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test_index</a:t>
            </a:r>
            <a:r>
              <a:rPr lang="en-US" sz="1000" dirty="0">
                <a:solidFill>
                  <a:srgbClr val="000000"/>
                </a:solidFill>
                <a:latin typeface="Courier New" panose="02070309020205020404" pitchFamily="49" charset="0"/>
              </a:rPr>
              <a:t>(801:1000),:);</a:t>
            </a:r>
          </a:p>
          <a:p>
            <a:r>
              <a:rPr lang="en-US" sz="1000" dirty="0" err="1">
                <a:solidFill>
                  <a:srgbClr val="000000"/>
                </a:solidFill>
                <a:latin typeface="Courier New" panose="02070309020205020404" pitchFamily="49" charset="0"/>
              </a:rPr>
              <a:t>testing_label</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temp_training_output</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test_index</a:t>
            </a:r>
            <a:r>
              <a:rPr lang="en-US" sz="1000" dirty="0">
                <a:solidFill>
                  <a:srgbClr val="000000"/>
                </a:solidFill>
                <a:latin typeface="Courier New" panose="02070309020205020404" pitchFamily="49" charset="0"/>
              </a:rPr>
              <a:t>(801:1000),:);</a:t>
            </a:r>
          </a:p>
          <a:p>
            <a:r>
              <a:rPr lang="en-US" sz="1000" dirty="0">
                <a:solidFill>
                  <a:srgbClr val="000000"/>
                </a:solidFill>
                <a:latin typeface="Courier New" panose="02070309020205020404" pitchFamily="49" charset="0"/>
              </a:rPr>
              <a:t> </a:t>
            </a:r>
          </a:p>
          <a:p>
            <a:r>
              <a:rPr lang="en-US" sz="1000" dirty="0">
                <a:solidFill>
                  <a:srgbClr val="3C763D"/>
                </a:solidFill>
                <a:latin typeface="Courier New" panose="02070309020205020404" pitchFamily="49" charset="0"/>
              </a:rPr>
              <a:t>%hyperparameter, take care out-of-memory problem.</a:t>
            </a:r>
          </a:p>
          <a:p>
            <a:r>
              <a:rPr lang="en-US" sz="1000" dirty="0">
                <a:solidFill>
                  <a:srgbClr val="000000"/>
                </a:solidFill>
                <a:latin typeface="Courier New" panose="02070309020205020404" pitchFamily="49" charset="0"/>
              </a:rPr>
              <a:t>net1_fine_tune = </a:t>
            </a:r>
            <a:r>
              <a:rPr lang="en-US" sz="1000" dirty="0" err="1">
                <a:solidFill>
                  <a:srgbClr val="000000"/>
                </a:solidFill>
                <a:latin typeface="Courier New" panose="02070309020205020404" pitchFamily="49" charset="0"/>
              </a:rPr>
              <a:t>feedforwardnet</a:t>
            </a:r>
            <a:r>
              <a:rPr lang="en-US" sz="1000" dirty="0">
                <a:solidFill>
                  <a:srgbClr val="000000"/>
                </a:solidFill>
                <a:latin typeface="Courier New" panose="02070309020205020404" pitchFamily="49" charset="0"/>
              </a:rPr>
              <a:t>([10,10,10]);</a:t>
            </a:r>
          </a:p>
          <a:p>
            <a:r>
              <a:rPr lang="en-US" sz="1000" dirty="0">
                <a:solidFill>
                  <a:srgbClr val="000000"/>
                </a:solidFill>
                <a:latin typeface="Courier New" panose="02070309020205020404" pitchFamily="49" charset="0"/>
              </a:rPr>
              <a:t>net1_fine_tune = train(net1_fine_tune,training_data',training_label');</a:t>
            </a:r>
          </a:p>
          <a:p>
            <a:r>
              <a:rPr lang="en-US" sz="1000" dirty="0">
                <a:solidFill>
                  <a:srgbClr val="000000"/>
                </a:solidFill>
                <a:latin typeface="Courier New" panose="02070309020205020404" pitchFamily="49" charset="0"/>
              </a:rPr>
              <a:t> </a:t>
            </a:r>
          </a:p>
          <a:p>
            <a:r>
              <a:rPr lang="en-US" sz="1000" dirty="0" err="1">
                <a:solidFill>
                  <a:srgbClr val="000000"/>
                </a:solidFill>
                <a:latin typeface="Courier New" panose="02070309020205020404" pitchFamily="49" charset="0"/>
              </a:rPr>
              <a:t>estimate_testing_label</a:t>
            </a:r>
            <a:r>
              <a:rPr lang="en-US" sz="1000" dirty="0">
                <a:solidFill>
                  <a:srgbClr val="000000"/>
                </a:solidFill>
                <a:latin typeface="Courier New" panose="02070309020205020404" pitchFamily="49" charset="0"/>
              </a:rPr>
              <a:t> = net1_fine_tune(</a:t>
            </a:r>
            <a:r>
              <a:rPr lang="en-US" sz="1000" dirty="0" err="1">
                <a:solidFill>
                  <a:srgbClr val="000000"/>
                </a:solidFill>
                <a:latin typeface="Courier New" panose="02070309020205020404" pitchFamily="49" charset="0"/>
              </a:rPr>
              <a:t>testing_data</a:t>
            </a:r>
            <a:r>
              <a:rPr lang="en-US" sz="1000" dirty="0">
                <a:solidFill>
                  <a:srgbClr val="000000"/>
                </a:solidFill>
                <a:latin typeface="Courier New" panose="02070309020205020404" pitchFamily="49" charset="0"/>
              </a:rPr>
              <a:t>');</a:t>
            </a:r>
          </a:p>
          <a:p>
            <a:r>
              <a:rPr lang="en-US" sz="1000" dirty="0" err="1">
                <a:solidFill>
                  <a:srgbClr val="000000"/>
                </a:solidFill>
                <a:latin typeface="Courier New" panose="02070309020205020404" pitchFamily="49" charset="0"/>
              </a:rPr>
              <a:t>estimate_testing_label</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estimate_testing_label</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endParaRPr lang="en-US" dirty="0"/>
          </a:p>
        </p:txBody>
      </p:sp>
      <p:sp>
        <p:nvSpPr>
          <p:cNvPr id="7" name="TextBox 6">
            <a:extLst>
              <a:ext uri="{FF2B5EF4-FFF2-40B4-BE49-F238E27FC236}">
                <a16:creationId xmlns:a16="http://schemas.microsoft.com/office/drawing/2014/main" id="{58F600FA-961D-405B-B8B0-7A79822E3438}"/>
              </a:ext>
            </a:extLst>
          </p:cNvPr>
          <p:cNvSpPr txBox="1"/>
          <p:nvPr/>
        </p:nvSpPr>
        <p:spPr>
          <a:xfrm>
            <a:off x="4572000" y="857411"/>
            <a:ext cx="4572000" cy="2400657"/>
          </a:xfrm>
          <a:prstGeom prst="rect">
            <a:avLst/>
          </a:prstGeom>
          <a:noFill/>
        </p:spPr>
        <p:txBody>
          <a:bodyPr wrap="square">
            <a:spAutoFit/>
          </a:bodyPr>
          <a:lstStyle/>
          <a:p>
            <a:pPr>
              <a:defRPr/>
            </a:pPr>
            <a:endParaRPr lang="en-US" sz="1000" dirty="0">
              <a:solidFill>
                <a:srgbClr val="000000"/>
              </a:solidFill>
              <a:latin typeface="Courier New" panose="02070309020205020404" pitchFamily="49" charset="0"/>
            </a:endParaRPr>
          </a:p>
          <a:p>
            <a:pPr>
              <a:defRPr/>
            </a:pPr>
            <a:r>
              <a:rPr lang="en-US" sz="1000" dirty="0">
                <a:solidFill>
                  <a:srgbClr val="3C763D"/>
                </a:solidFill>
                <a:latin typeface="Courier New" panose="02070309020205020404" pitchFamily="49" charset="0"/>
              </a:rPr>
              <a:t>%calculate error</a:t>
            </a:r>
          </a:p>
          <a:p>
            <a:pPr>
              <a:defRPr/>
            </a:pPr>
            <a:r>
              <a:rPr lang="en-US" sz="1000" dirty="0">
                <a:solidFill>
                  <a:srgbClr val="000000"/>
                </a:solidFill>
                <a:latin typeface="Courier New" panose="02070309020205020404" pitchFamily="49" charset="0"/>
              </a:rPr>
              <a:t>MAPE = [];</a:t>
            </a:r>
          </a:p>
          <a:p>
            <a:pPr>
              <a:defRPr/>
            </a:pPr>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 = 1:200</a:t>
            </a:r>
          </a:p>
          <a:p>
            <a:pPr>
              <a:defRPr/>
            </a:pPr>
            <a:r>
              <a:rPr lang="en-US" sz="1000" dirty="0">
                <a:solidFill>
                  <a:srgbClr val="000000"/>
                </a:solidFill>
                <a:latin typeface="Courier New" panose="02070309020205020404" pitchFamily="49" charset="0"/>
              </a:rPr>
              <a:t>    MAPE = [</a:t>
            </a:r>
            <a:r>
              <a:rPr lang="en-US" sz="1000" dirty="0" err="1">
                <a:solidFill>
                  <a:srgbClr val="000000"/>
                </a:solidFill>
                <a:latin typeface="Courier New" panose="02070309020205020404" pitchFamily="49" charset="0"/>
              </a:rPr>
              <a:t>MAPE;mean</a:t>
            </a:r>
            <a:r>
              <a:rPr lang="en-US" sz="1000" dirty="0">
                <a:solidFill>
                  <a:srgbClr val="000000"/>
                </a:solidFill>
                <a:latin typeface="Courier New" panose="02070309020205020404" pitchFamily="49" charset="0"/>
              </a:rPr>
              <a:t>((abs(</a:t>
            </a:r>
            <a:r>
              <a:rPr lang="en-US" sz="1000" dirty="0" err="1">
                <a:solidFill>
                  <a:srgbClr val="000000"/>
                </a:solidFill>
                <a:latin typeface="Courier New" panose="02070309020205020404" pitchFamily="49" charset="0"/>
              </a:rPr>
              <a:t>testing_label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,:))-abs(</a:t>
            </a:r>
            <a:r>
              <a:rPr lang="en-US" sz="1000" dirty="0" err="1">
                <a:solidFill>
                  <a:srgbClr val="000000"/>
                </a:solidFill>
                <a:latin typeface="Courier New" panose="02070309020205020404" pitchFamily="49" charset="0"/>
              </a:rPr>
              <a:t>estimate_testing_label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,:)))./abs(</a:t>
            </a:r>
            <a:r>
              <a:rPr lang="en-US" sz="1000" dirty="0" err="1">
                <a:solidFill>
                  <a:srgbClr val="000000"/>
                </a:solidFill>
                <a:latin typeface="Courier New" panose="02070309020205020404" pitchFamily="49" charset="0"/>
              </a:rPr>
              <a:t>testing_label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,:)))*100];</a:t>
            </a:r>
          </a:p>
          <a:p>
            <a:pPr>
              <a:defRPr/>
            </a:pPr>
            <a:r>
              <a:rPr lang="en-US" sz="1000" dirty="0">
                <a:solidFill>
                  <a:srgbClr val="0000FF"/>
                </a:solidFill>
                <a:latin typeface="Courier New" panose="02070309020205020404" pitchFamily="49" charset="0"/>
              </a:rPr>
              <a:t>end</a:t>
            </a:r>
          </a:p>
          <a:p>
            <a:pPr>
              <a:defRPr/>
            </a:pPr>
            <a:r>
              <a:rPr lang="en-US" sz="1000" dirty="0">
                <a:solidFill>
                  <a:srgbClr val="0000FF"/>
                </a:solidFill>
                <a:latin typeface="Courier New" panose="02070309020205020404" pitchFamily="49" charset="0"/>
              </a:rPr>
              <a:t> </a:t>
            </a:r>
          </a:p>
          <a:p>
            <a:pPr>
              <a:defRPr/>
            </a:pPr>
            <a:r>
              <a:rPr lang="en-US" sz="1000" dirty="0">
                <a:solidFill>
                  <a:srgbClr val="000000"/>
                </a:solidFill>
                <a:latin typeface="Courier New" panose="02070309020205020404" pitchFamily="49" charset="0"/>
              </a:rPr>
              <a:t>MAPE = [];</a:t>
            </a:r>
          </a:p>
          <a:p>
            <a:pPr>
              <a:defRPr/>
            </a:pPr>
            <a:r>
              <a:rPr lang="en-US" sz="1000" dirty="0">
                <a:solidFill>
                  <a:srgbClr val="00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 = 1:200</a:t>
            </a:r>
          </a:p>
          <a:p>
            <a:pPr>
              <a:defRPr/>
            </a:pPr>
            <a:r>
              <a:rPr lang="en-US" sz="1000" dirty="0">
                <a:solidFill>
                  <a:srgbClr val="000000"/>
                </a:solidFill>
                <a:latin typeface="Courier New" panose="02070309020205020404" pitchFamily="49" charset="0"/>
              </a:rPr>
              <a:t>    MAPE = [</a:t>
            </a:r>
            <a:r>
              <a:rPr lang="en-US" sz="1000" dirty="0" err="1">
                <a:solidFill>
                  <a:srgbClr val="000000"/>
                </a:solidFill>
                <a:latin typeface="Courier New" panose="02070309020205020404" pitchFamily="49" charset="0"/>
              </a:rPr>
              <a:t>MAPE;mean</a:t>
            </a:r>
            <a:r>
              <a:rPr lang="en-US" sz="1000" dirty="0">
                <a:solidFill>
                  <a:srgbClr val="000000"/>
                </a:solidFill>
                <a:latin typeface="Courier New" panose="02070309020205020404" pitchFamily="49" charset="0"/>
              </a:rPr>
              <a:t>(abs(</a:t>
            </a:r>
            <a:r>
              <a:rPr lang="en-US" sz="1000" dirty="0" err="1">
                <a:solidFill>
                  <a:srgbClr val="000000"/>
                </a:solidFill>
                <a:latin typeface="Courier New" panose="02070309020205020404" pitchFamily="49" charset="0"/>
              </a:rPr>
              <a:t>testing_label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estimate_testing_label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,:))./abs(</a:t>
            </a:r>
            <a:r>
              <a:rPr lang="en-US" sz="1000" dirty="0" err="1">
                <a:solidFill>
                  <a:srgbClr val="000000"/>
                </a:solidFill>
                <a:latin typeface="Courier New" panose="02070309020205020404" pitchFamily="49" charset="0"/>
              </a:rPr>
              <a:t>testing_label</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,:)))*100];</a:t>
            </a:r>
          </a:p>
          <a:p>
            <a:pPr>
              <a:defRPr/>
            </a:pPr>
            <a:r>
              <a:rPr lang="en-US" sz="1000" dirty="0">
                <a:solidFill>
                  <a:srgbClr val="0000FF"/>
                </a:solidFill>
                <a:latin typeface="Courier New" panose="02070309020205020404" pitchFamily="49" charset="0"/>
              </a:rPr>
              <a:t>end</a:t>
            </a:r>
          </a:p>
        </p:txBody>
      </p:sp>
    </p:spTree>
    <p:extLst>
      <p:ext uri="{BB962C8B-B14F-4D97-AF65-F5344CB8AC3E}">
        <p14:creationId xmlns:p14="http://schemas.microsoft.com/office/powerpoint/2010/main" val="1247788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74"/>
            <a:ext cx="7772400" cy="533400"/>
          </a:xfrm>
        </p:spPr>
        <p:txBody>
          <a:bodyPr/>
          <a:lstStyle/>
          <a:p>
            <a:r>
              <a:rPr lang="en-US" sz="2800" dirty="0">
                <a:latin typeface="Times New Roman" panose="02020603050405020304" pitchFamily="18" charset="0"/>
                <a:cs typeface="Times New Roman" panose="02020603050405020304" pitchFamily="18" charset="0"/>
              </a:rPr>
              <a:t>Conventional SE Method</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9</a:t>
            </a:fld>
            <a:endParaRPr lang="en-US" dirty="0"/>
          </a:p>
        </p:txBody>
      </p:sp>
      <p:sp>
        <p:nvSpPr>
          <p:cNvPr id="5" name="Text Placeholder 4"/>
          <p:cNvSpPr>
            <a:spLocks noGrp="1"/>
          </p:cNvSpPr>
          <p:nvPr>
            <p:ph type="body" sz="quarter" idx="10"/>
          </p:nvPr>
        </p:nvSpPr>
        <p:spPr/>
        <p:txBody>
          <a:bodyPr/>
          <a:lstStyle/>
          <a:p>
            <a:r>
              <a:rPr lang="en-US" dirty="0"/>
              <a:t>ECE</a:t>
            </a:r>
          </a:p>
        </p:txBody>
      </p:sp>
      <mc:AlternateContent xmlns:mc="http://schemas.openxmlformats.org/markup-compatibility/2006" xmlns:a14="http://schemas.microsoft.com/office/drawing/2010/main">
        <mc:Choice Requires="a14">
          <p:sp>
            <p:nvSpPr>
              <p:cNvPr id="8" name="TextBox 7"/>
              <p:cNvSpPr txBox="1"/>
              <p:nvPr/>
            </p:nvSpPr>
            <p:spPr>
              <a:xfrm>
                <a:off x="473676" y="853740"/>
                <a:ext cx="8213124" cy="1015663"/>
              </a:xfrm>
              <a:prstGeom prst="rect">
                <a:avLst/>
              </a:prstGeom>
              <a:noFill/>
            </p:spPr>
            <p:txBody>
              <a:bodyPr wrap="square" rtlCol="0">
                <a:spAutoFit/>
              </a:bodyPr>
              <a:lstStyle/>
              <a:p>
                <a:r>
                  <a:rPr lang="en-US" sz="2000" dirty="0"/>
                  <a:t>Conventionally, </a:t>
                </a:r>
                <a:r>
                  <a:rPr lang="en-US" sz="2000" dirty="0">
                    <a:solidFill>
                      <a:srgbClr val="FF0000"/>
                    </a:solidFill>
                  </a:rPr>
                  <a:t>Gauss-Newton method</a:t>
                </a:r>
                <a:r>
                  <a:rPr lang="en-US" sz="2000" dirty="0"/>
                  <a:t> has been applied to iteratively solve the WLS problem [4]. The basic idea is to find a solution </a:t>
                </a:r>
                <a:r>
                  <a:rPr lang="en-US" altLang="zh-CN" sz="2000" dirty="0"/>
                  <a:t>to the equation </a:t>
                </a: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𝐽</m:t>
                    </m:r>
                    <m:r>
                      <a:rPr lang="en-US" altLang="zh-CN" sz="2000" b="0" i="1" smtClean="0">
                        <a:latin typeface="Cambria Math" panose="02040503050406030204" pitchFamily="18" charset="0"/>
                        <a:ea typeface="Cambria Math" panose="02040503050406030204" pitchFamily="18" charset="0"/>
                      </a:rPr>
                      <m:t>=0</m:t>
                    </m:r>
                  </m:oMath>
                </a14:m>
                <a:r>
                  <a:rPr lang="en-US" altLang="zh-CN" sz="2000" dirty="0"/>
                  <a:t>:  </a:t>
                </a:r>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473676" y="853740"/>
                <a:ext cx="8213124" cy="1015663"/>
              </a:xfrm>
              <a:prstGeom prst="rect">
                <a:avLst/>
              </a:prstGeom>
              <a:blipFill>
                <a:blip r:embed="rId3"/>
                <a:stretch>
                  <a:fillRect l="-817" t="-2994" b="-9581"/>
                </a:stretch>
              </a:blipFill>
            </p:spPr>
            <p:txBody>
              <a:bodyPr/>
              <a:lstStyle/>
              <a:p>
                <a:r>
                  <a:rPr lang="en-US">
                    <a:noFill/>
                  </a:rPr>
                  <a:t> </a:t>
                </a:r>
              </a:p>
            </p:txBody>
          </p:sp>
        </mc:Fallback>
      </mc:AlternateContent>
      <p:sp>
        <p:nvSpPr>
          <p:cNvPr id="14" name="Rectangle 13"/>
          <p:cNvSpPr/>
          <p:nvPr/>
        </p:nvSpPr>
        <p:spPr>
          <a:xfrm>
            <a:off x="154459" y="5725297"/>
            <a:ext cx="8839200" cy="253916"/>
          </a:xfrm>
          <a:prstGeom prst="rect">
            <a:avLst/>
          </a:prstGeom>
        </p:spPr>
        <p:txBody>
          <a:bodyPr wrap="square">
            <a:spAutoFit/>
          </a:bodyPr>
          <a:lstStyle/>
          <a:p>
            <a:r>
              <a:rPr lang="en-US" sz="1000" dirty="0">
                <a:latin typeface="NimbusRomNo9L-Regu"/>
              </a:rPr>
              <a:t>[4</a:t>
            </a:r>
            <a:r>
              <a:rPr lang="en-US" sz="1000" dirty="0"/>
              <a:t>] </a:t>
            </a:r>
            <a:r>
              <a:rPr lang="en-US" sz="1050" dirty="0"/>
              <a:t>F. F. Wu, “Power system state estimation: a survey,” International Journal of Electrical Power &amp; Energy Systems, vol. 12, no. 2, pp. 80–87, Apr. 1990.</a:t>
            </a:r>
          </a:p>
        </p:txBody>
      </p:sp>
      <mc:AlternateContent xmlns:mc="http://schemas.openxmlformats.org/markup-compatibility/2006" xmlns:a14="http://schemas.microsoft.com/office/drawing/2010/main">
        <mc:Choice Requires="a14">
          <p:sp>
            <p:nvSpPr>
              <p:cNvPr id="16" name="TextBox 15"/>
              <p:cNvSpPr txBox="1"/>
              <p:nvPr/>
            </p:nvSpPr>
            <p:spPr>
              <a:xfrm>
                <a:off x="3124200" y="1881159"/>
                <a:ext cx="2392899" cy="767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𝑯</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𝐽</m:t>
                          </m:r>
                        </m:num>
                        <m:den>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den>
                      </m:f>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3124200" y="1881159"/>
                <a:ext cx="2392899" cy="76777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479319" y="2819400"/>
                <a:ext cx="4763035" cy="4900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              </m:t>
                      </m:r>
                      <m:r>
                        <a:rPr lang="en-US" b="1" i="1" smtClean="0">
                          <a:latin typeface="Cambria Math" panose="02040503050406030204" pitchFamily="18" charset="0"/>
                        </a:rPr>
                        <m:t>𝑮</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1" i="1" smtClean="0">
                          <a:latin typeface="Cambria Math" panose="02040503050406030204" pitchFamily="18" charset="0"/>
                        </a:rPr>
                        <m:t>𝑯</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1" i="1" smtClean="0">
                                  <a:latin typeface="Cambria Math" panose="02040503050406030204" pitchFamily="18" charset="0"/>
                                </a:rPr>
                                <m:t>𝒙</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e>
                          </m:d>
                        </m:e>
                        <m:sup>
                          <m:r>
                            <a:rPr lang="en-US" b="0" i="1" smtClean="0">
                              <a:latin typeface="Cambria Math" panose="02040503050406030204" pitchFamily="18" charset="0"/>
                            </a:rPr>
                            <m:t>𝑇</m:t>
                          </m:r>
                        </m:sup>
                      </m:sSup>
                      <m:r>
                        <a:rPr lang="en-US" b="1" i="1" smtClean="0">
                          <a:latin typeface="Cambria Math" panose="02040503050406030204" pitchFamily="18" charset="0"/>
                        </a:rPr>
                        <m:t>𝑾𝑯</m:t>
                      </m:r>
                      <m:r>
                        <a:rPr lang="en-US" b="0" i="1" smtClean="0">
                          <a:latin typeface="Cambria Math" panose="02040503050406030204" pitchFamily="18" charset="0"/>
                        </a:rPr>
                        <m:t>(</m:t>
                      </m:r>
                      <m:r>
                        <a:rPr lang="en-US" b="1" i="1" smtClean="0">
                          <a:latin typeface="Cambria Math" panose="02040503050406030204" pitchFamily="18" charset="0"/>
                        </a:rPr>
                        <m:t>𝒙</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479319" y="2819400"/>
                <a:ext cx="4763035" cy="49000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175235" y="3552601"/>
                <a:ext cx="6520965" cy="4900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𝒙</m:t>
                      </m:r>
                      <m:d>
                        <m:dPr>
                          <m:ctrlPr>
                            <a:rPr lang="en-US"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𝑘</m:t>
                          </m:r>
                        </m:e>
                      </m:d>
                      <m:r>
                        <a:rPr lang="en-US" b="0"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𝑮</m:t>
                      </m:r>
                      <m:sSup>
                        <m:sSupPr>
                          <m:ctrlPr>
                            <a:rPr lang="en-US" i="1" dirty="0" smtClean="0">
                              <a:latin typeface="Cambria Math" panose="02040503050406030204" pitchFamily="18" charset="0"/>
                              <a:ea typeface="Cambria Math" panose="02040503050406030204" pitchFamily="18" charset="0"/>
                            </a:rPr>
                          </m:ctrlPr>
                        </m:sSupPr>
                        <m:e>
                          <m:d>
                            <m:dPr>
                              <m:ctrlPr>
                                <a:rPr lang="en-US"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𝑘</m:t>
                              </m:r>
                            </m:e>
                          </m:d>
                        </m:e>
                        <m:sup>
                          <m:r>
                            <a:rPr lang="en-US" b="0" i="1" dirty="0" smtClean="0">
                              <a:latin typeface="Cambria Math" panose="02040503050406030204" pitchFamily="18" charset="0"/>
                              <a:ea typeface="Cambria Math" panose="02040503050406030204" pitchFamily="18" charset="0"/>
                            </a:rPr>
                            <m:t>−1</m:t>
                          </m:r>
                        </m:sup>
                      </m:sSup>
                      <m:r>
                        <a:rPr lang="en-US" b="1" i="1" dirty="0" smtClean="0">
                          <a:latin typeface="Cambria Math" panose="02040503050406030204" pitchFamily="18" charset="0"/>
                          <a:ea typeface="Cambria Math" panose="02040503050406030204" pitchFamily="18" charset="0"/>
                        </a:rPr>
                        <m:t>𝑯</m:t>
                      </m:r>
                      <m:sSup>
                        <m:sSupPr>
                          <m:ctrlPr>
                            <a:rPr lang="en-US" i="1" dirty="0" smtClean="0">
                              <a:latin typeface="Cambria Math" panose="02040503050406030204" pitchFamily="18" charset="0"/>
                              <a:ea typeface="Cambria Math" panose="02040503050406030204" pitchFamily="18" charset="0"/>
                            </a:rPr>
                          </m:ctrlPr>
                        </m:sSupPr>
                        <m:e>
                          <m:d>
                            <m:dPr>
                              <m:ctrlPr>
                                <a:rPr lang="en-US"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𝒙</m:t>
                              </m:r>
                              <m:d>
                                <m:dPr>
                                  <m:ctrlPr>
                                    <a:rPr lang="en-US"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𝑘</m:t>
                                  </m:r>
                                </m:e>
                              </m:d>
                            </m:e>
                          </m:d>
                        </m:e>
                        <m:sup>
                          <m:r>
                            <a:rPr lang="en-US" b="0" i="1" dirty="0" smtClean="0">
                              <a:latin typeface="Cambria Math" panose="02040503050406030204" pitchFamily="18" charset="0"/>
                              <a:ea typeface="Cambria Math" panose="02040503050406030204" pitchFamily="18" charset="0"/>
                            </a:rPr>
                            <m:t>𝑇</m:t>
                          </m:r>
                        </m:sup>
                      </m:sSup>
                      <m:r>
                        <a:rPr lang="en-US" b="1" i="1" dirty="0" smtClean="0">
                          <a:latin typeface="Cambria Math" panose="02040503050406030204" pitchFamily="18" charset="0"/>
                          <a:ea typeface="Cambria Math" panose="02040503050406030204" pitchFamily="18" charset="0"/>
                        </a:rPr>
                        <m:t>𝑾</m:t>
                      </m:r>
                      <m:r>
                        <a:rPr lang="en-US" b="0"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𝒛</m:t>
                      </m:r>
                      <m:r>
                        <a:rPr lang="en-US" b="0"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𝒉</m:t>
                      </m:r>
                      <m:d>
                        <m:dPr>
                          <m:ctrlPr>
                            <a:rPr lang="en-US"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𝒙</m:t>
                          </m:r>
                          <m:d>
                            <m:dPr>
                              <m:ctrlPr>
                                <a:rPr lang="en-US"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𝑘</m:t>
                              </m:r>
                            </m:e>
                          </m:d>
                        </m:e>
                      </m:d>
                      <m:r>
                        <a:rPr lang="en-US" b="0" i="1" dirty="0"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175235" y="3552601"/>
                <a:ext cx="6520965" cy="49000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286000" y="4285802"/>
                <a:ext cx="487680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d>
                        <m:dPr>
                          <m:ctrlPr>
                            <a:rPr lang="en-US"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1" i="1" smtClean="0">
                          <a:latin typeface="Cambria Math" panose="02040503050406030204" pitchFamily="18" charset="0"/>
                        </a:rPr>
                        <m:t>𝒙</m:t>
                      </m:r>
                      <m:d>
                        <m:dPr>
                          <m:ctrlPr>
                            <a:rPr lang="en-US"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𝒙</m:t>
                      </m:r>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𝑘</m:t>
                          </m:r>
                        </m:e>
                      </m:d>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2286000" y="4285802"/>
                <a:ext cx="4876800" cy="369332"/>
              </a:xfrm>
              <a:prstGeom prst="rect">
                <a:avLst/>
              </a:prstGeom>
              <a:blipFill>
                <a:blip r:embed="rId7"/>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51138" y="4898329"/>
                <a:ext cx="8458200" cy="923330"/>
              </a:xfrm>
              <a:prstGeom prst="rect">
                <a:avLst/>
              </a:prstGeom>
              <a:noFill/>
            </p:spPr>
            <p:txBody>
              <a:bodyPr wrap="square" rtlCol="0">
                <a:spAutoFit/>
              </a:bodyPr>
              <a:lstStyle/>
              <a:p>
                <a:r>
                  <a:rPr lang="en-US" sz="1800" dirty="0"/>
                  <a:t>Where </a:t>
                </a:r>
                <a14:m>
                  <m:oMath xmlns:m="http://schemas.openxmlformats.org/officeDocument/2006/math">
                    <m:r>
                      <a:rPr lang="en-US" sz="1800" b="1" i="1">
                        <a:latin typeface="Cambria Math" panose="02040503050406030204" pitchFamily="18" charset="0"/>
                      </a:rPr>
                      <m:t>𝑯</m:t>
                    </m:r>
                  </m:oMath>
                </a14:m>
                <a:r>
                  <a:rPr lang="en-US" sz="1800" dirty="0"/>
                  <a:t> is the Jacobian matrix with respect to the state variables and real measurements. </a:t>
                </a:r>
                <a:r>
                  <a:rPr lang="en-US" sz="1800" b="1" i="1" dirty="0"/>
                  <a:t>J</a:t>
                </a:r>
                <a:r>
                  <a:rPr lang="en-US" sz="1800" dirty="0"/>
                  <a:t> denotes the objective function of the WLS problem. </a:t>
                </a:r>
                <a:r>
                  <a:rPr lang="en-US" sz="1800" b="1" i="1" dirty="0"/>
                  <a:t>G(k)</a:t>
                </a:r>
                <a:r>
                  <a:rPr lang="en-US" sz="1800" dirty="0"/>
                  <a:t> is the system gain matrix.</a:t>
                </a:r>
              </a:p>
              <a:p>
                <a:endParaRPr lang="en-US" sz="1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51138" y="4898329"/>
                <a:ext cx="8458200" cy="923330"/>
              </a:xfrm>
              <a:prstGeom prst="rect">
                <a:avLst/>
              </a:prstGeom>
              <a:blipFill>
                <a:blip r:embed="rId8"/>
                <a:stretch>
                  <a:fillRect l="-649" t="-3974" r="-505"/>
                </a:stretch>
              </a:blipFill>
            </p:spPr>
            <p:txBody>
              <a:bodyPr/>
              <a:lstStyle/>
              <a:p>
                <a:r>
                  <a:rPr lang="en-US">
                    <a:noFill/>
                  </a:rPr>
                  <a:t> </a:t>
                </a:r>
              </a:p>
            </p:txBody>
          </p:sp>
        </mc:Fallback>
      </mc:AlternateContent>
    </p:spTree>
    <p:extLst>
      <p:ext uri="{BB962C8B-B14F-4D97-AF65-F5344CB8AC3E}">
        <p14:creationId xmlns:p14="http://schemas.microsoft.com/office/powerpoint/2010/main" val="1964851672"/>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56507</TotalTime>
  <Words>18216</Words>
  <Application>Microsoft Office PowerPoint</Application>
  <PresentationFormat>On-screen Show (4:3)</PresentationFormat>
  <Paragraphs>1746</Paragraphs>
  <Slides>86</Slides>
  <Notes>57</Notes>
  <HiddenSlides>0</HiddenSlides>
  <MMClips>0</MMClips>
  <ScaleCrop>false</ScaleCrop>
  <HeadingPairs>
    <vt:vector size="8" baseType="variant">
      <vt:variant>
        <vt:lpstr>Fonts Used</vt:lpstr>
      </vt:variant>
      <vt:variant>
        <vt:i4>20</vt:i4>
      </vt:variant>
      <vt:variant>
        <vt:lpstr>Theme</vt:lpstr>
      </vt:variant>
      <vt:variant>
        <vt:i4>1</vt:i4>
      </vt:variant>
      <vt:variant>
        <vt:lpstr>Embedded OLE Servers</vt:lpstr>
      </vt:variant>
      <vt:variant>
        <vt:i4>2</vt:i4>
      </vt:variant>
      <vt:variant>
        <vt:lpstr>Slide Titles</vt:lpstr>
      </vt:variant>
      <vt:variant>
        <vt:i4>86</vt:i4>
      </vt:variant>
    </vt:vector>
  </HeadingPairs>
  <TitlesOfParts>
    <vt:vector size="109" baseType="lpstr">
      <vt:lpstr>LMMathItalic10-Regular</vt:lpstr>
      <vt:lpstr>LMMathSymbols10-Regular</vt:lpstr>
      <vt:lpstr>LMMathSymbols8-Regular</vt:lpstr>
      <vt:lpstr>LMMathSymbols9-Regular</vt:lpstr>
      <vt:lpstr>LMRoman10-Italic</vt:lpstr>
      <vt:lpstr>LMRoman10-Regular</vt:lpstr>
      <vt:lpstr>LMRoman8-Regular</vt:lpstr>
      <vt:lpstr>LMRoman9-Regular</vt:lpstr>
      <vt:lpstr>NimbusRomNo9L-Regu</vt:lpstr>
      <vt:lpstr>NimbusRomNo9L-ReguItal</vt:lpstr>
      <vt:lpstr>Univers 57 Condensed</vt:lpstr>
      <vt:lpstr>Univers 65</vt:lpstr>
      <vt:lpstr>Univers 67 CondensedBold</vt:lpstr>
      <vt:lpstr>Arial</vt:lpstr>
      <vt:lpstr>Calibri</vt:lpstr>
      <vt:lpstr>Cambria Math</vt:lpstr>
      <vt:lpstr>Courier New</vt:lpstr>
      <vt:lpstr>Times</vt:lpstr>
      <vt:lpstr>Times New Roman</vt:lpstr>
      <vt:lpstr>Wingdings</vt:lpstr>
      <vt:lpstr>PowerPoint</vt:lpstr>
      <vt:lpstr>Equation</vt:lpstr>
      <vt:lpstr>Worksheet</vt:lpstr>
      <vt:lpstr>Distribution System State Estimation and Smart Meter Analysis</vt:lpstr>
      <vt:lpstr>Contents</vt:lpstr>
      <vt:lpstr>The Concept of SE</vt:lpstr>
      <vt:lpstr>The Concept of SE</vt:lpstr>
      <vt:lpstr>The Concept of SE</vt:lpstr>
      <vt:lpstr>The Concept of SE</vt:lpstr>
      <vt:lpstr>Conventional SE Method</vt:lpstr>
      <vt:lpstr>Conventional SE Method</vt:lpstr>
      <vt:lpstr>Conventional SE Method</vt:lpstr>
      <vt:lpstr>Conventional SE Method</vt:lpstr>
      <vt:lpstr>Contents</vt:lpstr>
      <vt:lpstr>Transmission Grid vs. Distribution Grid</vt:lpstr>
      <vt:lpstr>Transmission Grid vs. Distribution Grid</vt:lpstr>
      <vt:lpstr>The Concept of DSSE</vt:lpstr>
      <vt:lpstr>Transmission System SE vs Distribution System SE</vt:lpstr>
      <vt:lpstr>Transmission System SE vs Distribution System SE</vt:lpstr>
      <vt:lpstr> Distribution System Real-time Measurements</vt:lpstr>
      <vt:lpstr>The Process of DSSE</vt:lpstr>
      <vt:lpstr>The Method of DSSE</vt:lpstr>
      <vt:lpstr>The Method of DSSE</vt:lpstr>
      <vt:lpstr>Branch Current-Based SE Algorithm</vt:lpstr>
      <vt:lpstr>Branch Current-Based SE Algorithm</vt:lpstr>
      <vt:lpstr>Branch Current-Based SE Algorithm</vt:lpstr>
      <vt:lpstr>Branch Current-Based SE Algorithm</vt:lpstr>
      <vt:lpstr>Branch Current-Based SE Algorithm </vt:lpstr>
      <vt:lpstr>PowerPoint Presentation</vt:lpstr>
      <vt:lpstr>Contents</vt:lpstr>
      <vt:lpstr>The Challenges of DSSE</vt:lpstr>
      <vt:lpstr>Observability Problem</vt:lpstr>
      <vt:lpstr>Observability Problem</vt:lpstr>
      <vt:lpstr>PowerPoint Presentation</vt:lpstr>
      <vt:lpstr>Observability Problem</vt:lpstr>
      <vt:lpstr>Observability Problem</vt:lpstr>
      <vt:lpstr>Observability Problem</vt:lpstr>
      <vt:lpstr>Metering Device Placement</vt:lpstr>
      <vt:lpstr>Three Phase unbalanced Problem</vt:lpstr>
      <vt:lpstr>Three Phase unbalanced Problem - Solution</vt:lpstr>
      <vt:lpstr> High R/X Ratio Problem </vt:lpstr>
      <vt:lpstr> High R/X Ratio Problem -Solution </vt:lpstr>
      <vt:lpstr>Topology Configuration</vt:lpstr>
      <vt:lpstr>Topology Configuration</vt:lpstr>
      <vt:lpstr>Topology Configuration</vt:lpstr>
      <vt:lpstr>Renewable Energy Integration</vt:lpstr>
      <vt:lpstr>Renewable Energy Integration</vt:lpstr>
      <vt:lpstr>Cyber Security</vt:lpstr>
      <vt:lpstr>Robust DSSE Methods</vt:lpstr>
      <vt:lpstr>Robust DSSE Methods</vt:lpstr>
      <vt:lpstr>Smart Meter Data Analytics</vt:lpstr>
      <vt:lpstr>Smart Meter Data Analytics</vt:lpstr>
      <vt:lpstr>Smart Meter Data Analytics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Wang, Dingwei [E CPE]</cp:lastModifiedBy>
  <cp:revision>997</cp:revision>
  <dcterms:created xsi:type="dcterms:W3CDTF">2016-12-19T18:40:45Z</dcterms:created>
  <dcterms:modified xsi:type="dcterms:W3CDTF">2022-11-02T15:03:17Z</dcterms:modified>
</cp:coreProperties>
</file>